
<file path=[Content_Types].xml><?xml version="1.0" encoding="utf-8"?>
<Types xmlns="http://schemas.openxmlformats.org/package/2006/content-types">
  <Default Extension="emf" ContentType="image/x-emf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23.jpg" ContentType="image/jpeg"/>
  <Override PartName="/ppt/media/image24.jpg" ContentType="image/jpeg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1" r:id="rId1"/>
    <p:sldMasterId id="2147483687" r:id="rId2"/>
  </p:sldMasterIdLst>
  <p:notesMasterIdLst>
    <p:notesMasterId r:id="rId31"/>
  </p:notesMasterIdLst>
  <p:sldIdLst>
    <p:sldId id="2147480012" r:id="rId3"/>
    <p:sldId id="257" r:id="rId4"/>
    <p:sldId id="2147480039" r:id="rId5"/>
    <p:sldId id="2147480040" r:id="rId6"/>
    <p:sldId id="2147481813" r:id="rId7"/>
    <p:sldId id="2147481814" r:id="rId8"/>
    <p:sldId id="2147480013" r:id="rId9"/>
    <p:sldId id="2147480014" r:id="rId10"/>
    <p:sldId id="2147480015" r:id="rId11"/>
    <p:sldId id="2147480016" r:id="rId12"/>
    <p:sldId id="2147480017" r:id="rId13"/>
    <p:sldId id="2147480018" r:id="rId14"/>
    <p:sldId id="2147480019" r:id="rId15"/>
    <p:sldId id="2147480020" r:id="rId16"/>
    <p:sldId id="2147480021" r:id="rId17"/>
    <p:sldId id="2147480022" r:id="rId18"/>
    <p:sldId id="2147480023" r:id="rId19"/>
    <p:sldId id="2147480024" r:id="rId20"/>
    <p:sldId id="2147480025" r:id="rId21"/>
    <p:sldId id="2147480026" r:id="rId22"/>
    <p:sldId id="2147480027" r:id="rId23"/>
    <p:sldId id="2147480028" r:id="rId24"/>
    <p:sldId id="2147480029" r:id="rId25"/>
    <p:sldId id="2147480030" r:id="rId26"/>
    <p:sldId id="2147480031" r:id="rId27"/>
    <p:sldId id="2147480032" r:id="rId28"/>
    <p:sldId id="2147480033" r:id="rId29"/>
    <p:sldId id="279" r:id="rId30"/>
  </p:sldIdLst>
  <p:sldSz cx="18288000" cy="10287000"/>
  <p:notesSz cx="18288000" cy="10287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220" autoAdjust="0"/>
  </p:normalViewPr>
  <p:slideViewPr>
    <p:cSldViewPr>
      <p:cViewPr>
        <p:scale>
          <a:sx n="66" d="100"/>
          <a:sy n="66" d="100"/>
        </p:scale>
        <p:origin x="-324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F6EA21-0D60-4B68-B8B7-87CA02BFD456}" type="datetimeFigureOut">
              <a:rPr lang="en-ID" smtClean="0"/>
              <a:t>21/04/2025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081A0F-D88F-4ECC-A52D-51480AB25A0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79249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82CD0-A6B0-D2F1-133B-8F56AE99B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F6998C-3434-1579-5410-B71EB30C94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EA9E16-7F3A-DDB5-7939-12401FD944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04E369-4B22-F3AE-7D95-F1349B70CE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6C656E22-0D04-45AA-9F2D-8636FD06F0AB}" type="slidenum">
              <a:rPr kumimoji="0" lang="id-ID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</a:t>
            </a:fld>
            <a:endParaRPr kumimoji="0" lang="id-ID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29932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95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57150">
              <a:lnSpc>
                <a:spcPts val="1995"/>
              </a:lnSpc>
            </a:pPr>
            <a:fld id="{81D60167-4931-47E6-BA6A-407CBD079E47}" type="slidenum">
              <a:rPr lang="en-ID" spc="-8" smtClean="0"/>
              <a:pPr marL="57150">
                <a:lnSpc>
                  <a:spcPts val="1995"/>
                </a:lnSpc>
              </a:pPr>
              <a:t>‹#›</a:t>
            </a:fld>
            <a:endParaRPr lang="en-ID" spc="-8" dirty="0"/>
          </a:p>
        </p:txBody>
      </p:sp>
    </p:spTree>
    <p:extLst>
      <p:ext uri="{BB962C8B-B14F-4D97-AF65-F5344CB8AC3E}">
        <p14:creationId xmlns:p14="http://schemas.microsoft.com/office/powerpoint/2010/main" val="3982183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17241" y="2117980"/>
            <a:ext cx="14566583" cy="738664"/>
          </a:xfrm>
        </p:spPr>
        <p:txBody>
          <a:bodyPr lIns="0" tIns="0" rIns="0" bIns="0"/>
          <a:lstStyle>
            <a:lvl1pPr>
              <a:defRPr sz="48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17241" y="2117980"/>
            <a:ext cx="14566583" cy="738664"/>
          </a:xfrm>
        </p:spPr>
        <p:txBody>
          <a:bodyPr lIns="0" tIns="0" rIns="0" bIns="0"/>
          <a:lstStyle>
            <a:lvl1pPr>
              <a:defRPr sz="48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95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57150">
              <a:lnSpc>
                <a:spcPts val="1995"/>
              </a:lnSpc>
            </a:pPr>
            <a:fld id="{81D60167-4931-47E6-BA6A-407CBD079E47}" type="slidenum">
              <a:rPr lang="en-ID" spc="-8" smtClean="0"/>
              <a:pPr marL="57150">
                <a:lnSpc>
                  <a:spcPts val="1995"/>
                </a:lnSpc>
              </a:pPr>
              <a:t>‹#›</a:t>
            </a:fld>
            <a:endParaRPr lang="en-ID" spc="-8" dirty="0"/>
          </a:p>
        </p:txBody>
      </p:sp>
    </p:spTree>
    <p:extLst>
      <p:ext uri="{BB962C8B-B14F-4D97-AF65-F5344CB8AC3E}">
        <p14:creationId xmlns:p14="http://schemas.microsoft.com/office/powerpoint/2010/main" val="1382669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7567910" y="9697212"/>
            <a:ext cx="590550" cy="590550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393192" y="0"/>
                </a:moveTo>
                <a:lnTo>
                  <a:pt x="0" y="0"/>
                </a:lnTo>
                <a:lnTo>
                  <a:pt x="0" y="393191"/>
                </a:lnTo>
                <a:lnTo>
                  <a:pt x="393192" y="393191"/>
                </a:lnTo>
                <a:lnTo>
                  <a:pt x="393192" y="0"/>
                </a:lnTo>
                <a:close/>
              </a:path>
            </a:pathLst>
          </a:custGeom>
          <a:solidFill>
            <a:srgbClr val="FBB812"/>
          </a:solidFill>
        </p:spPr>
        <p:txBody>
          <a:bodyPr wrap="square" lIns="0" tIns="0" rIns="0" bIns="0" rtlCol="0"/>
          <a:lstStyle/>
          <a:p>
            <a:endParaRPr sz="2700"/>
          </a:p>
        </p:txBody>
      </p:sp>
      <p:sp>
        <p:nvSpPr>
          <p:cNvPr id="17" name="bg object 17"/>
          <p:cNvSpPr/>
          <p:nvPr/>
        </p:nvSpPr>
        <p:spPr>
          <a:xfrm>
            <a:off x="12957047" y="9697212"/>
            <a:ext cx="4451033" cy="592455"/>
          </a:xfrm>
          <a:custGeom>
            <a:avLst/>
            <a:gdLst/>
            <a:ahLst/>
            <a:cxnLst/>
            <a:rect l="l" t="t" r="r" b="b"/>
            <a:pathLst>
              <a:path w="2967354" h="394970">
                <a:moveTo>
                  <a:pt x="2967228" y="0"/>
                </a:moveTo>
                <a:lnTo>
                  <a:pt x="387223" y="0"/>
                </a:lnTo>
                <a:lnTo>
                  <a:pt x="387223" y="761"/>
                </a:lnTo>
                <a:lnTo>
                  <a:pt x="315468" y="7975"/>
                </a:lnTo>
                <a:lnTo>
                  <a:pt x="267690" y="20907"/>
                </a:lnTo>
                <a:lnTo>
                  <a:pt x="222511" y="39469"/>
                </a:lnTo>
                <a:lnTo>
                  <a:pt x="180338" y="63257"/>
                </a:lnTo>
                <a:lnTo>
                  <a:pt x="141577" y="91864"/>
                </a:lnTo>
                <a:lnTo>
                  <a:pt x="106636" y="124886"/>
                </a:lnTo>
                <a:lnTo>
                  <a:pt x="75922" y="161918"/>
                </a:lnTo>
                <a:lnTo>
                  <a:pt x="49842" y="202556"/>
                </a:lnTo>
                <a:lnTo>
                  <a:pt x="28802" y="246394"/>
                </a:lnTo>
                <a:lnTo>
                  <a:pt x="13211" y="293027"/>
                </a:lnTo>
                <a:lnTo>
                  <a:pt x="3474" y="342050"/>
                </a:lnTo>
                <a:lnTo>
                  <a:pt x="0" y="393059"/>
                </a:lnTo>
                <a:lnTo>
                  <a:pt x="394716" y="394715"/>
                </a:lnTo>
                <a:lnTo>
                  <a:pt x="394716" y="393623"/>
                </a:lnTo>
                <a:lnTo>
                  <a:pt x="2967228" y="393623"/>
                </a:lnTo>
                <a:lnTo>
                  <a:pt x="2967228" y="0"/>
                </a:lnTo>
                <a:close/>
              </a:path>
            </a:pathLst>
          </a:custGeom>
          <a:solidFill>
            <a:srgbClr val="005FAC"/>
          </a:solidFill>
        </p:spPr>
        <p:txBody>
          <a:bodyPr wrap="square" lIns="0" tIns="0" rIns="0" bIns="0" rtlCol="0"/>
          <a:lstStyle/>
          <a:p>
            <a:endParaRPr sz="2700"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068077" y="308453"/>
            <a:ext cx="805353" cy="96210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2194" y="308453"/>
            <a:ext cx="1030103" cy="955860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14458951" y="1252728"/>
            <a:ext cx="2288858" cy="68580"/>
          </a:xfrm>
          <a:custGeom>
            <a:avLst/>
            <a:gdLst/>
            <a:ahLst/>
            <a:cxnLst/>
            <a:rect l="l" t="t" r="r" b="b"/>
            <a:pathLst>
              <a:path w="1525904" h="45719">
                <a:moveTo>
                  <a:pt x="1502664" y="0"/>
                </a:moveTo>
                <a:lnTo>
                  <a:pt x="22859" y="0"/>
                </a:lnTo>
                <a:lnTo>
                  <a:pt x="13983" y="1803"/>
                </a:lnTo>
                <a:lnTo>
                  <a:pt x="6715" y="6715"/>
                </a:lnTo>
                <a:lnTo>
                  <a:pt x="1803" y="13983"/>
                </a:lnTo>
                <a:lnTo>
                  <a:pt x="0" y="22860"/>
                </a:lnTo>
                <a:lnTo>
                  <a:pt x="1803" y="31736"/>
                </a:lnTo>
                <a:lnTo>
                  <a:pt x="6715" y="39004"/>
                </a:lnTo>
                <a:lnTo>
                  <a:pt x="13983" y="43916"/>
                </a:lnTo>
                <a:lnTo>
                  <a:pt x="22859" y="45720"/>
                </a:lnTo>
                <a:lnTo>
                  <a:pt x="1502664" y="45720"/>
                </a:lnTo>
                <a:lnTo>
                  <a:pt x="1511540" y="43916"/>
                </a:lnTo>
                <a:lnTo>
                  <a:pt x="1518808" y="39004"/>
                </a:lnTo>
                <a:lnTo>
                  <a:pt x="1523720" y="31736"/>
                </a:lnTo>
                <a:lnTo>
                  <a:pt x="1525524" y="22860"/>
                </a:lnTo>
                <a:lnTo>
                  <a:pt x="1523720" y="13983"/>
                </a:lnTo>
                <a:lnTo>
                  <a:pt x="1518808" y="6715"/>
                </a:lnTo>
                <a:lnTo>
                  <a:pt x="1511540" y="1803"/>
                </a:lnTo>
                <a:lnTo>
                  <a:pt x="1502664" y="0"/>
                </a:lnTo>
                <a:close/>
              </a:path>
            </a:pathLst>
          </a:custGeom>
          <a:solidFill>
            <a:srgbClr val="FBB812"/>
          </a:solidFill>
        </p:spPr>
        <p:txBody>
          <a:bodyPr wrap="square" lIns="0" tIns="0" rIns="0" bIns="0" rtlCol="0"/>
          <a:lstStyle/>
          <a:p>
            <a:endParaRPr sz="2700"/>
          </a:p>
        </p:txBody>
      </p:sp>
      <p:sp>
        <p:nvSpPr>
          <p:cNvPr id="21" name="bg object 21"/>
          <p:cNvSpPr/>
          <p:nvPr/>
        </p:nvSpPr>
        <p:spPr>
          <a:xfrm>
            <a:off x="1538478" y="1252728"/>
            <a:ext cx="12835890" cy="68580"/>
          </a:xfrm>
          <a:custGeom>
            <a:avLst/>
            <a:gdLst/>
            <a:ahLst/>
            <a:cxnLst/>
            <a:rect l="l" t="t" r="r" b="b"/>
            <a:pathLst>
              <a:path w="8557260" h="45719">
                <a:moveTo>
                  <a:pt x="8534400" y="0"/>
                </a:moveTo>
                <a:lnTo>
                  <a:pt x="22859" y="0"/>
                </a:lnTo>
                <a:lnTo>
                  <a:pt x="13962" y="1803"/>
                </a:lnTo>
                <a:lnTo>
                  <a:pt x="6696" y="6715"/>
                </a:lnTo>
                <a:lnTo>
                  <a:pt x="1796" y="13983"/>
                </a:lnTo>
                <a:lnTo>
                  <a:pt x="0" y="22860"/>
                </a:lnTo>
                <a:lnTo>
                  <a:pt x="1796" y="31736"/>
                </a:lnTo>
                <a:lnTo>
                  <a:pt x="6696" y="39004"/>
                </a:lnTo>
                <a:lnTo>
                  <a:pt x="13962" y="43916"/>
                </a:lnTo>
                <a:lnTo>
                  <a:pt x="22859" y="45720"/>
                </a:lnTo>
                <a:lnTo>
                  <a:pt x="8534400" y="45720"/>
                </a:lnTo>
                <a:lnTo>
                  <a:pt x="8543276" y="43916"/>
                </a:lnTo>
                <a:lnTo>
                  <a:pt x="8550544" y="39004"/>
                </a:lnTo>
                <a:lnTo>
                  <a:pt x="8555456" y="31736"/>
                </a:lnTo>
                <a:lnTo>
                  <a:pt x="8557260" y="22860"/>
                </a:lnTo>
                <a:lnTo>
                  <a:pt x="8555456" y="13983"/>
                </a:lnTo>
                <a:lnTo>
                  <a:pt x="8550544" y="6715"/>
                </a:lnTo>
                <a:lnTo>
                  <a:pt x="8543276" y="1803"/>
                </a:lnTo>
                <a:lnTo>
                  <a:pt x="8534400" y="0"/>
                </a:lnTo>
                <a:close/>
              </a:path>
            </a:pathLst>
          </a:custGeom>
          <a:solidFill>
            <a:srgbClr val="005FAC"/>
          </a:solidFill>
        </p:spPr>
        <p:txBody>
          <a:bodyPr wrap="square" lIns="0" tIns="0" rIns="0" bIns="0" rtlCol="0"/>
          <a:lstStyle/>
          <a:p>
            <a:endParaRPr sz="2700"/>
          </a:p>
        </p:txBody>
      </p:sp>
      <p:pic>
        <p:nvPicPr>
          <p:cNvPr id="22" name="bg 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3464" y="9715497"/>
            <a:ext cx="987552" cy="43891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17241" y="2117980"/>
            <a:ext cx="14566583" cy="738664"/>
          </a:xfrm>
        </p:spPr>
        <p:txBody>
          <a:bodyPr lIns="0" tIns="0" rIns="0" bIns="0"/>
          <a:lstStyle>
            <a:lvl1pPr>
              <a:defRPr sz="48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95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57150">
              <a:lnSpc>
                <a:spcPts val="1995"/>
              </a:lnSpc>
            </a:pPr>
            <a:fld id="{81D60167-4931-47E6-BA6A-407CBD079E47}" type="slidenum">
              <a:rPr lang="en-ID" spc="-8" smtClean="0"/>
              <a:pPr marL="57150">
                <a:lnSpc>
                  <a:spcPts val="1995"/>
                </a:lnSpc>
              </a:pPr>
              <a:t>‹#›</a:t>
            </a:fld>
            <a:endParaRPr lang="en-ID" spc="-8" dirty="0"/>
          </a:p>
        </p:txBody>
      </p:sp>
    </p:spTree>
    <p:extLst>
      <p:ext uri="{BB962C8B-B14F-4D97-AF65-F5344CB8AC3E}">
        <p14:creationId xmlns:p14="http://schemas.microsoft.com/office/powerpoint/2010/main" val="2542887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8287999" cy="863260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31819" y="0"/>
            <a:ext cx="3737991" cy="2128266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6871557" cy="2128266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0" y="9697212"/>
            <a:ext cx="18288000" cy="590550"/>
          </a:xfrm>
          <a:custGeom>
            <a:avLst/>
            <a:gdLst/>
            <a:ahLst/>
            <a:cxnLst/>
            <a:rect l="l" t="t" r="r" b="b"/>
            <a:pathLst>
              <a:path w="12192000" h="393700">
                <a:moveTo>
                  <a:pt x="12192000" y="0"/>
                </a:moveTo>
                <a:lnTo>
                  <a:pt x="0" y="0"/>
                </a:lnTo>
                <a:lnTo>
                  <a:pt x="0" y="393191"/>
                </a:lnTo>
                <a:lnTo>
                  <a:pt x="12192000" y="393191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FAC"/>
          </a:solidFill>
        </p:spPr>
        <p:txBody>
          <a:bodyPr wrap="square" lIns="0" tIns="0" rIns="0" bIns="0" rtlCol="0"/>
          <a:lstStyle/>
          <a:p>
            <a:endParaRPr sz="27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17241" y="2117980"/>
            <a:ext cx="14566583" cy="738664"/>
          </a:xfrm>
        </p:spPr>
        <p:txBody>
          <a:bodyPr lIns="0" tIns="0" rIns="0" bIns="0"/>
          <a:lstStyle>
            <a:lvl1pPr>
              <a:defRPr sz="48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95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57150">
              <a:lnSpc>
                <a:spcPts val="1995"/>
              </a:lnSpc>
            </a:pPr>
            <a:fld id="{81D60167-4931-47E6-BA6A-407CBD079E47}" type="slidenum">
              <a:rPr lang="en-ID" spc="-8" smtClean="0"/>
              <a:pPr marL="57150">
                <a:lnSpc>
                  <a:spcPts val="1995"/>
                </a:lnSpc>
              </a:pPr>
              <a:t>‹#›</a:t>
            </a:fld>
            <a:endParaRPr lang="en-ID" spc="-8" dirty="0"/>
          </a:p>
        </p:txBody>
      </p:sp>
    </p:spTree>
    <p:extLst>
      <p:ext uri="{BB962C8B-B14F-4D97-AF65-F5344CB8AC3E}">
        <p14:creationId xmlns:p14="http://schemas.microsoft.com/office/powerpoint/2010/main" val="2725621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95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57150">
              <a:lnSpc>
                <a:spcPts val="1995"/>
              </a:lnSpc>
            </a:pPr>
            <a:fld id="{81D60167-4931-47E6-BA6A-407CBD079E47}" type="slidenum">
              <a:rPr lang="en-ID" spc="-8" smtClean="0"/>
              <a:pPr marL="57150">
                <a:lnSpc>
                  <a:spcPts val="1995"/>
                </a:lnSpc>
              </a:pPr>
              <a:t>‹#›</a:t>
            </a:fld>
            <a:endParaRPr lang="en-ID" spc="-8" dirty="0"/>
          </a:p>
        </p:txBody>
      </p:sp>
    </p:spTree>
    <p:extLst>
      <p:ext uri="{BB962C8B-B14F-4D97-AF65-F5344CB8AC3E}">
        <p14:creationId xmlns:p14="http://schemas.microsoft.com/office/powerpoint/2010/main" val="815631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>
  <p:cSld name="Cov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/>
          <p:nvPr/>
        </p:nvSpPr>
        <p:spPr>
          <a:xfrm>
            <a:off x="0" y="0"/>
            <a:ext cx="18288000" cy="9696612"/>
          </a:xfrm>
          <a:custGeom>
            <a:avLst/>
            <a:gdLst/>
            <a:ahLst/>
            <a:cxnLst/>
            <a:rect l="l" t="t" r="r" b="b"/>
            <a:pathLst>
              <a:path w="12192000" h="6464408" extrusionOk="0">
                <a:moveTo>
                  <a:pt x="6582995" y="289912"/>
                </a:moveTo>
                <a:cubicBezTo>
                  <a:pt x="5762183" y="289912"/>
                  <a:pt x="5096784" y="955311"/>
                  <a:pt x="5096784" y="1776123"/>
                </a:cubicBezTo>
                <a:lnTo>
                  <a:pt x="5096784" y="4715203"/>
                </a:lnTo>
                <a:lnTo>
                  <a:pt x="5096785" y="4715223"/>
                </a:lnTo>
                <a:lnTo>
                  <a:pt x="5096785" y="6201414"/>
                </a:lnTo>
                <a:lnTo>
                  <a:pt x="6582995" y="6201414"/>
                </a:lnTo>
                <a:lnTo>
                  <a:pt x="9406392" y="6201414"/>
                </a:lnTo>
                <a:lnTo>
                  <a:pt x="10456646" y="6201414"/>
                </a:lnTo>
                <a:lnTo>
                  <a:pt x="11942857" y="6201414"/>
                </a:lnTo>
                <a:lnTo>
                  <a:pt x="11942858" y="6201414"/>
                </a:lnTo>
                <a:lnTo>
                  <a:pt x="11942858" y="2170706"/>
                </a:lnTo>
                <a:lnTo>
                  <a:pt x="11942857" y="2170706"/>
                </a:lnTo>
                <a:lnTo>
                  <a:pt x="11942857" y="1776123"/>
                </a:lnTo>
                <a:lnTo>
                  <a:pt x="11942857" y="289912"/>
                </a:lnTo>
                <a:lnTo>
                  <a:pt x="9406392" y="289912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464408"/>
                </a:lnTo>
                <a:lnTo>
                  <a:pt x="0" y="6464408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" name="Google Shape;17;p8"/>
          <p:cNvPicPr preferRelativeResize="0"/>
          <p:nvPr/>
        </p:nvPicPr>
        <p:blipFill rotWithShape="1">
          <a:blip r:embed="rId2">
            <a:alphaModFix/>
          </a:blip>
          <a:srcRect l="58195" b="16437"/>
          <a:stretch/>
        </p:blipFill>
        <p:spPr>
          <a:xfrm>
            <a:off x="0" y="-2"/>
            <a:ext cx="7645176" cy="1028700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8"/>
          <p:cNvSpPr/>
          <p:nvPr/>
        </p:nvSpPr>
        <p:spPr>
          <a:xfrm>
            <a:off x="0" y="9696615"/>
            <a:ext cx="18288000" cy="590385"/>
          </a:xfrm>
          <a:prstGeom prst="rect">
            <a:avLst/>
          </a:prstGeom>
          <a:solidFill>
            <a:srgbClr val="005FAC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8"/>
          <p:cNvSpPr txBox="1"/>
          <p:nvPr/>
        </p:nvSpPr>
        <p:spPr>
          <a:xfrm>
            <a:off x="281868" y="9795599"/>
            <a:ext cx="5777835" cy="392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65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© 2022 Direktorat Jenderal Perbendaharaan</a:t>
            </a:r>
            <a:endParaRPr sz="1650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20" name="Google Shape;20;p8" descr="A picture containing text, clipar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157512" y="9741811"/>
            <a:ext cx="1863062" cy="499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8" descr="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28573" t="17697" r="28140" b="13543"/>
          <a:stretch/>
        </p:blipFill>
        <p:spPr>
          <a:xfrm>
            <a:off x="1879132" y="443621"/>
            <a:ext cx="865991" cy="9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8"/>
          <p:cNvPicPr preferRelativeResize="0"/>
          <p:nvPr/>
        </p:nvPicPr>
        <p:blipFill rotWithShape="1">
          <a:blip r:embed="rId5">
            <a:alphaModFix/>
          </a:blip>
          <a:srcRect l="19721" t="28845" r="19861" b="29166"/>
          <a:stretch/>
        </p:blipFill>
        <p:spPr>
          <a:xfrm>
            <a:off x="411815" y="516924"/>
            <a:ext cx="1269021" cy="88194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Google Shape;23;p8"/>
          <p:cNvCxnSpPr/>
          <p:nvPr/>
        </p:nvCxnSpPr>
        <p:spPr>
          <a:xfrm>
            <a:off x="435727" y="8051801"/>
            <a:ext cx="6796925" cy="0"/>
          </a:xfrm>
          <a:prstGeom prst="straightConnector1">
            <a:avLst/>
          </a:prstGeom>
          <a:noFill/>
          <a:ln w="19050" cap="flat" cmpd="sng">
            <a:solidFill>
              <a:srgbClr val="005FAC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" name="Google Shape;24;p8"/>
          <p:cNvSpPr txBox="1"/>
          <p:nvPr/>
        </p:nvSpPr>
        <p:spPr>
          <a:xfrm>
            <a:off x="9290961" y="4558395"/>
            <a:ext cx="7062741" cy="784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42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GAMBAR/FOTO TEMATIK</a:t>
            </a:r>
            <a:endParaRPr sz="4200" b="1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8"/>
          <p:cNvSpPr/>
          <p:nvPr/>
        </p:nvSpPr>
        <p:spPr>
          <a:xfrm>
            <a:off x="1" y="9301818"/>
            <a:ext cx="7645175" cy="398250"/>
          </a:xfrm>
          <a:custGeom>
            <a:avLst/>
            <a:gdLst/>
            <a:ahLst/>
            <a:cxnLst/>
            <a:rect l="l" t="t" r="r" b="b"/>
            <a:pathLst>
              <a:path w="5096783" h="265500" extrusionOk="0">
                <a:moveTo>
                  <a:pt x="263837" y="0"/>
                </a:moveTo>
                <a:lnTo>
                  <a:pt x="263837" y="202"/>
                </a:lnTo>
                <a:lnTo>
                  <a:pt x="5096783" y="202"/>
                </a:lnTo>
                <a:lnTo>
                  <a:pt x="5096783" y="263198"/>
                </a:lnTo>
                <a:lnTo>
                  <a:pt x="263837" y="263198"/>
                </a:lnTo>
                <a:lnTo>
                  <a:pt x="263837" y="263837"/>
                </a:lnTo>
                <a:lnTo>
                  <a:pt x="5" y="265500"/>
                </a:lnTo>
                <a:cubicBezTo>
                  <a:pt x="-438" y="195239"/>
                  <a:pt x="27163" y="127704"/>
                  <a:pt x="76689" y="77865"/>
                </a:cubicBezTo>
                <a:cubicBezTo>
                  <a:pt x="113834" y="40486"/>
                  <a:pt x="161010" y="15377"/>
                  <a:pt x="211918" y="5158"/>
                </a:cubicBezTo>
                <a:lnTo>
                  <a:pt x="260350" y="347"/>
                </a:lnTo>
                <a:lnTo>
                  <a:pt x="260350" y="202"/>
                </a:lnTo>
                <a:lnTo>
                  <a:pt x="261804" y="202"/>
                </a:lnTo>
                <a:close/>
              </a:path>
            </a:pathLst>
          </a:custGeom>
          <a:solidFill>
            <a:srgbClr val="FCB813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8"/>
          <p:cNvSpPr txBox="1">
            <a:spLocks noGrp="1"/>
          </p:cNvSpPr>
          <p:nvPr>
            <p:ph type="body" idx="1"/>
          </p:nvPr>
        </p:nvSpPr>
        <p:spPr>
          <a:xfrm>
            <a:off x="292671" y="5277725"/>
            <a:ext cx="7173603" cy="60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3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371600" lvl="1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2057400" lvl="2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74320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42900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body" idx="2"/>
          </p:nvPr>
        </p:nvSpPr>
        <p:spPr>
          <a:xfrm>
            <a:off x="292671" y="3233404"/>
            <a:ext cx="7173603" cy="1996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68580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E63B6"/>
              </a:buClr>
              <a:buSzPts val="4400"/>
              <a:buNone/>
              <a:defRPr sz="6600" b="1">
                <a:solidFill>
                  <a:srgbClr val="0E63B6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371600" lvl="1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2057400" lvl="2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74320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42900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8"/>
          <p:cNvSpPr txBox="1">
            <a:spLocks noGrp="1"/>
          </p:cNvSpPr>
          <p:nvPr>
            <p:ph type="body" idx="3"/>
          </p:nvPr>
        </p:nvSpPr>
        <p:spPr>
          <a:xfrm>
            <a:off x="291617" y="8236901"/>
            <a:ext cx="6941033" cy="417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marL="68580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>
                <a:latin typeface="Tahoma"/>
                <a:ea typeface="Tahoma"/>
                <a:cs typeface="Tahoma"/>
                <a:sym typeface="Tahoma"/>
              </a:defRPr>
            </a:lvl1pPr>
            <a:lvl2pPr marL="1371600" lvl="1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2057400" lvl="2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74320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42900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8"/>
          <p:cNvSpPr txBox="1">
            <a:spLocks noGrp="1"/>
          </p:cNvSpPr>
          <p:nvPr>
            <p:ph type="body" idx="4"/>
          </p:nvPr>
        </p:nvSpPr>
        <p:spPr>
          <a:xfrm>
            <a:off x="291614" y="8663014"/>
            <a:ext cx="6941036" cy="539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68580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2250">
                <a:latin typeface="Tahoma"/>
                <a:ea typeface="Tahoma"/>
                <a:cs typeface="Tahoma"/>
                <a:sym typeface="Tahoma"/>
              </a:defRPr>
            </a:lvl1pPr>
            <a:lvl2pPr marL="1371600" lvl="1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2057400" lvl="2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74320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42900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0" name="Google Shape;30;p8" descr="Logo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b="17794"/>
          <a:stretch/>
        </p:blipFill>
        <p:spPr>
          <a:xfrm>
            <a:off x="2960563" y="680713"/>
            <a:ext cx="1118186" cy="515354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8"/>
          <p:cNvSpPr>
            <a:spLocks noGrp="1"/>
          </p:cNvSpPr>
          <p:nvPr>
            <p:ph type="pic" idx="5"/>
          </p:nvPr>
        </p:nvSpPr>
        <p:spPr>
          <a:xfrm flipH="1">
            <a:off x="7644464" y="443621"/>
            <a:ext cx="10270914" cy="8858195"/>
          </a:xfrm>
          <a:prstGeom prst="round1Rect">
            <a:avLst>
              <a:gd name="adj" fmla="val 24630"/>
            </a:avLst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79561825"/>
      </p:ext>
    </p:extLst>
  </p:cSld>
  <p:clrMapOvr>
    <a:masterClrMapping/>
  </p:clrMapOvr>
  <p:transition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enutup" type="blank">
  <p:cSld name="Penutup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9447566"/>
      </p:ext>
    </p:extLst>
  </p:cSld>
  <p:clrMapOvr>
    <a:masterClrMapping/>
  </p:clrMapOvr>
  <p:transition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">
  <p:cSld name="Tema">
    <p:bg>
      <p:bgPr>
        <a:solidFill>
          <a:srgbClr val="FFFFFF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66B0"/>
              </a:buClr>
              <a:buSzPts val="4800"/>
              <a:buFont typeface="Tahoma"/>
              <a:buNone/>
              <a:defRPr sz="7200" b="1">
                <a:solidFill>
                  <a:srgbClr val="1966B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ubTitle" idx="1"/>
          </p:nvPr>
        </p:nvSpPr>
        <p:spPr>
          <a:xfrm>
            <a:off x="2286000" y="5683611"/>
            <a:ext cx="13716000" cy="1558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F9BF09"/>
              </a:buClr>
              <a:buSzPts val="2400"/>
              <a:buNone/>
              <a:defRPr sz="3600">
                <a:solidFill>
                  <a:srgbClr val="F9BF09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3000"/>
            </a:lvl2pPr>
            <a:lvl3pPr lvl="2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700"/>
            </a:lvl3pPr>
            <a:lvl4pPr lvl="3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4pPr>
            <a:lvl5pPr lvl="4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5pPr>
            <a:lvl6pPr lvl="5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6pPr>
            <a:lvl7pPr lvl="6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7pPr>
            <a:lvl8pPr lvl="7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8pPr>
            <a:lvl9pPr lvl="8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2"/>
          </p:nvPr>
        </p:nvSpPr>
        <p:spPr>
          <a:xfrm>
            <a:off x="4520726" y="7662430"/>
            <a:ext cx="9246549" cy="490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685800" lvl="0" indent="-342900" algn="ctr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sz="27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371600" lvl="1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2057400" lvl="2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74320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42900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56696232"/>
      </p:ext>
    </p:extLst>
  </p:cSld>
  <p:clrMapOvr>
    <a:masterClrMapping/>
  </p:clrMapOvr>
  <p:transition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Pembahasan">
  <p:cSld name="Agenda Pembahasan">
    <p:bg>
      <p:bgPr>
        <a:solidFill>
          <a:srgbClr val="FFFFFF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5715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  <a:defRPr sz="3600">
                <a:latin typeface="Arial"/>
                <a:ea typeface="Arial"/>
                <a:cs typeface="Arial"/>
                <a:sym typeface="Arial"/>
              </a:defRPr>
            </a:lvl1pPr>
            <a:lvl2pPr marL="137160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205740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274320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342900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99237687"/>
      </p:ext>
    </p:extLst>
  </p:cSld>
  <p:clrMapOvr>
    <a:masterClrMapping/>
  </p:clrMapOvr>
  <p:transition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pik">
  <p:cSld name="Topik">
    <p:bg>
      <p:bgPr>
        <a:solidFill>
          <a:srgbClr val="FFFFFF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1257300" y="3356264"/>
            <a:ext cx="15773400" cy="3574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66B0"/>
              </a:buClr>
              <a:buSzPts val="3600"/>
              <a:buFont typeface="Tahoma"/>
              <a:buNone/>
              <a:defRPr sz="5400" b="1">
                <a:solidFill>
                  <a:srgbClr val="1966B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17816910"/>
      </p:ext>
    </p:extLst>
  </p:cSld>
  <p:clrMapOvr>
    <a:masterClrMapping/>
  </p:clrMapOvr>
  <p:transition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dul dan Isi Halaman">
  <p:cSld name="Judul dan Isi Halaman">
    <p:bg>
      <p:bgPr>
        <a:solidFill>
          <a:srgbClr val="FFFFFF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1257300" y="547690"/>
            <a:ext cx="15773400" cy="1087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66B0"/>
              </a:buClr>
              <a:buSzPts val="3200"/>
              <a:buFont typeface="Tahoma"/>
              <a:buNone/>
              <a:defRPr sz="4800" b="1">
                <a:solidFill>
                  <a:srgbClr val="1966B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5715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3600">
                <a:latin typeface="Arial"/>
                <a:ea typeface="Arial"/>
                <a:cs typeface="Arial"/>
                <a:sym typeface="Arial"/>
              </a:defRPr>
            </a:lvl1pPr>
            <a:lvl2pPr marL="137160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205740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274320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342900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17030701" y="9631508"/>
            <a:ext cx="744683" cy="655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800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lvl="1" indent="0" algn="ctr">
              <a:spcBef>
                <a:spcPts val="0"/>
              </a:spcBef>
              <a:buNone/>
              <a:defRPr sz="1800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lvl="2" indent="0" algn="ctr">
              <a:spcBef>
                <a:spcPts val="0"/>
              </a:spcBef>
              <a:buNone/>
              <a:defRPr sz="1800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lvl="3" indent="0" algn="ctr">
              <a:spcBef>
                <a:spcPts val="0"/>
              </a:spcBef>
              <a:buNone/>
              <a:defRPr sz="1800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lvl="4" indent="0" algn="ctr">
              <a:spcBef>
                <a:spcPts val="0"/>
              </a:spcBef>
              <a:buNone/>
              <a:defRPr sz="1800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lvl="5" indent="0" algn="ctr">
              <a:spcBef>
                <a:spcPts val="0"/>
              </a:spcBef>
              <a:buNone/>
              <a:defRPr sz="1800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lvl="6" indent="0" algn="ctr">
              <a:spcBef>
                <a:spcPts val="0"/>
              </a:spcBef>
              <a:buNone/>
              <a:defRPr sz="1800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lvl="7" indent="0" algn="ctr">
              <a:spcBef>
                <a:spcPts val="0"/>
              </a:spcBef>
              <a:buNone/>
              <a:defRPr sz="1800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lvl="8" indent="0" algn="ctr">
              <a:spcBef>
                <a:spcPts val="0"/>
              </a:spcBef>
              <a:buNone/>
              <a:defRPr sz="1800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fld id="{00000000-1234-1234-1234-123412341234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21587109"/>
      </p:ext>
    </p:extLst>
  </p:cSld>
  <p:clrMapOvr>
    <a:masterClrMapping/>
  </p:clrMapOvr>
  <p:transition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dul dan dua isi halaman">
  <p:cSld name="Judul dan dua isi halaman">
    <p:bg>
      <p:bgPr>
        <a:solidFill>
          <a:srgbClr val="FFFFFF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body" idx="1"/>
          </p:nvPr>
        </p:nvSpPr>
        <p:spPr>
          <a:xfrm>
            <a:off x="1257300" y="2738438"/>
            <a:ext cx="7772400" cy="6527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5715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3600">
                <a:latin typeface="Arial"/>
                <a:ea typeface="Arial"/>
                <a:cs typeface="Arial"/>
                <a:sym typeface="Arial"/>
              </a:defRPr>
            </a:lvl1pPr>
            <a:lvl2pPr marL="137160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205740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274320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342900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body" idx="2"/>
          </p:nvPr>
        </p:nvSpPr>
        <p:spPr>
          <a:xfrm>
            <a:off x="9258300" y="2738438"/>
            <a:ext cx="7772400" cy="6527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5715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3600">
                <a:latin typeface="Arial"/>
                <a:ea typeface="Arial"/>
                <a:cs typeface="Arial"/>
                <a:sym typeface="Arial"/>
              </a:defRPr>
            </a:lvl1pPr>
            <a:lvl2pPr marL="137160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205740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274320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342900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17030701" y="9631508"/>
            <a:ext cx="744683" cy="655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800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lvl="1" indent="0" algn="ctr">
              <a:spcBef>
                <a:spcPts val="0"/>
              </a:spcBef>
              <a:buNone/>
              <a:defRPr sz="1800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lvl="2" indent="0" algn="ctr">
              <a:spcBef>
                <a:spcPts val="0"/>
              </a:spcBef>
              <a:buNone/>
              <a:defRPr sz="1800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lvl="3" indent="0" algn="ctr">
              <a:spcBef>
                <a:spcPts val="0"/>
              </a:spcBef>
              <a:buNone/>
              <a:defRPr sz="1800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lvl="4" indent="0" algn="ctr">
              <a:spcBef>
                <a:spcPts val="0"/>
              </a:spcBef>
              <a:buNone/>
              <a:defRPr sz="1800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lvl="5" indent="0" algn="ctr">
              <a:spcBef>
                <a:spcPts val="0"/>
              </a:spcBef>
              <a:buNone/>
              <a:defRPr sz="1800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lvl="6" indent="0" algn="ctr">
              <a:spcBef>
                <a:spcPts val="0"/>
              </a:spcBef>
              <a:buNone/>
              <a:defRPr sz="1800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lvl="7" indent="0" algn="ctr">
              <a:spcBef>
                <a:spcPts val="0"/>
              </a:spcBef>
              <a:buNone/>
              <a:defRPr sz="1800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lvl="8" indent="0" algn="ctr">
              <a:spcBef>
                <a:spcPts val="0"/>
              </a:spcBef>
              <a:buNone/>
              <a:defRPr sz="1800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fld id="{00000000-1234-1234-1234-123412341234}" type="slidenum">
              <a:rPr lang="en-ID" smtClean="0"/>
              <a:pPr/>
              <a:t>‹#›</a:t>
            </a:fld>
            <a:endParaRPr lang="en-ID"/>
          </a:p>
        </p:txBody>
      </p:sp>
      <p:sp>
        <p:nvSpPr>
          <p:cNvPr id="61" name="Google Shape;61;p15"/>
          <p:cNvSpPr txBox="1">
            <a:spLocks noGrp="1"/>
          </p:cNvSpPr>
          <p:nvPr>
            <p:ph type="title"/>
          </p:nvPr>
        </p:nvSpPr>
        <p:spPr>
          <a:xfrm>
            <a:off x="1257300" y="547690"/>
            <a:ext cx="15773400" cy="1087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66B0"/>
              </a:buClr>
              <a:buSzPts val="3200"/>
              <a:buFont typeface="Tahoma"/>
              <a:buNone/>
              <a:defRPr sz="4800" b="1">
                <a:solidFill>
                  <a:srgbClr val="1966B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21926037"/>
      </p:ext>
    </p:extLst>
  </p:cSld>
  <p:clrMapOvr>
    <a:masterClrMapping/>
  </p:clrMapOvr>
  <p:transition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ingkasan">
  <p:cSld name="Ringkasan">
    <p:bg>
      <p:bgPr>
        <a:solidFill>
          <a:srgbClr val="FFFFFF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sldNum" idx="12"/>
          </p:nvPr>
        </p:nvSpPr>
        <p:spPr>
          <a:xfrm>
            <a:off x="17030701" y="9631508"/>
            <a:ext cx="744683" cy="655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lvl="1" indent="0" algn="ctr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lvl="2" indent="0" algn="ctr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lvl="3" indent="0" algn="ctr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lvl="4" indent="0" algn="ctr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lvl="5" indent="0" algn="ctr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lvl="6" indent="0" algn="ctr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lvl="7" indent="0" algn="ctr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lvl="8" indent="0" algn="ctr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fld id="{00000000-1234-1234-1234-123412341234}" type="slidenum">
              <a:rPr lang="en-ID" smtClean="0"/>
              <a:pPr/>
              <a:t>‹#›</a:t>
            </a:fld>
            <a:endParaRPr lang="en-ID"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5715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  <a:defRPr sz="3600">
                <a:latin typeface="Arial"/>
                <a:ea typeface="Arial"/>
                <a:cs typeface="Arial"/>
                <a:sym typeface="Arial"/>
              </a:defRPr>
            </a:lvl1pPr>
            <a:lvl2pPr marL="137160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205740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274320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342900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10785505"/>
      </p:ext>
    </p:extLst>
  </p:cSld>
  <p:clrMapOvr>
    <a:masterClrMapping/>
  </p:clrMapOvr>
  <p:transition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rahan">
  <p:cSld name="Arahan">
    <p:bg>
      <p:bgPr>
        <a:solidFill>
          <a:srgbClr val="FFFFFF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5715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  <a:defRPr sz="3600">
                <a:latin typeface="Arial"/>
                <a:ea typeface="Arial"/>
                <a:cs typeface="Arial"/>
                <a:sym typeface="Arial"/>
              </a:defRPr>
            </a:lvl1pPr>
            <a:lvl2pPr marL="137160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205740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274320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342900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sldNum" idx="12"/>
          </p:nvPr>
        </p:nvSpPr>
        <p:spPr>
          <a:xfrm>
            <a:off x="17030701" y="9631508"/>
            <a:ext cx="744683" cy="655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lvl="1" indent="0" algn="ctr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lvl="2" indent="0" algn="ctr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lvl="3" indent="0" algn="ctr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lvl="4" indent="0" algn="ctr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lvl="5" indent="0" algn="ctr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lvl="6" indent="0" algn="ctr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lvl="7" indent="0" algn="ctr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lvl="8" indent="0" algn="ctr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fld id="{00000000-1234-1234-1234-123412341234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86920947"/>
      </p:ext>
    </p:extLst>
  </p:cSld>
  <p:clrMapOvr>
    <a:masterClrMapping/>
  </p:clrMapOvr>
  <p:transition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Konten Papar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2A0F6A47-EF2C-B55C-DEBE-B45E0D7394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38691" y="283635"/>
            <a:ext cx="15208623" cy="922866"/>
          </a:xfrm>
        </p:spPr>
        <p:txBody>
          <a:bodyPr anchor="b">
            <a:normAutofit/>
          </a:bodyPr>
          <a:lstStyle>
            <a:lvl1pPr marL="0" indent="0" algn="ctr">
              <a:buNone/>
              <a:defRPr sz="4200" b="1">
                <a:solidFill>
                  <a:srgbClr val="005FA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/>
              <a:t>Click to edit your content</a:t>
            </a:r>
            <a:endParaRPr lang="en-ID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BFADF80-2DE3-D370-C5FF-A9697CBD324E}"/>
              </a:ext>
            </a:extLst>
          </p:cNvPr>
          <p:cNvSpPr/>
          <p:nvPr userDrawn="1"/>
        </p:nvSpPr>
        <p:spPr>
          <a:xfrm>
            <a:off x="17568200" y="9696615"/>
            <a:ext cx="590385" cy="590385"/>
          </a:xfrm>
          <a:prstGeom prst="rect">
            <a:avLst/>
          </a:prstGeom>
          <a:solidFill>
            <a:srgbClr val="FCB8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70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3B60809-1D41-B9C9-1B3E-35B8EB46C591}"/>
              </a:ext>
            </a:extLst>
          </p:cNvPr>
          <p:cNvSpPr/>
          <p:nvPr userDrawn="1"/>
        </p:nvSpPr>
        <p:spPr>
          <a:xfrm>
            <a:off x="12957177" y="9696615"/>
            <a:ext cx="4450110" cy="592023"/>
          </a:xfrm>
          <a:custGeom>
            <a:avLst/>
            <a:gdLst>
              <a:gd name="connsiteX0" fmla="*/ 387140 w 2966740"/>
              <a:gd name="connsiteY0" fmla="*/ 0 h 394682"/>
              <a:gd name="connsiteX1" fmla="*/ 394679 w 2966740"/>
              <a:gd name="connsiteY1" fmla="*/ 0 h 394682"/>
              <a:gd name="connsiteX2" fmla="*/ 2966740 w 2966740"/>
              <a:gd name="connsiteY2" fmla="*/ 0 h 394682"/>
              <a:gd name="connsiteX3" fmla="*/ 2966740 w 2966740"/>
              <a:gd name="connsiteY3" fmla="*/ 393590 h 394682"/>
              <a:gd name="connsiteX4" fmla="*/ 394679 w 2966740"/>
              <a:gd name="connsiteY4" fmla="*/ 393590 h 394682"/>
              <a:gd name="connsiteX5" fmla="*/ 394679 w 2966740"/>
              <a:gd name="connsiteY5" fmla="*/ 394682 h 394682"/>
              <a:gd name="connsiteX6" fmla="*/ 0 w 2966740"/>
              <a:gd name="connsiteY6" fmla="*/ 393026 h 394682"/>
              <a:gd name="connsiteX7" fmla="*/ 315360 w 2966740"/>
              <a:gd name="connsiteY7" fmla="*/ 7974 h 394682"/>
              <a:gd name="connsiteX8" fmla="*/ 387140 w 2966740"/>
              <a:gd name="connsiteY8" fmla="*/ 758 h 394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6740" h="394682">
                <a:moveTo>
                  <a:pt x="387140" y="0"/>
                </a:moveTo>
                <a:lnTo>
                  <a:pt x="394679" y="0"/>
                </a:lnTo>
                <a:lnTo>
                  <a:pt x="2966740" y="0"/>
                </a:lnTo>
                <a:lnTo>
                  <a:pt x="2966740" y="393590"/>
                </a:lnTo>
                <a:lnTo>
                  <a:pt x="394679" y="393590"/>
                </a:lnTo>
                <a:lnTo>
                  <a:pt x="394679" y="394682"/>
                </a:lnTo>
                <a:lnTo>
                  <a:pt x="0" y="393026"/>
                </a:lnTo>
                <a:cubicBezTo>
                  <a:pt x="798" y="202863"/>
                  <a:pt x="135982" y="44575"/>
                  <a:pt x="315360" y="7974"/>
                </a:cubicBezTo>
                <a:lnTo>
                  <a:pt x="387140" y="758"/>
                </a:lnTo>
                <a:close/>
              </a:path>
            </a:pathLst>
          </a:custGeom>
          <a:solidFill>
            <a:srgbClr val="005F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sz="270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FCCD50-4A8D-1FC9-4A34-E5A627473267}"/>
              </a:ext>
            </a:extLst>
          </p:cNvPr>
          <p:cNvSpPr txBox="1"/>
          <p:nvPr userDrawn="1"/>
        </p:nvSpPr>
        <p:spPr>
          <a:xfrm>
            <a:off x="13309601" y="9795599"/>
            <a:ext cx="4032249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50" b="1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INDONESIAN TREASURY</a:t>
            </a:r>
            <a:endParaRPr lang="en-ID" sz="1650" b="1">
              <a:solidFill>
                <a:schemeClr val="bg1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1C7A30DD-712C-87B6-64FD-F3672D0E701B}"/>
              </a:ext>
            </a:extLst>
          </p:cNvPr>
          <p:cNvPicPr preferRelativeResize="0">
            <a:picLocks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58" t="17679" r="27858" b="20804"/>
          <a:stretch/>
        </p:blipFill>
        <p:spPr>
          <a:xfrm>
            <a:off x="16936412" y="283636"/>
            <a:ext cx="1069200" cy="10061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D795A4B-E506-CBDE-0DFA-4FEC3E44408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93" t="29636" r="33831" b="39963"/>
          <a:stretch/>
        </p:blipFill>
        <p:spPr bwMode="auto">
          <a:xfrm>
            <a:off x="282389" y="283637"/>
            <a:ext cx="1068203" cy="1006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DD3C1FCD-174F-10E2-7865-DB9DB980B13F}"/>
              </a:ext>
            </a:extLst>
          </p:cNvPr>
          <p:cNvGrpSpPr/>
          <p:nvPr userDrawn="1"/>
        </p:nvGrpSpPr>
        <p:grpSpPr>
          <a:xfrm flipH="1">
            <a:off x="1538691" y="1251989"/>
            <a:ext cx="15208623" cy="68579"/>
            <a:chOff x="1026126" y="1510749"/>
            <a:chExt cx="10139082" cy="45719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BC364529-4B18-2174-4FFA-7174CC514C16}"/>
                </a:ext>
              </a:extLst>
            </p:cNvPr>
            <p:cNvSpPr/>
            <p:nvPr/>
          </p:nvSpPr>
          <p:spPr>
            <a:xfrm>
              <a:off x="1026126" y="1510749"/>
              <a:ext cx="1526243" cy="45719"/>
            </a:xfrm>
            <a:prstGeom prst="roundRect">
              <a:avLst>
                <a:gd name="adj" fmla="val 50000"/>
              </a:avLst>
            </a:prstGeom>
            <a:solidFill>
              <a:srgbClr val="FCB8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sz="2700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BF33B5F3-64A7-8B98-4316-60C5C7414527}"/>
                </a:ext>
              </a:extLst>
            </p:cNvPr>
            <p:cNvSpPr/>
            <p:nvPr/>
          </p:nvSpPr>
          <p:spPr>
            <a:xfrm>
              <a:off x="2608028" y="1510749"/>
              <a:ext cx="8557180" cy="45719"/>
            </a:xfrm>
            <a:prstGeom prst="roundRect">
              <a:avLst>
                <a:gd name="adj" fmla="val 50000"/>
              </a:avLst>
            </a:prstGeom>
            <a:solidFill>
              <a:srgbClr val="005F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sz="2700"/>
            </a:p>
          </p:txBody>
        </p:sp>
      </p:grpSp>
      <p:sp>
        <p:nvSpPr>
          <p:cNvPr id="21" name="Slide Number Placeholder 4">
            <a:extLst>
              <a:ext uri="{FF2B5EF4-FFF2-40B4-BE49-F238E27FC236}">
                <a16:creationId xmlns:a16="http://schemas.microsoft.com/office/drawing/2014/main" id="{8655AA31-A74D-DB43-5FE8-A4C94022A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579080" y="9717962"/>
            <a:ext cx="568625" cy="547688"/>
          </a:xfrm>
        </p:spPr>
        <p:txBody>
          <a:bodyPr lIns="0" tIns="0" rIns="0" bIns="0"/>
          <a:lstStyle>
            <a:lvl1pPr algn="ctr">
              <a:defRPr sz="1950" b="1">
                <a:solidFill>
                  <a:schemeClr val="tx1"/>
                </a:solidFill>
              </a:defRPr>
            </a:lvl1pPr>
          </a:lstStyle>
          <a:p>
            <a:fld id="{FE6A19FF-BD22-4ACD-9EF8-7D69A11F3519}" type="slidenum">
              <a:rPr lang="en-ID" smtClean="0"/>
              <a:pPr/>
              <a:t>‹#›</a:t>
            </a:fld>
            <a:endParaRPr lang="en-ID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B4CABB-4CB2-D6CE-793D-40B902DA601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89" y="9714384"/>
            <a:ext cx="989483" cy="439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97719"/>
      </p:ext>
    </p:extLst>
  </p:cSld>
  <p:clrMapOvr>
    <a:masterClrMapping/>
  </p:clrMapOvr>
  <p:transition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7567910" y="9697212"/>
            <a:ext cx="590550" cy="590550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393192" y="0"/>
                </a:moveTo>
                <a:lnTo>
                  <a:pt x="0" y="0"/>
                </a:lnTo>
                <a:lnTo>
                  <a:pt x="0" y="393191"/>
                </a:lnTo>
                <a:lnTo>
                  <a:pt x="393192" y="393191"/>
                </a:lnTo>
                <a:lnTo>
                  <a:pt x="393192" y="0"/>
                </a:lnTo>
                <a:close/>
              </a:path>
            </a:pathLst>
          </a:custGeom>
          <a:solidFill>
            <a:srgbClr val="FBB812"/>
          </a:solidFill>
        </p:spPr>
        <p:txBody>
          <a:bodyPr wrap="square" lIns="0" tIns="0" rIns="0" bIns="0" rtlCol="0"/>
          <a:lstStyle/>
          <a:p>
            <a:endParaRPr sz="2700"/>
          </a:p>
        </p:txBody>
      </p:sp>
      <p:sp>
        <p:nvSpPr>
          <p:cNvPr id="17" name="bg object 17"/>
          <p:cNvSpPr/>
          <p:nvPr/>
        </p:nvSpPr>
        <p:spPr>
          <a:xfrm>
            <a:off x="12957047" y="9697212"/>
            <a:ext cx="4451033" cy="592455"/>
          </a:xfrm>
          <a:custGeom>
            <a:avLst/>
            <a:gdLst/>
            <a:ahLst/>
            <a:cxnLst/>
            <a:rect l="l" t="t" r="r" b="b"/>
            <a:pathLst>
              <a:path w="2967354" h="394970">
                <a:moveTo>
                  <a:pt x="2967228" y="0"/>
                </a:moveTo>
                <a:lnTo>
                  <a:pt x="387223" y="0"/>
                </a:lnTo>
                <a:lnTo>
                  <a:pt x="387223" y="761"/>
                </a:lnTo>
                <a:lnTo>
                  <a:pt x="315468" y="7975"/>
                </a:lnTo>
                <a:lnTo>
                  <a:pt x="267690" y="20907"/>
                </a:lnTo>
                <a:lnTo>
                  <a:pt x="222511" y="39469"/>
                </a:lnTo>
                <a:lnTo>
                  <a:pt x="180338" y="63257"/>
                </a:lnTo>
                <a:lnTo>
                  <a:pt x="141577" y="91864"/>
                </a:lnTo>
                <a:lnTo>
                  <a:pt x="106636" y="124886"/>
                </a:lnTo>
                <a:lnTo>
                  <a:pt x="75922" y="161918"/>
                </a:lnTo>
                <a:lnTo>
                  <a:pt x="49842" y="202556"/>
                </a:lnTo>
                <a:lnTo>
                  <a:pt x="28802" y="246394"/>
                </a:lnTo>
                <a:lnTo>
                  <a:pt x="13211" y="293027"/>
                </a:lnTo>
                <a:lnTo>
                  <a:pt x="3474" y="342050"/>
                </a:lnTo>
                <a:lnTo>
                  <a:pt x="0" y="393059"/>
                </a:lnTo>
                <a:lnTo>
                  <a:pt x="394716" y="394715"/>
                </a:lnTo>
                <a:lnTo>
                  <a:pt x="394716" y="393623"/>
                </a:lnTo>
                <a:lnTo>
                  <a:pt x="2967228" y="393623"/>
                </a:lnTo>
                <a:lnTo>
                  <a:pt x="2967228" y="0"/>
                </a:lnTo>
                <a:close/>
              </a:path>
            </a:pathLst>
          </a:custGeom>
          <a:solidFill>
            <a:srgbClr val="005FAC"/>
          </a:solidFill>
        </p:spPr>
        <p:txBody>
          <a:bodyPr wrap="square" lIns="0" tIns="0" rIns="0" bIns="0" rtlCol="0"/>
          <a:lstStyle/>
          <a:p>
            <a:endParaRPr sz="2700"/>
          </a:p>
        </p:txBody>
      </p:sp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068077" y="308453"/>
            <a:ext cx="805353" cy="96210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02194" y="308453"/>
            <a:ext cx="1030103" cy="955860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14458951" y="1252728"/>
            <a:ext cx="2288858" cy="68580"/>
          </a:xfrm>
          <a:custGeom>
            <a:avLst/>
            <a:gdLst/>
            <a:ahLst/>
            <a:cxnLst/>
            <a:rect l="l" t="t" r="r" b="b"/>
            <a:pathLst>
              <a:path w="1525904" h="45719">
                <a:moveTo>
                  <a:pt x="1502664" y="0"/>
                </a:moveTo>
                <a:lnTo>
                  <a:pt x="22859" y="0"/>
                </a:lnTo>
                <a:lnTo>
                  <a:pt x="13983" y="1803"/>
                </a:lnTo>
                <a:lnTo>
                  <a:pt x="6715" y="6715"/>
                </a:lnTo>
                <a:lnTo>
                  <a:pt x="1803" y="13983"/>
                </a:lnTo>
                <a:lnTo>
                  <a:pt x="0" y="22860"/>
                </a:lnTo>
                <a:lnTo>
                  <a:pt x="1803" y="31736"/>
                </a:lnTo>
                <a:lnTo>
                  <a:pt x="6715" y="39004"/>
                </a:lnTo>
                <a:lnTo>
                  <a:pt x="13983" y="43916"/>
                </a:lnTo>
                <a:lnTo>
                  <a:pt x="22859" y="45720"/>
                </a:lnTo>
                <a:lnTo>
                  <a:pt x="1502664" y="45720"/>
                </a:lnTo>
                <a:lnTo>
                  <a:pt x="1511540" y="43916"/>
                </a:lnTo>
                <a:lnTo>
                  <a:pt x="1518808" y="39004"/>
                </a:lnTo>
                <a:lnTo>
                  <a:pt x="1523720" y="31736"/>
                </a:lnTo>
                <a:lnTo>
                  <a:pt x="1525524" y="22860"/>
                </a:lnTo>
                <a:lnTo>
                  <a:pt x="1523720" y="13983"/>
                </a:lnTo>
                <a:lnTo>
                  <a:pt x="1518808" y="6715"/>
                </a:lnTo>
                <a:lnTo>
                  <a:pt x="1511540" y="1803"/>
                </a:lnTo>
                <a:lnTo>
                  <a:pt x="1502664" y="0"/>
                </a:lnTo>
                <a:close/>
              </a:path>
            </a:pathLst>
          </a:custGeom>
          <a:solidFill>
            <a:srgbClr val="FBB812"/>
          </a:solidFill>
        </p:spPr>
        <p:txBody>
          <a:bodyPr wrap="square" lIns="0" tIns="0" rIns="0" bIns="0" rtlCol="0"/>
          <a:lstStyle/>
          <a:p>
            <a:endParaRPr sz="2700"/>
          </a:p>
        </p:txBody>
      </p:sp>
      <p:sp>
        <p:nvSpPr>
          <p:cNvPr id="21" name="bg object 21"/>
          <p:cNvSpPr/>
          <p:nvPr/>
        </p:nvSpPr>
        <p:spPr>
          <a:xfrm>
            <a:off x="1538478" y="1252728"/>
            <a:ext cx="12835890" cy="68580"/>
          </a:xfrm>
          <a:custGeom>
            <a:avLst/>
            <a:gdLst/>
            <a:ahLst/>
            <a:cxnLst/>
            <a:rect l="l" t="t" r="r" b="b"/>
            <a:pathLst>
              <a:path w="8557260" h="45719">
                <a:moveTo>
                  <a:pt x="8534400" y="0"/>
                </a:moveTo>
                <a:lnTo>
                  <a:pt x="22859" y="0"/>
                </a:lnTo>
                <a:lnTo>
                  <a:pt x="13962" y="1803"/>
                </a:lnTo>
                <a:lnTo>
                  <a:pt x="6696" y="6715"/>
                </a:lnTo>
                <a:lnTo>
                  <a:pt x="1796" y="13983"/>
                </a:lnTo>
                <a:lnTo>
                  <a:pt x="0" y="22860"/>
                </a:lnTo>
                <a:lnTo>
                  <a:pt x="1796" y="31736"/>
                </a:lnTo>
                <a:lnTo>
                  <a:pt x="6696" y="39004"/>
                </a:lnTo>
                <a:lnTo>
                  <a:pt x="13962" y="43916"/>
                </a:lnTo>
                <a:lnTo>
                  <a:pt x="22859" y="45720"/>
                </a:lnTo>
                <a:lnTo>
                  <a:pt x="8534400" y="45720"/>
                </a:lnTo>
                <a:lnTo>
                  <a:pt x="8543276" y="43916"/>
                </a:lnTo>
                <a:lnTo>
                  <a:pt x="8550544" y="39004"/>
                </a:lnTo>
                <a:lnTo>
                  <a:pt x="8555456" y="31736"/>
                </a:lnTo>
                <a:lnTo>
                  <a:pt x="8557260" y="22860"/>
                </a:lnTo>
                <a:lnTo>
                  <a:pt x="8555456" y="13983"/>
                </a:lnTo>
                <a:lnTo>
                  <a:pt x="8550544" y="6715"/>
                </a:lnTo>
                <a:lnTo>
                  <a:pt x="8543276" y="1803"/>
                </a:lnTo>
                <a:lnTo>
                  <a:pt x="8534400" y="0"/>
                </a:lnTo>
                <a:close/>
              </a:path>
            </a:pathLst>
          </a:custGeom>
          <a:solidFill>
            <a:srgbClr val="005FAC"/>
          </a:solidFill>
        </p:spPr>
        <p:txBody>
          <a:bodyPr wrap="square" lIns="0" tIns="0" rIns="0" bIns="0" rtlCol="0"/>
          <a:lstStyle/>
          <a:p>
            <a:endParaRPr sz="27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17241" y="2117980"/>
            <a:ext cx="14566583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17241" y="2117980"/>
            <a:ext cx="14566583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7683163" y="9872015"/>
            <a:ext cx="365760" cy="2583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5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57150">
              <a:lnSpc>
                <a:spcPts val="1995"/>
              </a:lnSpc>
            </a:pPr>
            <a:fld id="{81D60167-4931-47E6-BA6A-407CBD079E47}" type="slidenum">
              <a:rPr lang="en-ID" spc="-8" smtClean="0"/>
              <a:pPr marL="57150">
                <a:lnSpc>
                  <a:spcPts val="1995"/>
                </a:lnSpc>
              </a:pPr>
              <a:t>‹#›</a:t>
            </a:fld>
            <a:endParaRPr lang="en-ID" spc="-8" dirty="0"/>
          </a:p>
        </p:txBody>
      </p:sp>
    </p:spTree>
    <p:extLst>
      <p:ext uri="{BB962C8B-B14F-4D97-AF65-F5344CB8AC3E}">
        <p14:creationId xmlns:p14="http://schemas.microsoft.com/office/powerpoint/2010/main" val="1632074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685800">
        <a:defRPr>
          <a:latin typeface="+mn-lt"/>
          <a:ea typeface="+mn-ea"/>
          <a:cs typeface="+mn-cs"/>
        </a:defRPr>
      </a:lvl2pPr>
      <a:lvl3pPr marL="1371600">
        <a:defRPr>
          <a:latin typeface="+mn-lt"/>
          <a:ea typeface="+mn-ea"/>
          <a:cs typeface="+mn-cs"/>
        </a:defRPr>
      </a:lvl3pPr>
      <a:lvl4pPr marL="2057400">
        <a:defRPr>
          <a:latin typeface="+mn-lt"/>
          <a:ea typeface="+mn-ea"/>
          <a:cs typeface="+mn-cs"/>
        </a:defRPr>
      </a:lvl4pPr>
      <a:lvl5pPr marL="2743200">
        <a:defRPr>
          <a:latin typeface="+mn-lt"/>
          <a:ea typeface="+mn-ea"/>
          <a:cs typeface="+mn-cs"/>
        </a:defRPr>
      </a:lvl5pPr>
      <a:lvl6pPr marL="3429000">
        <a:defRPr>
          <a:latin typeface="+mn-lt"/>
          <a:ea typeface="+mn-ea"/>
          <a:cs typeface="+mn-cs"/>
        </a:defRPr>
      </a:lvl6pPr>
      <a:lvl7pPr marL="4114800">
        <a:defRPr>
          <a:latin typeface="+mn-lt"/>
          <a:ea typeface="+mn-ea"/>
          <a:cs typeface="+mn-cs"/>
        </a:defRPr>
      </a:lvl7pPr>
      <a:lvl8pPr marL="4800600">
        <a:defRPr>
          <a:latin typeface="+mn-lt"/>
          <a:ea typeface="+mn-ea"/>
          <a:cs typeface="+mn-cs"/>
        </a:defRPr>
      </a:lvl8pPr>
      <a:lvl9pPr marL="54864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685800">
        <a:defRPr>
          <a:latin typeface="+mn-lt"/>
          <a:ea typeface="+mn-ea"/>
          <a:cs typeface="+mn-cs"/>
        </a:defRPr>
      </a:lvl2pPr>
      <a:lvl3pPr marL="1371600">
        <a:defRPr>
          <a:latin typeface="+mn-lt"/>
          <a:ea typeface="+mn-ea"/>
          <a:cs typeface="+mn-cs"/>
        </a:defRPr>
      </a:lvl3pPr>
      <a:lvl4pPr marL="2057400">
        <a:defRPr>
          <a:latin typeface="+mn-lt"/>
          <a:ea typeface="+mn-ea"/>
          <a:cs typeface="+mn-cs"/>
        </a:defRPr>
      </a:lvl4pPr>
      <a:lvl5pPr marL="2743200">
        <a:defRPr>
          <a:latin typeface="+mn-lt"/>
          <a:ea typeface="+mn-ea"/>
          <a:cs typeface="+mn-cs"/>
        </a:defRPr>
      </a:lvl5pPr>
      <a:lvl6pPr marL="3429000">
        <a:defRPr>
          <a:latin typeface="+mn-lt"/>
          <a:ea typeface="+mn-ea"/>
          <a:cs typeface="+mn-cs"/>
        </a:defRPr>
      </a:lvl6pPr>
      <a:lvl7pPr marL="4114800">
        <a:defRPr>
          <a:latin typeface="+mn-lt"/>
          <a:ea typeface="+mn-ea"/>
          <a:cs typeface="+mn-cs"/>
        </a:defRPr>
      </a:lvl7pPr>
      <a:lvl8pPr marL="4800600">
        <a:defRPr>
          <a:latin typeface="+mn-lt"/>
          <a:ea typeface="+mn-ea"/>
          <a:cs typeface="+mn-cs"/>
        </a:defRPr>
      </a:lvl8pPr>
      <a:lvl9pPr marL="54864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7"/>
          <p:cNvSpPr txBox="1"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7"/>
          <p:cNvSpPr txBox="1">
            <a:spLocks noGrp="1"/>
          </p:cNvSpPr>
          <p:nvPr>
            <p:ph type="dt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7"/>
          <p:cNvSpPr txBox="1">
            <a:spLocks noGrp="1"/>
          </p:cNvSpPr>
          <p:nvPr>
            <p:ph type="ft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ldNum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0431926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</p:sldLayoutIdLst>
  <p:transition>
    <p:wipe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jpg"/><Relationship Id="rId7" Type="http://schemas.openxmlformats.org/officeDocument/2006/relationships/image" Target="../media/image21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emf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.png"/><Relationship Id="rId7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4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image" Target="../media/image47.png"/><Relationship Id="rId5" Type="http://schemas.openxmlformats.org/officeDocument/2006/relationships/image" Target="../media/image44.png"/><Relationship Id="rId10" Type="http://schemas.openxmlformats.org/officeDocument/2006/relationships/image" Target="../media/image3.png"/><Relationship Id="rId4" Type="http://schemas.openxmlformats.org/officeDocument/2006/relationships/image" Target="../media/image43.png"/><Relationship Id="rId9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2.png"/><Relationship Id="rId7" Type="http://schemas.openxmlformats.org/officeDocument/2006/relationships/image" Target="../media/image66.png"/><Relationship Id="rId12" Type="http://schemas.openxmlformats.org/officeDocument/2006/relationships/image" Target="../media/image6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image" Target="../media/image3.png"/><Relationship Id="rId9" Type="http://schemas.openxmlformats.org/officeDocument/2006/relationships/image" Target="../media/image6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9.png"/><Relationship Id="rId18" Type="http://schemas.openxmlformats.org/officeDocument/2006/relationships/image" Target="../media/image84.png"/><Relationship Id="rId26" Type="http://schemas.openxmlformats.org/officeDocument/2006/relationships/image" Target="../media/image92.png"/><Relationship Id="rId3" Type="http://schemas.openxmlformats.org/officeDocument/2006/relationships/image" Target="../media/image71.png"/><Relationship Id="rId21" Type="http://schemas.openxmlformats.org/officeDocument/2006/relationships/image" Target="../media/image87.png"/><Relationship Id="rId7" Type="http://schemas.openxmlformats.org/officeDocument/2006/relationships/image" Target="../media/image73.png"/><Relationship Id="rId12" Type="http://schemas.openxmlformats.org/officeDocument/2006/relationships/image" Target="../media/image78.png"/><Relationship Id="rId17" Type="http://schemas.openxmlformats.org/officeDocument/2006/relationships/image" Target="../media/image83.png"/><Relationship Id="rId25" Type="http://schemas.openxmlformats.org/officeDocument/2006/relationships/image" Target="../media/image91.png"/><Relationship Id="rId2" Type="http://schemas.openxmlformats.org/officeDocument/2006/relationships/image" Target="../media/image1.png"/><Relationship Id="rId16" Type="http://schemas.openxmlformats.org/officeDocument/2006/relationships/image" Target="../media/image82.png"/><Relationship Id="rId20" Type="http://schemas.openxmlformats.org/officeDocument/2006/relationships/image" Target="../media/image8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24" Type="http://schemas.openxmlformats.org/officeDocument/2006/relationships/image" Target="../media/image90.png"/><Relationship Id="rId5" Type="http://schemas.openxmlformats.org/officeDocument/2006/relationships/image" Target="../media/image3.png"/><Relationship Id="rId15" Type="http://schemas.openxmlformats.org/officeDocument/2006/relationships/image" Target="../media/image81.png"/><Relationship Id="rId23" Type="http://schemas.openxmlformats.org/officeDocument/2006/relationships/image" Target="../media/image89.png"/><Relationship Id="rId10" Type="http://schemas.openxmlformats.org/officeDocument/2006/relationships/image" Target="../media/image76.png"/><Relationship Id="rId19" Type="http://schemas.openxmlformats.org/officeDocument/2006/relationships/image" Target="../media/image85.png"/><Relationship Id="rId4" Type="http://schemas.openxmlformats.org/officeDocument/2006/relationships/image" Target="../media/image2.png"/><Relationship Id="rId9" Type="http://schemas.openxmlformats.org/officeDocument/2006/relationships/image" Target="../media/image75.png"/><Relationship Id="rId14" Type="http://schemas.openxmlformats.org/officeDocument/2006/relationships/image" Target="../media/image80.jpg"/><Relationship Id="rId22" Type="http://schemas.openxmlformats.org/officeDocument/2006/relationships/image" Target="../media/image88.png"/><Relationship Id="rId27" Type="http://schemas.openxmlformats.org/officeDocument/2006/relationships/image" Target="../media/image9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Relationship Id="rId9" Type="http://schemas.openxmlformats.org/officeDocument/2006/relationships/image" Target="../media/image10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9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3.png"/><Relationship Id="rId7" Type="http://schemas.openxmlformats.org/officeDocument/2006/relationships/image" Target="../media/image110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88.png"/><Relationship Id="rId4" Type="http://schemas.openxmlformats.org/officeDocument/2006/relationships/image" Target="../media/image8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2.png"/><Relationship Id="rId4" Type="http://schemas.openxmlformats.org/officeDocument/2006/relationships/image" Target="../media/image8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png"/><Relationship Id="rId4" Type="http://schemas.openxmlformats.org/officeDocument/2006/relationships/image" Target="../media/image9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88.png"/><Relationship Id="rId4" Type="http://schemas.openxmlformats.org/officeDocument/2006/relationships/image" Target="../media/image8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.png"/><Relationship Id="rId5" Type="http://schemas.openxmlformats.org/officeDocument/2006/relationships/image" Target="../media/image3.png"/><Relationship Id="rId4" Type="http://schemas.openxmlformats.org/officeDocument/2006/relationships/image" Target="../media/image11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13" Type="http://schemas.openxmlformats.org/officeDocument/2006/relationships/image" Target="../media/image125.png"/><Relationship Id="rId3" Type="http://schemas.openxmlformats.org/officeDocument/2006/relationships/image" Target="../media/image116.png"/><Relationship Id="rId7" Type="http://schemas.openxmlformats.org/officeDocument/2006/relationships/image" Target="../media/image120.png"/><Relationship Id="rId12" Type="http://schemas.openxmlformats.org/officeDocument/2006/relationships/image" Target="../media/image124.png"/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png"/><Relationship Id="rId11" Type="http://schemas.openxmlformats.org/officeDocument/2006/relationships/image" Target="../media/image123.png"/><Relationship Id="rId5" Type="http://schemas.openxmlformats.org/officeDocument/2006/relationships/image" Target="../media/image118.png"/><Relationship Id="rId15" Type="http://schemas.openxmlformats.org/officeDocument/2006/relationships/image" Target="../media/image127.png"/><Relationship Id="rId10" Type="http://schemas.openxmlformats.org/officeDocument/2006/relationships/hyperlink" Target="http://www.djpb.kemenkeu.go.id/" TargetMode="External"/><Relationship Id="rId4" Type="http://schemas.openxmlformats.org/officeDocument/2006/relationships/image" Target="../media/image117.png"/><Relationship Id="rId9" Type="http://schemas.openxmlformats.org/officeDocument/2006/relationships/image" Target="../media/image122.png"/><Relationship Id="rId14" Type="http://schemas.openxmlformats.org/officeDocument/2006/relationships/image" Target="../media/image1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8288000" cy="9697403"/>
          </a:xfrm>
          <a:custGeom>
            <a:avLst/>
            <a:gdLst/>
            <a:ahLst/>
            <a:cxnLst/>
            <a:rect l="l" t="t" r="r" b="b"/>
            <a:pathLst>
              <a:path w="12192000" h="6464935">
                <a:moveTo>
                  <a:pt x="0" y="6464808"/>
                </a:moveTo>
                <a:lnTo>
                  <a:pt x="12192000" y="6464808"/>
                </a:lnTo>
                <a:lnTo>
                  <a:pt x="12192000" y="0"/>
                </a:lnTo>
                <a:lnTo>
                  <a:pt x="0" y="0"/>
                </a:lnTo>
                <a:lnTo>
                  <a:pt x="0" y="6464808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287000"/>
            <a:chOff x="0" y="0"/>
            <a:chExt cx="12192000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83508" y="318515"/>
              <a:ext cx="8260080" cy="601522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0"/>
              <a:ext cx="12192000" cy="6464935"/>
            </a:xfrm>
            <a:custGeom>
              <a:avLst/>
              <a:gdLst/>
              <a:ahLst/>
              <a:cxnLst/>
              <a:rect l="l" t="t" r="r" b="b"/>
              <a:pathLst>
                <a:path w="12192000" h="6464935">
                  <a:moveTo>
                    <a:pt x="12192000" y="0"/>
                  </a:moveTo>
                  <a:lnTo>
                    <a:pt x="0" y="0"/>
                  </a:lnTo>
                  <a:lnTo>
                    <a:pt x="0" y="6464808"/>
                  </a:lnTo>
                  <a:lnTo>
                    <a:pt x="12192000" y="6464808"/>
                  </a:lnTo>
                  <a:lnTo>
                    <a:pt x="12192000" y="6201791"/>
                  </a:lnTo>
                  <a:lnTo>
                    <a:pt x="5096764" y="6201791"/>
                  </a:lnTo>
                  <a:lnTo>
                    <a:pt x="5096764" y="1776222"/>
                  </a:lnTo>
                  <a:lnTo>
                    <a:pt x="5097527" y="1728122"/>
                  </a:lnTo>
                  <a:lnTo>
                    <a:pt x="5099803" y="1680404"/>
                  </a:lnTo>
                  <a:lnTo>
                    <a:pt x="5103568" y="1633090"/>
                  </a:lnTo>
                  <a:lnTo>
                    <a:pt x="5108798" y="1586204"/>
                  </a:lnTo>
                  <a:lnTo>
                    <a:pt x="5115472" y="1539769"/>
                  </a:lnTo>
                  <a:lnTo>
                    <a:pt x="5123565" y="1493807"/>
                  </a:lnTo>
                  <a:lnTo>
                    <a:pt x="5133055" y="1448342"/>
                  </a:lnTo>
                  <a:lnTo>
                    <a:pt x="5143919" y="1403397"/>
                  </a:lnTo>
                  <a:lnTo>
                    <a:pt x="5156133" y="1358994"/>
                  </a:lnTo>
                  <a:lnTo>
                    <a:pt x="5169674" y="1315158"/>
                  </a:lnTo>
                  <a:lnTo>
                    <a:pt x="5184520" y="1271911"/>
                  </a:lnTo>
                  <a:lnTo>
                    <a:pt x="5200647" y="1229275"/>
                  </a:lnTo>
                  <a:lnTo>
                    <a:pt x="5218033" y="1187275"/>
                  </a:lnTo>
                  <a:lnTo>
                    <a:pt x="5236653" y="1145934"/>
                  </a:lnTo>
                  <a:lnTo>
                    <a:pt x="5256486" y="1105273"/>
                  </a:lnTo>
                  <a:lnTo>
                    <a:pt x="5277508" y="1065317"/>
                  </a:lnTo>
                  <a:lnTo>
                    <a:pt x="5299695" y="1026089"/>
                  </a:lnTo>
                  <a:lnTo>
                    <a:pt x="5323026" y="987611"/>
                  </a:lnTo>
                  <a:lnTo>
                    <a:pt x="5347476" y="949907"/>
                  </a:lnTo>
                  <a:lnTo>
                    <a:pt x="5373023" y="912999"/>
                  </a:lnTo>
                  <a:lnTo>
                    <a:pt x="5399644" y="876912"/>
                  </a:lnTo>
                  <a:lnTo>
                    <a:pt x="5427315" y="841667"/>
                  </a:lnTo>
                  <a:lnTo>
                    <a:pt x="5456013" y="807288"/>
                  </a:lnTo>
                  <a:lnTo>
                    <a:pt x="5485716" y="773798"/>
                  </a:lnTo>
                  <a:lnTo>
                    <a:pt x="5516401" y="741220"/>
                  </a:lnTo>
                  <a:lnTo>
                    <a:pt x="5548043" y="709578"/>
                  </a:lnTo>
                  <a:lnTo>
                    <a:pt x="5580621" y="678893"/>
                  </a:lnTo>
                  <a:lnTo>
                    <a:pt x="5614111" y="649190"/>
                  </a:lnTo>
                  <a:lnTo>
                    <a:pt x="5648490" y="620492"/>
                  </a:lnTo>
                  <a:lnTo>
                    <a:pt x="5683735" y="592821"/>
                  </a:lnTo>
                  <a:lnTo>
                    <a:pt x="5719822" y="566200"/>
                  </a:lnTo>
                  <a:lnTo>
                    <a:pt x="5756730" y="540653"/>
                  </a:lnTo>
                  <a:lnTo>
                    <a:pt x="5794434" y="516203"/>
                  </a:lnTo>
                  <a:lnTo>
                    <a:pt x="5832912" y="492872"/>
                  </a:lnTo>
                  <a:lnTo>
                    <a:pt x="5872140" y="470685"/>
                  </a:lnTo>
                  <a:lnTo>
                    <a:pt x="5912096" y="449663"/>
                  </a:lnTo>
                  <a:lnTo>
                    <a:pt x="5952757" y="429830"/>
                  </a:lnTo>
                  <a:lnTo>
                    <a:pt x="5994098" y="411210"/>
                  </a:lnTo>
                  <a:lnTo>
                    <a:pt x="6036098" y="393824"/>
                  </a:lnTo>
                  <a:lnTo>
                    <a:pt x="6078734" y="377697"/>
                  </a:lnTo>
                  <a:lnTo>
                    <a:pt x="6121981" y="362851"/>
                  </a:lnTo>
                  <a:lnTo>
                    <a:pt x="6165817" y="349310"/>
                  </a:lnTo>
                  <a:lnTo>
                    <a:pt x="6210220" y="337096"/>
                  </a:lnTo>
                  <a:lnTo>
                    <a:pt x="6255165" y="326232"/>
                  </a:lnTo>
                  <a:lnTo>
                    <a:pt x="6300630" y="316742"/>
                  </a:lnTo>
                  <a:lnTo>
                    <a:pt x="6346592" y="308649"/>
                  </a:lnTo>
                  <a:lnTo>
                    <a:pt x="6393027" y="301975"/>
                  </a:lnTo>
                  <a:lnTo>
                    <a:pt x="6439913" y="296745"/>
                  </a:lnTo>
                  <a:lnTo>
                    <a:pt x="6487227" y="292980"/>
                  </a:lnTo>
                  <a:lnTo>
                    <a:pt x="6534945" y="290704"/>
                  </a:lnTo>
                  <a:lnTo>
                    <a:pt x="6583045" y="289941"/>
                  </a:lnTo>
                  <a:lnTo>
                    <a:pt x="12192000" y="289941"/>
                  </a:lnTo>
                  <a:lnTo>
                    <a:pt x="12192000" y="0"/>
                  </a:lnTo>
                  <a:close/>
                </a:path>
                <a:path w="12192000" h="6464935">
                  <a:moveTo>
                    <a:pt x="12192000" y="289941"/>
                  </a:moveTo>
                  <a:lnTo>
                    <a:pt x="11942826" y="289941"/>
                  </a:lnTo>
                  <a:lnTo>
                    <a:pt x="11942826" y="6201791"/>
                  </a:lnTo>
                  <a:lnTo>
                    <a:pt x="12192000" y="6201791"/>
                  </a:lnTo>
                  <a:lnTo>
                    <a:pt x="12192000" y="2899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096253" cy="685799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6464808"/>
              <a:ext cx="12192000" cy="393700"/>
            </a:xfrm>
            <a:custGeom>
              <a:avLst/>
              <a:gdLst/>
              <a:ahLst/>
              <a:cxnLst/>
              <a:rect l="l" t="t" r="r" b="b"/>
              <a:pathLst>
                <a:path w="12192000" h="393700">
                  <a:moveTo>
                    <a:pt x="12192000" y="0"/>
                  </a:moveTo>
                  <a:lnTo>
                    <a:pt x="0" y="0"/>
                  </a:lnTo>
                  <a:lnTo>
                    <a:pt x="0" y="393191"/>
                  </a:lnTo>
                  <a:lnTo>
                    <a:pt x="12192000" y="393191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5FAC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00202" y="9845039"/>
            <a:ext cx="4160520" cy="2731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1650" dirty="0">
                <a:solidFill>
                  <a:srgbClr val="FFFFFF"/>
                </a:solidFill>
                <a:latin typeface="Tahoma"/>
                <a:cs typeface="Tahoma"/>
              </a:rPr>
              <a:t>©</a:t>
            </a:r>
            <a:r>
              <a:rPr sz="1650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50" spc="-8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r>
              <a:rPr sz="16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50" spc="-8" dirty="0">
                <a:solidFill>
                  <a:srgbClr val="FFFFFF"/>
                </a:solidFill>
                <a:latin typeface="Tahoma"/>
                <a:cs typeface="Tahoma"/>
              </a:rPr>
              <a:t>Direktorat</a:t>
            </a:r>
            <a:r>
              <a:rPr sz="16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50" spc="-8" dirty="0">
                <a:solidFill>
                  <a:srgbClr val="FFFFFF"/>
                </a:solidFill>
                <a:latin typeface="Tahoma"/>
                <a:cs typeface="Tahoma"/>
              </a:rPr>
              <a:t>Jenderal</a:t>
            </a:r>
            <a:r>
              <a:rPr sz="1650" spc="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50" spc="-8" dirty="0">
                <a:solidFill>
                  <a:srgbClr val="FFFFFF"/>
                </a:solidFill>
                <a:latin typeface="Tahoma"/>
                <a:cs typeface="Tahoma"/>
              </a:rPr>
              <a:t>Perbendaharaan</a:t>
            </a:r>
            <a:endParaRPr sz="165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" y="516636"/>
            <a:ext cx="18021300" cy="9725025"/>
            <a:chOff x="4" y="344424"/>
            <a:chExt cx="12014200" cy="648335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71632" y="6495286"/>
              <a:ext cx="1242059" cy="33223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58823" y="347472"/>
              <a:ext cx="533400" cy="58826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4319" y="344424"/>
              <a:ext cx="845819" cy="58826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771632" y="443484"/>
              <a:ext cx="993648" cy="489203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91846" y="5368289"/>
              <a:ext cx="4531360" cy="0"/>
            </a:xfrm>
            <a:custGeom>
              <a:avLst/>
              <a:gdLst/>
              <a:ahLst/>
              <a:cxnLst/>
              <a:rect l="l" t="t" r="r" b="b"/>
              <a:pathLst>
                <a:path w="4531360">
                  <a:moveTo>
                    <a:pt x="0" y="0"/>
                  </a:moveTo>
                  <a:lnTo>
                    <a:pt x="4531233" y="0"/>
                  </a:lnTo>
                </a:path>
              </a:pathLst>
            </a:custGeom>
            <a:ln w="19050">
              <a:solidFill>
                <a:srgbClr val="005FAC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" y="6201156"/>
              <a:ext cx="5096510" cy="265430"/>
            </a:xfrm>
            <a:custGeom>
              <a:avLst/>
              <a:gdLst/>
              <a:ahLst/>
              <a:cxnLst/>
              <a:rect l="l" t="t" r="r" b="b"/>
              <a:pathLst>
                <a:path w="5096510" h="265429">
                  <a:moveTo>
                    <a:pt x="263799" y="0"/>
                  </a:moveTo>
                  <a:lnTo>
                    <a:pt x="260319" y="203"/>
                  </a:lnTo>
                  <a:lnTo>
                    <a:pt x="260319" y="342"/>
                  </a:lnTo>
                  <a:lnTo>
                    <a:pt x="211894" y="5156"/>
                  </a:lnTo>
                  <a:lnTo>
                    <a:pt x="174515" y="15554"/>
                  </a:lnTo>
                  <a:lnTo>
                    <a:pt x="139125" y="31288"/>
                  </a:lnTo>
                  <a:lnTo>
                    <a:pt x="106315" y="52110"/>
                  </a:lnTo>
                  <a:lnTo>
                    <a:pt x="76676" y="77774"/>
                  </a:lnTo>
                  <a:lnTo>
                    <a:pt x="43741" y="118184"/>
                  </a:lnTo>
                  <a:lnTo>
                    <a:pt x="19601" y="163822"/>
                  </a:lnTo>
                  <a:lnTo>
                    <a:pt x="4829" y="213286"/>
                  </a:lnTo>
                  <a:lnTo>
                    <a:pt x="0" y="265176"/>
                  </a:lnTo>
                  <a:lnTo>
                    <a:pt x="263799" y="263512"/>
                  </a:lnTo>
                  <a:lnTo>
                    <a:pt x="263799" y="262877"/>
                  </a:lnTo>
                  <a:lnTo>
                    <a:pt x="5096251" y="262877"/>
                  </a:lnTo>
                  <a:lnTo>
                    <a:pt x="5096251" y="203"/>
                  </a:lnTo>
                  <a:lnTo>
                    <a:pt x="263799" y="203"/>
                  </a:lnTo>
                  <a:lnTo>
                    <a:pt x="263799" y="0"/>
                  </a:lnTo>
                  <a:close/>
                </a:path>
              </a:pathLst>
            </a:custGeom>
            <a:solidFill>
              <a:srgbClr val="FBB812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29383" y="499872"/>
              <a:ext cx="847344" cy="376427"/>
            </a:xfrm>
            <a:prstGeom prst="rect">
              <a:avLst/>
            </a:prstGeom>
          </p:spPr>
        </p:pic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401117" y="2710816"/>
            <a:ext cx="6871335" cy="5010987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9050" marR="7620">
              <a:lnSpc>
                <a:spcPct val="99500"/>
              </a:lnSpc>
              <a:spcBef>
                <a:spcPts val="195"/>
              </a:spcBef>
            </a:pPr>
            <a:r>
              <a:rPr lang="en-US" sz="5400" b="1" dirty="0">
                <a:solidFill>
                  <a:srgbClr val="0D5FAE"/>
                </a:solidFill>
                <a:latin typeface="Tahoma"/>
                <a:cs typeface="Tahoma"/>
              </a:rPr>
              <a:t>EVALUASI PENYALURAN DAK FISIK 2024 &amp; </a:t>
            </a:r>
            <a:r>
              <a:rPr sz="5400" b="1" dirty="0">
                <a:solidFill>
                  <a:srgbClr val="0D5FAE"/>
                </a:solidFill>
                <a:latin typeface="Tahoma"/>
                <a:cs typeface="Tahoma"/>
              </a:rPr>
              <a:t>MEKANISME </a:t>
            </a:r>
            <a:r>
              <a:rPr sz="5400" b="1" spc="8" dirty="0">
                <a:solidFill>
                  <a:srgbClr val="0D5FAE"/>
                </a:solidFill>
                <a:latin typeface="Tahoma"/>
                <a:cs typeface="Tahoma"/>
              </a:rPr>
              <a:t> </a:t>
            </a:r>
            <a:r>
              <a:rPr sz="5400" b="1" spc="-8" dirty="0">
                <a:solidFill>
                  <a:srgbClr val="0D5FAE"/>
                </a:solidFill>
                <a:latin typeface="Tahoma"/>
                <a:cs typeface="Tahoma"/>
              </a:rPr>
              <a:t>PENYALURAN </a:t>
            </a:r>
            <a:r>
              <a:rPr sz="5400" b="1" dirty="0">
                <a:solidFill>
                  <a:srgbClr val="0D5FAE"/>
                </a:solidFill>
                <a:latin typeface="Tahoma"/>
                <a:cs typeface="Tahoma"/>
              </a:rPr>
              <a:t> </a:t>
            </a:r>
            <a:r>
              <a:rPr sz="5400" b="1" spc="-8" dirty="0">
                <a:solidFill>
                  <a:srgbClr val="0D5FAE"/>
                </a:solidFill>
                <a:latin typeface="Tahoma"/>
                <a:cs typeface="Tahoma"/>
              </a:rPr>
              <a:t>DAK</a:t>
            </a:r>
            <a:r>
              <a:rPr sz="5400" b="1" spc="-60" dirty="0">
                <a:solidFill>
                  <a:srgbClr val="0D5FAE"/>
                </a:solidFill>
                <a:latin typeface="Tahoma"/>
                <a:cs typeface="Tahoma"/>
              </a:rPr>
              <a:t> </a:t>
            </a:r>
            <a:r>
              <a:rPr sz="5400" b="1" spc="-8" dirty="0">
                <a:solidFill>
                  <a:srgbClr val="0D5FAE"/>
                </a:solidFill>
                <a:latin typeface="Tahoma"/>
                <a:cs typeface="Tahoma"/>
              </a:rPr>
              <a:t>FISIK</a:t>
            </a:r>
            <a:r>
              <a:rPr sz="5400" b="1" spc="-60" dirty="0">
                <a:solidFill>
                  <a:srgbClr val="0D5FAE"/>
                </a:solidFill>
                <a:latin typeface="Tahoma"/>
                <a:cs typeface="Tahoma"/>
              </a:rPr>
              <a:t> </a:t>
            </a:r>
            <a:r>
              <a:rPr sz="5400" b="1" dirty="0">
                <a:solidFill>
                  <a:srgbClr val="0D5FAE"/>
                </a:solidFill>
                <a:latin typeface="Tahoma"/>
                <a:cs typeface="Tahoma"/>
              </a:rPr>
              <a:t>202</a:t>
            </a:r>
            <a:r>
              <a:rPr lang="en-US" sz="5400" b="1" dirty="0">
                <a:solidFill>
                  <a:srgbClr val="0D5FAE"/>
                </a:solidFill>
                <a:latin typeface="Tahoma"/>
                <a:cs typeface="Tahoma"/>
              </a:rPr>
              <a:t>5</a:t>
            </a:r>
            <a:endParaRPr sz="5400" dirty="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9803" y="8183117"/>
            <a:ext cx="5213031" cy="387607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defTabSz="1371600">
              <a:spcBef>
                <a:spcPts val="143"/>
              </a:spcBef>
            </a:pPr>
            <a:r>
              <a:rPr lang="en-US" sz="2400" b="1" spc="-15" dirty="0">
                <a:solidFill>
                  <a:prstClr val="black"/>
                </a:solidFill>
                <a:latin typeface="Tahoma"/>
                <a:cs typeface="Tahoma"/>
              </a:rPr>
              <a:t>KPPN </a:t>
            </a:r>
            <a:r>
              <a:rPr lang="en-US" sz="2400" b="1" spc="-15" dirty="0" err="1">
                <a:solidFill>
                  <a:prstClr val="black"/>
                </a:solidFill>
                <a:latin typeface="Tahoma"/>
                <a:cs typeface="Tahoma"/>
              </a:rPr>
              <a:t>Bantaeng</a:t>
            </a:r>
            <a:r>
              <a:rPr lang="en-US" sz="2400" b="1" spc="-15" dirty="0">
                <a:solidFill>
                  <a:prstClr val="black"/>
                </a:solidFill>
                <a:latin typeface="Tahoma"/>
                <a:cs typeface="Tahoma"/>
              </a:rPr>
              <a:t>, 22 April 2025</a:t>
            </a:r>
            <a:endParaRPr sz="2400" dirty="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3464" y="9715497"/>
            <a:ext cx="987552" cy="4389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26869" y="521972"/>
            <a:ext cx="11576114" cy="664606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>
              <a:spcBef>
                <a:spcPts val="143"/>
              </a:spcBef>
            </a:pPr>
            <a:r>
              <a:rPr lang="en-US" sz="4200" b="1" spc="-8" dirty="0">
                <a:solidFill>
                  <a:srgbClr val="005FAC"/>
                </a:solidFill>
                <a:latin typeface="Tahoma"/>
                <a:cs typeface="Tahoma"/>
              </a:rPr>
              <a:t>EVALUASI </a:t>
            </a:r>
            <a:r>
              <a:rPr sz="4200" b="1" spc="-8" dirty="0">
                <a:solidFill>
                  <a:srgbClr val="005FAC"/>
                </a:solidFill>
                <a:latin typeface="Tahoma"/>
                <a:cs typeface="Tahoma"/>
              </a:rPr>
              <a:t>PENYALURAN</a:t>
            </a:r>
            <a:r>
              <a:rPr sz="4200" b="1" spc="-45" dirty="0">
                <a:solidFill>
                  <a:srgbClr val="005FAC"/>
                </a:solidFill>
                <a:latin typeface="Tahoma"/>
                <a:cs typeface="Tahoma"/>
              </a:rPr>
              <a:t> </a:t>
            </a:r>
            <a:r>
              <a:rPr lang="en-US" sz="4200" b="1" spc="-45" dirty="0">
                <a:solidFill>
                  <a:srgbClr val="005FAC"/>
                </a:solidFill>
                <a:latin typeface="Tahoma"/>
                <a:cs typeface="Tahoma"/>
              </a:rPr>
              <a:t>TAHUN </a:t>
            </a:r>
            <a:r>
              <a:rPr lang="en-US" sz="4200" b="1" spc="-8" dirty="0">
                <a:solidFill>
                  <a:srgbClr val="005FAC"/>
                </a:solidFill>
                <a:latin typeface="Tahoma"/>
                <a:cs typeface="Tahoma"/>
              </a:rPr>
              <a:t>2024</a:t>
            </a:r>
            <a:endParaRPr sz="4200" dirty="0">
              <a:latin typeface="Tahoma"/>
              <a:cs typeface="Tahoma"/>
            </a:endParaRPr>
          </a:p>
        </p:txBody>
      </p:sp>
      <p:sp>
        <p:nvSpPr>
          <p:cNvPr id="190" name="object 190"/>
          <p:cNvSpPr txBox="1"/>
          <p:nvPr/>
        </p:nvSpPr>
        <p:spPr>
          <a:xfrm>
            <a:off x="14088236" y="9823832"/>
            <a:ext cx="2475546" cy="290464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9050" defTabSz="1371600">
              <a:spcBef>
                <a:spcPts val="285"/>
              </a:spcBef>
            </a:pPr>
            <a:r>
              <a:rPr sz="1650" b="1" dirty="0">
                <a:solidFill>
                  <a:srgbClr val="FFFFFF"/>
                </a:solidFill>
                <a:latin typeface="Segoe UI"/>
                <a:cs typeface="Segoe UI"/>
              </a:rPr>
              <a:t>INDONESIAN</a:t>
            </a:r>
            <a:r>
              <a:rPr sz="1650" b="1" spc="-10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50" b="1" dirty="0">
                <a:solidFill>
                  <a:srgbClr val="FFFFFF"/>
                </a:solidFill>
                <a:latin typeface="Segoe UI"/>
                <a:cs typeface="Segoe UI"/>
              </a:rPr>
              <a:t>TREASURY</a:t>
            </a:r>
            <a:endParaRPr sz="16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191" name="object 191"/>
          <p:cNvSpPr txBox="1"/>
          <p:nvPr/>
        </p:nvSpPr>
        <p:spPr>
          <a:xfrm>
            <a:off x="17744883" y="9872015"/>
            <a:ext cx="240030" cy="258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150" defTabSz="1371600">
              <a:lnSpc>
                <a:spcPts val="1995"/>
              </a:lnSpc>
            </a:pPr>
            <a:fld id="{81D60167-4931-47E6-BA6A-407CBD079E47}" type="slidenum">
              <a:rPr sz="1950" b="1" spc="-8" dirty="0">
                <a:solidFill>
                  <a:prstClr val="black"/>
                </a:solidFill>
                <a:latin typeface="Calibri"/>
                <a:cs typeface="Calibri"/>
              </a:rPr>
              <a:pPr marL="57150" defTabSz="1371600">
                <a:lnSpc>
                  <a:spcPts val="1995"/>
                </a:lnSpc>
              </a:pPr>
              <a:t>2</a:t>
            </a:fld>
            <a:endParaRPr sz="1950">
              <a:solidFill>
                <a:prstClr val="black"/>
              </a:solidFill>
              <a:latin typeface="Calibri"/>
              <a:cs typeface="Calibri"/>
            </a:endParaRPr>
          </a:p>
        </p:txBody>
      </p:sp>
      <p:pic>
        <p:nvPicPr>
          <p:cNvPr id="193" name="Picture 192">
            <a:extLst>
              <a:ext uri="{FF2B5EF4-FFF2-40B4-BE49-F238E27FC236}">
                <a16:creationId xmlns:a16="http://schemas.microsoft.com/office/drawing/2014/main" id="{8C8AADE8-092A-4690-A66F-50A89F1213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866900"/>
            <a:ext cx="12517183" cy="7696200"/>
          </a:xfrm>
          <a:prstGeom prst="rect">
            <a:avLst/>
          </a:prstGeom>
        </p:spPr>
      </p:pic>
      <p:sp>
        <p:nvSpPr>
          <p:cNvPr id="195" name="TextBox 194">
            <a:extLst>
              <a:ext uri="{FF2B5EF4-FFF2-40B4-BE49-F238E27FC236}">
                <a16:creationId xmlns:a16="http://schemas.microsoft.com/office/drawing/2014/main" id="{84C80C9A-254B-467A-ADEC-3C1F4451E63F}"/>
              </a:ext>
            </a:extLst>
          </p:cNvPr>
          <p:cNvSpPr txBox="1"/>
          <p:nvPr/>
        </p:nvSpPr>
        <p:spPr>
          <a:xfrm>
            <a:off x="13202982" y="1874520"/>
            <a:ext cx="59232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94348" defTabSz="1371600">
              <a:spcBef>
                <a:spcPts val="735"/>
              </a:spcBef>
            </a:pPr>
            <a:r>
              <a:rPr lang="en-US" sz="2800" b="1" spc="-8" dirty="0">
                <a:solidFill>
                  <a:prstClr val="black"/>
                </a:solidFill>
                <a:latin typeface="Calibri"/>
                <a:cs typeface="Calibri"/>
              </a:rPr>
              <a:t>KAB. BULUKUMBA</a:t>
            </a:r>
            <a:endParaRPr lang="en-ID" sz="28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825F493E-BE91-4B11-8D1C-877537F92056}"/>
              </a:ext>
            </a:extLst>
          </p:cNvPr>
          <p:cNvSpPr txBox="1"/>
          <p:nvPr/>
        </p:nvSpPr>
        <p:spPr>
          <a:xfrm>
            <a:off x="13202982" y="2364700"/>
            <a:ext cx="5085018" cy="7558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494348" indent="-514350" algn="just" defTabSz="1371600">
              <a:spcBef>
                <a:spcPts val="735"/>
              </a:spcBef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Total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realisasi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Rp 147,81 </a:t>
            </a:r>
            <a:r>
              <a:rPr lang="en-US" sz="24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milyar</a:t>
            </a: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98.89%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total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pagu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&amp;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penyerapan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RKUD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sebesar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Rp143,12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milyar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96,83%. </a:t>
            </a:r>
          </a:p>
          <a:p>
            <a:pPr marL="514350" marR="494348" indent="-514350" algn="just" defTabSz="1371600">
              <a:spcBef>
                <a:spcPts val="735"/>
              </a:spcBef>
              <a:buFont typeface="+mj-lt"/>
              <a:buAutoNum type="arabicPeriod"/>
            </a:pP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Penyaluran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DF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tercepat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tgl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13 Mei 2024,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Bidang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Jalan</a:t>
            </a:r>
          </a:p>
          <a:p>
            <a:pPr marL="514350" marR="494348" indent="-514350" algn="just" defTabSz="1371600">
              <a:spcBef>
                <a:spcPts val="735"/>
              </a:spcBef>
              <a:buFont typeface="+mj-lt"/>
              <a:buAutoNum type="arabicPeriod"/>
            </a:pP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Penyaluran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DF paling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lambat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Bidang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Pendidikan, dan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Bidang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Kesehatan &amp; KB (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Subbidang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Penguatan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Sistem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Kesehatan</a:t>
            </a:r>
          </a:p>
          <a:p>
            <a:pPr marL="514350" marR="494348" indent="-514350" algn="just" defTabSz="1371600">
              <a:spcBef>
                <a:spcPts val="735"/>
              </a:spcBef>
              <a:buFont typeface="+mj-lt"/>
              <a:buAutoNum type="arabicPeriod"/>
            </a:pP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Rekonsiliasi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Sisa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DAK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Fisik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s.d.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2023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telah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terverikasi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Disetujui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KPPN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sebesar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Rp3.411.205.893</a:t>
            </a:r>
          </a:p>
          <a:p>
            <a:pPr marL="514350" marR="494348" indent="-514350" algn="just" defTabSz="1371600">
              <a:spcBef>
                <a:spcPts val="735"/>
              </a:spcBef>
              <a:buFont typeface="+mj-lt"/>
              <a:buAutoNum type="arabicPeriod"/>
            </a:pP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Terdapat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Subbidang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yang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Penyerapan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dana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RKUD di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bawah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90%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yaitu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Subbidang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SMP</a:t>
            </a:r>
          </a:p>
          <a:p>
            <a:pPr marR="494348" defTabSz="1371600">
              <a:spcBef>
                <a:spcPts val="735"/>
              </a:spcBef>
            </a:pPr>
            <a:r>
              <a:rPr lang="en-US" sz="2400" b="1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endParaRPr lang="en-ID" sz="24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3464" y="9715497"/>
            <a:ext cx="987552" cy="4389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26869" y="521972"/>
            <a:ext cx="11576114" cy="664606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>
              <a:spcBef>
                <a:spcPts val="143"/>
              </a:spcBef>
            </a:pPr>
            <a:r>
              <a:rPr lang="en-US" sz="4200" b="1" spc="-8" dirty="0">
                <a:solidFill>
                  <a:srgbClr val="005FAC"/>
                </a:solidFill>
                <a:latin typeface="Tahoma"/>
                <a:cs typeface="Tahoma"/>
              </a:rPr>
              <a:t>EVALUASI </a:t>
            </a:r>
            <a:r>
              <a:rPr sz="4200" b="1" spc="-8" dirty="0">
                <a:solidFill>
                  <a:srgbClr val="005FAC"/>
                </a:solidFill>
                <a:latin typeface="Tahoma"/>
                <a:cs typeface="Tahoma"/>
              </a:rPr>
              <a:t>PENYALURAN</a:t>
            </a:r>
            <a:r>
              <a:rPr sz="4200" b="1" spc="-45" dirty="0">
                <a:solidFill>
                  <a:srgbClr val="005FAC"/>
                </a:solidFill>
                <a:latin typeface="Tahoma"/>
                <a:cs typeface="Tahoma"/>
              </a:rPr>
              <a:t> </a:t>
            </a:r>
            <a:r>
              <a:rPr lang="en-US" sz="4200" b="1" spc="-45" dirty="0">
                <a:solidFill>
                  <a:srgbClr val="005FAC"/>
                </a:solidFill>
                <a:latin typeface="Tahoma"/>
                <a:cs typeface="Tahoma"/>
              </a:rPr>
              <a:t>TAHUN </a:t>
            </a:r>
            <a:r>
              <a:rPr lang="en-US" sz="4200" b="1" spc="-8" dirty="0">
                <a:solidFill>
                  <a:srgbClr val="005FAC"/>
                </a:solidFill>
                <a:latin typeface="Tahoma"/>
                <a:cs typeface="Tahoma"/>
              </a:rPr>
              <a:t>2024</a:t>
            </a:r>
            <a:endParaRPr sz="4200" dirty="0">
              <a:latin typeface="Tahoma"/>
              <a:cs typeface="Tahoma"/>
            </a:endParaRPr>
          </a:p>
        </p:txBody>
      </p:sp>
      <p:sp>
        <p:nvSpPr>
          <p:cNvPr id="190" name="object 190"/>
          <p:cNvSpPr txBox="1"/>
          <p:nvPr/>
        </p:nvSpPr>
        <p:spPr>
          <a:xfrm>
            <a:off x="14088236" y="9823832"/>
            <a:ext cx="2475546" cy="290464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9050" defTabSz="1371600">
              <a:spcBef>
                <a:spcPts val="285"/>
              </a:spcBef>
            </a:pPr>
            <a:r>
              <a:rPr sz="1650" b="1" dirty="0">
                <a:solidFill>
                  <a:srgbClr val="FFFFFF"/>
                </a:solidFill>
                <a:latin typeface="Segoe UI"/>
                <a:cs typeface="Segoe UI"/>
              </a:rPr>
              <a:t>INDONESIAN</a:t>
            </a:r>
            <a:r>
              <a:rPr sz="1650" b="1" spc="-10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50" b="1" dirty="0">
                <a:solidFill>
                  <a:srgbClr val="FFFFFF"/>
                </a:solidFill>
                <a:latin typeface="Segoe UI"/>
                <a:cs typeface="Segoe UI"/>
              </a:rPr>
              <a:t>TREASURY</a:t>
            </a:r>
            <a:endParaRPr sz="16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191" name="object 191"/>
          <p:cNvSpPr txBox="1"/>
          <p:nvPr/>
        </p:nvSpPr>
        <p:spPr>
          <a:xfrm>
            <a:off x="17744883" y="9872015"/>
            <a:ext cx="240030" cy="258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150" defTabSz="1371600">
              <a:lnSpc>
                <a:spcPts val="1995"/>
              </a:lnSpc>
            </a:pPr>
            <a:fld id="{81D60167-4931-47E6-BA6A-407CBD079E47}" type="slidenum">
              <a:rPr sz="1950" b="1" spc="-8" dirty="0">
                <a:solidFill>
                  <a:prstClr val="black"/>
                </a:solidFill>
                <a:latin typeface="Calibri"/>
                <a:cs typeface="Calibri"/>
              </a:rPr>
              <a:pPr marL="57150" defTabSz="1371600">
                <a:lnSpc>
                  <a:spcPts val="1995"/>
                </a:lnSpc>
              </a:pPr>
              <a:t>3</a:t>
            </a:fld>
            <a:endParaRPr sz="195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84C80C9A-254B-467A-ADEC-3C1F4451E63F}"/>
              </a:ext>
            </a:extLst>
          </p:cNvPr>
          <p:cNvSpPr txBox="1"/>
          <p:nvPr/>
        </p:nvSpPr>
        <p:spPr>
          <a:xfrm>
            <a:off x="13163738" y="1634304"/>
            <a:ext cx="59232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94348" defTabSz="1371600">
              <a:spcBef>
                <a:spcPts val="735"/>
              </a:spcBef>
            </a:pPr>
            <a:r>
              <a:rPr lang="en-US" sz="2800" b="1" spc="-8" dirty="0">
                <a:solidFill>
                  <a:prstClr val="black"/>
                </a:solidFill>
                <a:latin typeface="Calibri"/>
                <a:cs typeface="Calibri"/>
              </a:rPr>
              <a:t>KAB. BANTAENG</a:t>
            </a:r>
            <a:endParaRPr lang="en-ID" sz="28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825F493E-BE91-4B11-8D1C-877537F92056}"/>
              </a:ext>
            </a:extLst>
          </p:cNvPr>
          <p:cNvSpPr txBox="1"/>
          <p:nvPr/>
        </p:nvSpPr>
        <p:spPr>
          <a:xfrm>
            <a:off x="13202982" y="2095500"/>
            <a:ext cx="5085018" cy="70993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494348" indent="-514350" algn="just" defTabSz="1371600">
              <a:spcBef>
                <a:spcPts val="735"/>
              </a:spcBef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Total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realisasi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Rp 81,70 </a:t>
            </a:r>
            <a:r>
              <a:rPr lang="en-US" sz="24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milyar</a:t>
            </a: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97.70%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total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pagu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&amp;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penyerapan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RKUD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sebesar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Rp54,16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milyar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66,29%. </a:t>
            </a:r>
          </a:p>
          <a:p>
            <a:pPr marL="514350" marR="494348" indent="-514350" algn="just" defTabSz="1371600">
              <a:spcBef>
                <a:spcPts val="735"/>
              </a:spcBef>
              <a:buFont typeface="+mj-lt"/>
              <a:buAutoNum type="arabicPeriod"/>
            </a:pP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Penyaluran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DF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Tahap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tercepat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tgl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24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Juli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2024, Sub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bidang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Perpustakaan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514350" marR="494348" indent="-514350" algn="just" defTabSz="1371600">
              <a:spcBef>
                <a:spcPts val="735"/>
              </a:spcBef>
              <a:buFont typeface="+mj-lt"/>
              <a:buAutoNum type="arabicPeriod"/>
            </a:pP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Penyaluran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DF paling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lambat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Bidang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Pendidikan, dan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Bidang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Kesehatan &amp; KB (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Subbidang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Penguatan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Sistem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Kesehatan)</a:t>
            </a:r>
          </a:p>
          <a:p>
            <a:pPr marL="514350" marR="494348" indent="-514350" algn="just" defTabSz="1371600">
              <a:spcBef>
                <a:spcPts val="735"/>
              </a:spcBef>
              <a:buFont typeface="+mj-lt"/>
              <a:buAutoNum type="arabicPeriod"/>
            </a:pP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Rekonsiliasi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Sisa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DAK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Fisik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s.d.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2023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telah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terverikasi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Disetujui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KPPN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sebesar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Rp1.549.920.719</a:t>
            </a:r>
          </a:p>
          <a:p>
            <a:pPr marL="514350" marR="494348" indent="-514350" algn="just" defTabSz="1371600">
              <a:spcBef>
                <a:spcPts val="735"/>
              </a:spcBef>
              <a:buFont typeface="+mj-lt"/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penyerapan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di RKUD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semua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bidang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masih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bawah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90%</a:t>
            </a:r>
            <a:endParaRPr lang="en-ID" sz="24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1D7F6F-0A16-4F15-AE11-4F45CBA819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70" y="1638300"/>
            <a:ext cx="12432030" cy="792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895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3464" y="9715497"/>
            <a:ext cx="987552" cy="4389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26869" y="521972"/>
            <a:ext cx="11576114" cy="664606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>
              <a:spcBef>
                <a:spcPts val="143"/>
              </a:spcBef>
            </a:pPr>
            <a:r>
              <a:rPr lang="en-US" sz="4200" b="1" spc="-8" dirty="0">
                <a:solidFill>
                  <a:srgbClr val="005FAC"/>
                </a:solidFill>
                <a:latin typeface="Tahoma"/>
                <a:cs typeface="Tahoma"/>
              </a:rPr>
              <a:t>EVALUASI </a:t>
            </a:r>
            <a:r>
              <a:rPr sz="4200" b="1" spc="-8" dirty="0">
                <a:solidFill>
                  <a:srgbClr val="005FAC"/>
                </a:solidFill>
                <a:latin typeface="Tahoma"/>
                <a:cs typeface="Tahoma"/>
              </a:rPr>
              <a:t>PENYALURAN</a:t>
            </a:r>
            <a:r>
              <a:rPr sz="4200" b="1" spc="-45" dirty="0">
                <a:solidFill>
                  <a:srgbClr val="005FAC"/>
                </a:solidFill>
                <a:latin typeface="Tahoma"/>
                <a:cs typeface="Tahoma"/>
              </a:rPr>
              <a:t> </a:t>
            </a:r>
            <a:r>
              <a:rPr lang="en-US" sz="4200" b="1" spc="-45" dirty="0">
                <a:solidFill>
                  <a:srgbClr val="005FAC"/>
                </a:solidFill>
                <a:latin typeface="Tahoma"/>
                <a:cs typeface="Tahoma"/>
              </a:rPr>
              <a:t>TAHUN </a:t>
            </a:r>
            <a:r>
              <a:rPr lang="en-US" sz="4200" b="1" spc="-8" dirty="0">
                <a:solidFill>
                  <a:srgbClr val="005FAC"/>
                </a:solidFill>
                <a:latin typeface="Tahoma"/>
                <a:cs typeface="Tahoma"/>
              </a:rPr>
              <a:t>2024</a:t>
            </a:r>
            <a:endParaRPr sz="4200" dirty="0">
              <a:latin typeface="Tahoma"/>
              <a:cs typeface="Tahoma"/>
            </a:endParaRPr>
          </a:p>
        </p:txBody>
      </p:sp>
      <p:sp>
        <p:nvSpPr>
          <p:cNvPr id="190" name="object 190"/>
          <p:cNvSpPr txBox="1"/>
          <p:nvPr/>
        </p:nvSpPr>
        <p:spPr>
          <a:xfrm>
            <a:off x="14088236" y="9823832"/>
            <a:ext cx="2475546" cy="290464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9050" defTabSz="1371600">
              <a:spcBef>
                <a:spcPts val="285"/>
              </a:spcBef>
            </a:pPr>
            <a:r>
              <a:rPr sz="1650" b="1" dirty="0">
                <a:solidFill>
                  <a:srgbClr val="FFFFFF"/>
                </a:solidFill>
                <a:latin typeface="Segoe UI"/>
                <a:cs typeface="Segoe UI"/>
              </a:rPr>
              <a:t>INDONESIAN</a:t>
            </a:r>
            <a:r>
              <a:rPr sz="1650" b="1" spc="-10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50" b="1" dirty="0">
                <a:solidFill>
                  <a:srgbClr val="FFFFFF"/>
                </a:solidFill>
                <a:latin typeface="Segoe UI"/>
                <a:cs typeface="Segoe UI"/>
              </a:rPr>
              <a:t>TREASURY</a:t>
            </a:r>
            <a:endParaRPr sz="16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191" name="object 191"/>
          <p:cNvSpPr txBox="1"/>
          <p:nvPr/>
        </p:nvSpPr>
        <p:spPr>
          <a:xfrm>
            <a:off x="17744883" y="9872015"/>
            <a:ext cx="240030" cy="258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150" defTabSz="1371600">
              <a:lnSpc>
                <a:spcPts val="1995"/>
              </a:lnSpc>
            </a:pPr>
            <a:fld id="{81D60167-4931-47E6-BA6A-407CBD079E47}" type="slidenum">
              <a:rPr sz="1950" b="1" spc="-8" dirty="0">
                <a:solidFill>
                  <a:prstClr val="black"/>
                </a:solidFill>
                <a:latin typeface="Calibri"/>
                <a:cs typeface="Calibri"/>
              </a:rPr>
              <a:pPr marL="57150" defTabSz="1371600">
                <a:lnSpc>
                  <a:spcPts val="1995"/>
                </a:lnSpc>
              </a:pPr>
              <a:t>4</a:t>
            </a:fld>
            <a:endParaRPr sz="195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84C80C9A-254B-467A-ADEC-3C1F4451E63F}"/>
              </a:ext>
            </a:extLst>
          </p:cNvPr>
          <p:cNvSpPr txBox="1"/>
          <p:nvPr/>
        </p:nvSpPr>
        <p:spPr>
          <a:xfrm>
            <a:off x="12783882" y="1553921"/>
            <a:ext cx="59232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94348" defTabSz="1371600">
              <a:spcBef>
                <a:spcPts val="735"/>
              </a:spcBef>
            </a:pPr>
            <a:r>
              <a:rPr lang="en-US" sz="2800" b="1" spc="-8" dirty="0">
                <a:solidFill>
                  <a:prstClr val="black"/>
                </a:solidFill>
                <a:latin typeface="Calibri"/>
                <a:cs typeface="Calibri"/>
              </a:rPr>
              <a:t>KAB. JENEPONTO</a:t>
            </a:r>
            <a:endParaRPr lang="en-ID" sz="28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825F493E-BE91-4B11-8D1C-877537F92056}"/>
              </a:ext>
            </a:extLst>
          </p:cNvPr>
          <p:cNvSpPr txBox="1"/>
          <p:nvPr/>
        </p:nvSpPr>
        <p:spPr>
          <a:xfrm>
            <a:off x="12798737" y="2095500"/>
            <a:ext cx="5186176" cy="62709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494348" indent="-514350" algn="just" defTabSz="1371600">
              <a:spcBef>
                <a:spcPts val="735"/>
              </a:spcBef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Total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realisasi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Rp 119,62 </a:t>
            </a:r>
            <a:r>
              <a:rPr lang="en-US" sz="24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milyar</a:t>
            </a: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96.36%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total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pagu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&amp;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penyerapan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RKUD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sebesar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Rp66,93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milyar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53,92%. </a:t>
            </a:r>
          </a:p>
          <a:p>
            <a:pPr marL="514350" marR="494348" indent="-514350" algn="just" defTabSz="1371600">
              <a:spcBef>
                <a:spcPts val="735"/>
              </a:spcBef>
              <a:buFont typeface="+mj-lt"/>
              <a:buAutoNum type="arabicPeriod"/>
            </a:pP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Penyaluran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DF paling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lambat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Tahap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pada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tgl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Agustus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2024 (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semua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bidang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Tahap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III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tgl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18 Des 2024 (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Bidang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Pendidikan,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Bidang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Kesehatan &amp; KB)</a:t>
            </a:r>
          </a:p>
          <a:p>
            <a:pPr marL="514350" marR="494348" indent="-514350" algn="just" defTabSz="1371600">
              <a:spcBef>
                <a:spcPts val="735"/>
              </a:spcBef>
              <a:buFont typeface="+mj-lt"/>
              <a:buAutoNum type="arabicPeriod"/>
            </a:pP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Rekonsiliasi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Sisa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DAK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Fisik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s.d.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2023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telah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terverikasi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Disetujui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KPPN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sebesar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Rp5.347.297.641</a:t>
            </a:r>
          </a:p>
          <a:p>
            <a:pPr marL="514350" marR="494348" indent="-514350" algn="just" defTabSz="1371600">
              <a:spcBef>
                <a:spcPts val="735"/>
              </a:spcBef>
              <a:buFont typeface="+mj-lt"/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penyerapan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di RKUD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Sebagian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besar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bidang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masih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bawah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90%</a:t>
            </a:r>
            <a:endParaRPr lang="en-ID" sz="24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E542DA-6C0F-40C8-8D72-053957120A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85900"/>
            <a:ext cx="12192000" cy="7708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424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A1023-041D-63AA-B2E4-9602408D5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6D45642-5081-6C01-A044-BC1B458B30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74838" y="230129"/>
            <a:ext cx="15391460" cy="922866"/>
          </a:xfrm>
          <a:solidFill>
            <a:schemeClr val="bg1"/>
          </a:solidFill>
        </p:spPr>
        <p:txBody>
          <a:bodyPr/>
          <a:lstStyle/>
          <a:p>
            <a:r>
              <a:rPr lang="en-US" dirty="0" err="1"/>
              <a:t>Permasalahan</a:t>
            </a:r>
            <a:r>
              <a:rPr lang="en-US" dirty="0"/>
              <a:t> </a:t>
            </a:r>
            <a:r>
              <a:rPr lang="en-US" dirty="0" err="1"/>
              <a:t>Penyaluran</a:t>
            </a:r>
            <a:r>
              <a:rPr lang="en-US" dirty="0"/>
              <a:t> DAK </a:t>
            </a:r>
            <a:r>
              <a:rPr lang="en-US" dirty="0" err="1"/>
              <a:t>Fisik</a:t>
            </a:r>
            <a:r>
              <a:rPr lang="en-US" dirty="0"/>
              <a:t> TA 2024</a:t>
            </a:r>
            <a:endParaRPr lang="id-ID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F7B6DF-9CA1-66E8-A7F9-4FBD59362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371600">
              <a:buClr>
                <a:srgbClr val="000000"/>
              </a:buClr>
            </a:pPr>
            <a:r>
              <a:rPr lang="en-US" kern="0" dirty="0">
                <a:solidFill>
                  <a:srgbClr val="000000"/>
                </a:solidFill>
              </a:rPr>
              <a:t>4</a:t>
            </a:r>
            <a:endParaRPr lang="en-ID" kern="0" dirty="0">
              <a:solidFill>
                <a:srgbClr val="0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114BFC-849E-888C-4471-2B2C7716165F}"/>
              </a:ext>
            </a:extLst>
          </p:cNvPr>
          <p:cNvSpPr txBox="1"/>
          <p:nvPr/>
        </p:nvSpPr>
        <p:spPr>
          <a:xfrm>
            <a:off x="4655573" y="1904071"/>
            <a:ext cx="153914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371600">
              <a:buClr>
                <a:srgbClr val="000000"/>
              </a:buClr>
            </a:pPr>
            <a:r>
              <a:rPr lang="en-ID" sz="2400" i="1" kern="0" dirty="0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rPr>
              <a:t>            </a:t>
            </a:r>
            <a:endParaRPr lang="en-ID" sz="2400" i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686274-5854-489E-89F0-35D91E2CD0C3}"/>
              </a:ext>
            </a:extLst>
          </p:cNvPr>
          <p:cNvSpPr txBox="1"/>
          <p:nvPr/>
        </p:nvSpPr>
        <p:spPr>
          <a:xfrm>
            <a:off x="420324" y="2088796"/>
            <a:ext cx="16445973" cy="7233769"/>
          </a:xfrm>
          <a:prstGeom prst="roundRect">
            <a:avLst>
              <a:gd name="adj" fmla="val 5202"/>
            </a:avLst>
          </a:prstGeom>
          <a:noFill/>
          <a:ln w="190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marL="514350" indent="-514350" algn="just" defTabSz="1371600">
              <a:lnSpc>
                <a:spcPct val="107000"/>
              </a:lnSpc>
              <a:buClr>
                <a:srgbClr val="000000"/>
              </a:buClr>
              <a:buFont typeface="+mj-lt"/>
              <a:buAutoNum type="alphaLcPeriod"/>
            </a:pPr>
            <a:endParaRPr lang="en-ID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514350" indent="-514350" algn="just" defTabSz="1371600">
              <a:lnSpc>
                <a:spcPct val="107000"/>
              </a:lnSpc>
              <a:buClr>
                <a:srgbClr val="000000"/>
              </a:buClr>
              <a:buFont typeface="+mj-lt"/>
              <a:buAutoNum type="alphaLcPeriod"/>
            </a:pPr>
            <a:r>
              <a:rPr lang="en-ID" sz="2400" b="1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Ketentuan</a:t>
            </a:r>
            <a:r>
              <a:rPr lang="en-ID" sz="24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dan </a:t>
            </a:r>
            <a:r>
              <a:rPr lang="en-ID" sz="2400" b="1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Aplikasi</a:t>
            </a:r>
            <a:r>
              <a:rPr lang="en-ID" sz="24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b="1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terkait</a:t>
            </a:r>
            <a:r>
              <a:rPr lang="en-ID" sz="24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DAK </a:t>
            </a:r>
            <a:r>
              <a:rPr lang="en-ID" sz="2400" b="1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Fisik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,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baru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siap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di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bulan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Mei 2024,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sehingga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OPD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melaksanakan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Kegiatan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PBJ DAK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Fisik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setelah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ditetapkan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ketentuan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tentang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DAK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Fisik</a:t>
            </a:r>
            <a:endParaRPr lang="en-ID" sz="24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514350" indent="-514350" algn="just" defTabSz="1371600">
              <a:lnSpc>
                <a:spcPct val="107000"/>
              </a:lnSpc>
              <a:buClr>
                <a:srgbClr val="000000"/>
              </a:buClr>
              <a:buFont typeface="+mj-lt"/>
              <a:buAutoNum type="alphaLcPeriod"/>
            </a:pPr>
            <a:r>
              <a:rPr lang="en-ID" sz="2400" b="1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Permasalahan</a:t>
            </a:r>
            <a:r>
              <a:rPr lang="en-ID" sz="24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b="1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dalam</a:t>
            </a:r>
            <a:r>
              <a:rPr lang="en-ID" sz="24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proses </a:t>
            </a:r>
            <a:r>
              <a:rPr lang="en-ID" sz="2400" b="1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Penyaluran</a:t>
            </a:r>
            <a:r>
              <a:rPr lang="en-ID" sz="24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b="1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Tahap</a:t>
            </a:r>
            <a:r>
              <a:rPr lang="en-ID" sz="24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I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, OPD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melakukan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penginputan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/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perekaman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data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kontrak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kegiatan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pada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aplikasi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OMSPAN TKD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namun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dokumen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fisik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kontrak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tidak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langsung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disampaikan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kepada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APIP,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sehingga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pihak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APIP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tidak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dapat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langsung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melakukan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reviu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terhadap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data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kontrak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.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Dokumen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Fisik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kontrak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baru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disampaikan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OPD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menjelang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batas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waktu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penyampaikan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kontrak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secara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bersamaan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,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sehingga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pihak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APIP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harus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melakukan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reviu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kontrak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yang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banyak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dengan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waktu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dan SDM yang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terbatas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.</a:t>
            </a:r>
          </a:p>
          <a:p>
            <a:pPr marL="514350" indent="-514350" algn="just" defTabSz="1371600">
              <a:lnSpc>
                <a:spcPct val="107000"/>
              </a:lnSpc>
              <a:buClr>
                <a:srgbClr val="000000"/>
              </a:buClr>
              <a:buFont typeface="+mj-lt"/>
              <a:buAutoNum type="alphaLcPeriod"/>
            </a:pPr>
            <a:r>
              <a:rPr lang="en-ID" sz="2400" b="1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Permasalahan</a:t>
            </a:r>
            <a:r>
              <a:rPr lang="en-ID" sz="24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b="1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dalam</a:t>
            </a:r>
            <a:r>
              <a:rPr lang="en-ID" sz="24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proses </a:t>
            </a:r>
            <a:r>
              <a:rPr lang="en-ID" sz="2400" b="1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Penyaluran</a:t>
            </a:r>
            <a:r>
              <a:rPr lang="en-ID" sz="24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b="1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Tahap</a:t>
            </a:r>
            <a:r>
              <a:rPr lang="en-ID" sz="24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II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, OPD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tidak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langsung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melakukan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input SP2D BUD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Tahap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I di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aplikasi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OMSPAN TKD,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sehingga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data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penyerapan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dana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tahap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I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tidak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muncul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pada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aplikasi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OMSPAN TKD, dan data SP2D BUD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baru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diinput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dan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disampaikan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ke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pihak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APIP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menjelang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batas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waktu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penyaluran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DAK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Fisik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ID" sz="2400" kern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Tahap</a:t>
            </a:r>
            <a:r>
              <a:rPr lang="en-ID" sz="2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II;</a:t>
            </a:r>
          </a:p>
          <a:p>
            <a:pPr marL="514350" indent="-514350" algn="just" defTabSz="1371600">
              <a:lnSpc>
                <a:spcPct val="107000"/>
              </a:lnSpc>
              <a:spcAft>
                <a:spcPts val="1200"/>
              </a:spcAft>
              <a:buClr>
                <a:srgbClr val="000000"/>
              </a:buClr>
              <a:buFont typeface="+mj-lt"/>
              <a:buAutoNum type="alphaLcPeriod"/>
            </a:pPr>
            <a:r>
              <a:rPr lang="en-US" sz="2100" b="1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Permasalahan</a:t>
            </a:r>
            <a:r>
              <a:rPr lang="en-US" sz="2100" b="1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100" b="1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dalam</a:t>
            </a:r>
            <a:r>
              <a:rPr lang="en-US" sz="2100" b="1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proses </a:t>
            </a:r>
            <a:r>
              <a:rPr lang="en-US" sz="2100" b="1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Penyaluran</a:t>
            </a:r>
            <a:r>
              <a:rPr lang="en-US" sz="2100" b="1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DAK </a:t>
            </a:r>
            <a:r>
              <a:rPr lang="en-US" sz="2100" b="1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Fisik</a:t>
            </a:r>
            <a:r>
              <a:rPr lang="en-US" sz="2100" b="1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100" b="1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Tahap</a:t>
            </a:r>
            <a:r>
              <a:rPr lang="en-US" sz="2100" b="1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III</a:t>
            </a:r>
            <a:r>
              <a:rPr lang="en-US" sz="21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, OPD </a:t>
            </a:r>
            <a:r>
              <a:rPr lang="en-US" sz="2100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tidak</a:t>
            </a:r>
            <a:r>
              <a:rPr lang="en-US" sz="21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100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langsung</a:t>
            </a:r>
            <a:r>
              <a:rPr lang="en-US" sz="21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100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melakukan</a:t>
            </a:r>
            <a:r>
              <a:rPr lang="en-US" sz="21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input SP2D BUD di </a:t>
            </a:r>
            <a:r>
              <a:rPr lang="en-US" sz="2100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aplikasi</a:t>
            </a:r>
            <a:r>
              <a:rPr lang="en-US" sz="21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OMSPAN TKD, </a:t>
            </a:r>
            <a:r>
              <a:rPr lang="en-US" sz="2100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sehingga</a:t>
            </a:r>
            <a:r>
              <a:rPr lang="en-US" sz="21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data </a:t>
            </a:r>
            <a:r>
              <a:rPr lang="en-US" sz="2100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penyerapan</a:t>
            </a:r>
            <a:r>
              <a:rPr lang="en-US" sz="21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dana </a:t>
            </a:r>
            <a:r>
              <a:rPr lang="en-US" sz="2100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tahap</a:t>
            </a:r>
            <a:r>
              <a:rPr lang="en-US" sz="21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II </a:t>
            </a:r>
            <a:r>
              <a:rPr lang="en-US" sz="2100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tidak</a:t>
            </a:r>
            <a:r>
              <a:rPr lang="en-US" sz="21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100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muncul</a:t>
            </a:r>
            <a:r>
              <a:rPr lang="en-US" sz="21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pada </a:t>
            </a:r>
            <a:r>
              <a:rPr lang="en-US" sz="2100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aplikasi</a:t>
            </a:r>
            <a:r>
              <a:rPr lang="en-US" sz="21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OMSPAN TKD, dan data SP2D BUD </a:t>
            </a:r>
            <a:r>
              <a:rPr lang="en-US" sz="2100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baru</a:t>
            </a:r>
            <a:r>
              <a:rPr lang="en-US" sz="21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100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diinput</a:t>
            </a:r>
            <a:r>
              <a:rPr lang="en-US" sz="21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dan </a:t>
            </a:r>
            <a:r>
              <a:rPr lang="en-US" sz="2100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disampaikan</a:t>
            </a:r>
            <a:r>
              <a:rPr lang="en-US" sz="21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100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ke</a:t>
            </a:r>
            <a:r>
              <a:rPr lang="en-US" sz="21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100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pihak</a:t>
            </a:r>
            <a:r>
              <a:rPr lang="en-US" sz="21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APIP </a:t>
            </a:r>
            <a:r>
              <a:rPr lang="en-US" sz="2100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menjelang</a:t>
            </a:r>
            <a:r>
              <a:rPr lang="en-US" sz="21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100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batas</a:t>
            </a:r>
            <a:r>
              <a:rPr lang="en-US" sz="21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100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waktu</a:t>
            </a:r>
            <a:r>
              <a:rPr lang="en-US" sz="21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100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penyaluran</a:t>
            </a:r>
            <a:r>
              <a:rPr lang="en-US" sz="21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DAK </a:t>
            </a:r>
            <a:r>
              <a:rPr lang="en-US" sz="2100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Fisik</a:t>
            </a:r>
            <a:r>
              <a:rPr lang="en-US" sz="21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100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Tahap</a:t>
            </a:r>
            <a:r>
              <a:rPr lang="en-US" sz="21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III;</a:t>
            </a:r>
          </a:p>
          <a:p>
            <a:pPr marL="514350" indent="-514350" algn="just" defTabSz="1371600">
              <a:lnSpc>
                <a:spcPct val="107000"/>
              </a:lnSpc>
              <a:spcAft>
                <a:spcPts val="1200"/>
              </a:spcAft>
              <a:buClr>
                <a:srgbClr val="000000"/>
              </a:buClr>
              <a:buFont typeface="+mj-lt"/>
              <a:buAutoNum type="alphaLcPeriod"/>
            </a:pPr>
            <a:r>
              <a:rPr lang="en-US" sz="2100" b="1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Permasalahan</a:t>
            </a:r>
            <a:r>
              <a:rPr lang="en-US" sz="2100" b="1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100" b="1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dalam</a:t>
            </a:r>
            <a:r>
              <a:rPr lang="en-US" sz="2100" b="1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proses </a:t>
            </a:r>
            <a:r>
              <a:rPr lang="en-US" sz="2100" b="1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penyaluran</a:t>
            </a:r>
            <a:r>
              <a:rPr lang="en-US" sz="2100" b="1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DAK </a:t>
            </a:r>
            <a:r>
              <a:rPr lang="en-US" sz="2100" b="1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Fisik</a:t>
            </a:r>
            <a:r>
              <a:rPr lang="en-US" sz="2100" b="1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100" b="1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khusus</a:t>
            </a:r>
            <a:r>
              <a:rPr lang="en-US" sz="2100" b="1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100" b="1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kontrak</a:t>
            </a:r>
            <a:r>
              <a:rPr lang="en-US" sz="2100" b="1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100" b="1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sekaligus</a:t>
            </a:r>
            <a:r>
              <a:rPr lang="en-US" sz="2100" b="1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100" b="1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dengan</a:t>
            </a:r>
            <a:r>
              <a:rPr lang="en-US" sz="2100" b="1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100" b="1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rekomendasi</a:t>
            </a:r>
            <a:r>
              <a:rPr lang="en-US" sz="2100" b="1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, </a:t>
            </a:r>
            <a:r>
              <a:rPr lang="en-US" sz="2100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disebabkan</a:t>
            </a:r>
            <a:r>
              <a:rPr lang="en-US" sz="21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100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pihak</a:t>
            </a:r>
            <a:r>
              <a:rPr lang="en-US" sz="21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100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penyedia</a:t>
            </a:r>
            <a:r>
              <a:rPr lang="en-US" sz="21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100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barang</a:t>
            </a:r>
            <a:r>
              <a:rPr lang="en-US" sz="21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100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terlambat</a:t>
            </a:r>
            <a:r>
              <a:rPr lang="en-US" sz="21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100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mengirimkan</a:t>
            </a:r>
            <a:r>
              <a:rPr lang="en-US" sz="21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100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barang</a:t>
            </a:r>
            <a:r>
              <a:rPr lang="en-US" sz="21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100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ke</a:t>
            </a:r>
            <a:r>
              <a:rPr lang="en-US" sz="21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100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pihak</a:t>
            </a:r>
            <a:r>
              <a:rPr lang="en-US" sz="21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OPD, </a:t>
            </a:r>
            <a:r>
              <a:rPr lang="en-US" sz="2100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atau</a:t>
            </a:r>
            <a:r>
              <a:rPr lang="en-US" sz="21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Sebagian </a:t>
            </a:r>
            <a:r>
              <a:rPr lang="en-US" sz="2100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barang</a:t>
            </a:r>
            <a:r>
              <a:rPr lang="en-US" sz="21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yang </a:t>
            </a:r>
            <a:r>
              <a:rPr lang="en-US" sz="2100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terdapat</a:t>
            </a:r>
            <a:r>
              <a:rPr lang="en-US" sz="21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di </a:t>
            </a:r>
            <a:r>
              <a:rPr lang="en-US" sz="2100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dalam</a:t>
            </a:r>
            <a:r>
              <a:rPr lang="en-US" sz="21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100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kontrak</a:t>
            </a:r>
            <a:r>
              <a:rPr lang="en-US" sz="21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100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tidak</a:t>
            </a:r>
            <a:r>
              <a:rPr lang="en-US" sz="21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100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tersedia</a:t>
            </a:r>
            <a:r>
              <a:rPr lang="en-US" sz="21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100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atau</a:t>
            </a:r>
            <a:r>
              <a:rPr lang="en-US" sz="21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100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tidak</a:t>
            </a:r>
            <a:r>
              <a:rPr lang="en-US" sz="21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100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memenuhi</a:t>
            </a:r>
            <a:r>
              <a:rPr lang="en-US" sz="21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100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spesifikasi</a:t>
            </a:r>
            <a:r>
              <a:rPr lang="en-US" sz="21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100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dalam</a:t>
            </a:r>
            <a:r>
              <a:rPr lang="en-US" sz="21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100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kontrak</a:t>
            </a:r>
            <a:r>
              <a:rPr lang="en-US" sz="21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.</a:t>
            </a:r>
          </a:p>
          <a:p>
            <a:pPr marL="514350" indent="-514350" algn="just" defTabSz="1371600">
              <a:lnSpc>
                <a:spcPct val="107000"/>
              </a:lnSpc>
              <a:spcAft>
                <a:spcPts val="1200"/>
              </a:spcAft>
              <a:buClr>
                <a:srgbClr val="000000"/>
              </a:buClr>
              <a:buFont typeface="+mj-lt"/>
              <a:buAutoNum type="alphaLcPeriod"/>
            </a:pPr>
            <a:endParaRPr lang="en-ID" sz="195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13AA850-9E3B-4765-9B9A-98B7D33B85BC}"/>
              </a:ext>
            </a:extLst>
          </p:cNvPr>
          <p:cNvGrpSpPr/>
          <p:nvPr/>
        </p:nvGrpSpPr>
        <p:grpSpPr>
          <a:xfrm>
            <a:off x="872029" y="1809050"/>
            <a:ext cx="3733622" cy="550130"/>
            <a:chOff x="8607558" y="1232156"/>
            <a:chExt cx="3156866" cy="470049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04DB4EE3-6457-4B83-8B67-273292BF4F30}"/>
                </a:ext>
              </a:extLst>
            </p:cNvPr>
            <p:cNvSpPr/>
            <p:nvPr/>
          </p:nvSpPr>
          <p:spPr>
            <a:xfrm>
              <a:off x="8607558" y="1307377"/>
              <a:ext cx="3156866" cy="323204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00">
                <a:buClr>
                  <a:srgbClr val="000000"/>
                </a:buClr>
              </a:pPr>
              <a:endParaRPr lang="en-ID" sz="2100" kern="0" dirty="0">
                <a:solidFill>
                  <a:prstClr val="black"/>
                </a:solidFill>
                <a:latin typeface="Arial Nova Cond" panose="020B0506020202020204" pitchFamily="34" charset="0"/>
                <a:sym typeface="Arial"/>
              </a:endParaRP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65BCFF82-2B82-4E91-B4CD-4FD0381ADE30}"/>
                </a:ext>
              </a:extLst>
            </p:cNvPr>
            <p:cNvSpPr/>
            <p:nvPr/>
          </p:nvSpPr>
          <p:spPr>
            <a:xfrm>
              <a:off x="8733224" y="1232156"/>
              <a:ext cx="2905537" cy="470049"/>
            </a:xfrm>
            <a:prstGeom prst="roundRect">
              <a:avLst>
                <a:gd name="adj" fmla="val 50000"/>
              </a:avLst>
            </a:prstGeom>
            <a:solidFill>
              <a:srgbClr val="005FAC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00">
                <a:buClr>
                  <a:srgbClr val="000000"/>
                </a:buClr>
              </a:pPr>
              <a:r>
                <a:rPr lang="en-US" sz="2100" b="1" kern="0" dirty="0" err="1">
                  <a:solidFill>
                    <a:srgbClr val="FFFFFF"/>
                  </a:solidFill>
                  <a:latin typeface="Arial Nova Cond" panose="020B0506020202020204" pitchFamily="34" charset="0"/>
                  <a:cs typeface="Segoe UI" panose="020B0502040204020203" pitchFamily="34" charset="0"/>
                  <a:sym typeface="Arial"/>
                </a:rPr>
                <a:t>Permasalahan</a:t>
              </a:r>
              <a:endParaRPr lang="en-US" sz="2100" b="1" kern="0" dirty="0">
                <a:solidFill>
                  <a:srgbClr val="FFFFFF"/>
                </a:solidFill>
                <a:latin typeface="Arial Nova Cond" panose="020B0506020202020204" pitchFamily="34" charset="0"/>
                <a:cs typeface="Segoe UI" panose="020B0502040204020203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3863786"/>
      </p:ext>
    </p:extLst>
  </p:cSld>
  <p:clrMapOvr>
    <a:masterClrMapping/>
  </p:clrMapOvr>
  <p:transition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3464" y="9715497"/>
            <a:ext cx="987552" cy="4389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26869" y="521972"/>
            <a:ext cx="11576114" cy="664606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>
              <a:spcBef>
                <a:spcPts val="143"/>
              </a:spcBef>
            </a:pPr>
            <a:r>
              <a:rPr lang="en-US" sz="4200" b="1" spc="-8" dirty="0">
                <a:solidFill>
                  <a:srgbClr val="005FAC"/>
                </a:solidFill>
                <a:latin typeface="Tahoma"/>
                <a:cs typeface="Tahoma"/>
              </a:rPr>
              <a:t>MONITORING </a:t>
            </a:r>
            <a:r>
              <a:rPr sz="4200" b="1" spc="-8" dirty="0">
                <a:solidFill>
                  <a:srgbClr val="005FAC"/>
                </a:solidFill>
                <a:latin typeface="Tahoma"/>
                <a:cs typeface="Tahoma"/>
              </a:rPr>
              <a:t>PENYALURAN</a:t>
            </a:r>
            <a:r>
              <a:rPr sz="4200" b="1" spc="-45" dirty="0">
                <a:solidFill>
                  <a:srgbClr val="005FAC"/>
                </a:solidFill>
                <a:latin typeface="Tahoma"/>
                <a:cs typeface="Tahoma"/>
              </a:rPr>
              <a:t> </a:t>
            </a:r>
            <a:r>
              <a:rPr lang="en-US" sz="4200" b="1" spc="-45" dirty="0">
                <a:solidFill>
                  <a:srgbClr val="005FAC"/>
                </a:solidFill>
                <a:latin typeface="Tahoma"/>
                <a:cs typeface="Tahoma"/>
              </a:rPr>
              <a:t>TAHUN </a:t>
            </a:r>
            <a:r>
              <a:rPr lang="en-US" sz="4200" b="1" spc="-8" dirty="0">
                <a:solidFill>
                  <a:srgbClr val="005FAC"/>
                </a:solidFill>
                <a:latin typeface="Tahoma"/>
                <a:cs typeface="Tahoma"/>
              </a:rPr>
              <a:t>2025</a:t>
            </a:r>
            <a:endParaRPr sz="4200" dirty="0">
              <a:latin typeface="Tahoma"/>
              <a:cs typeface="Tahoma"/>
            </a:endParaRPr>
          </a:p>
        </p:txBody>
      </p:sp>
      <p:sp>
        <p:nvSpPr>
          <p:cNvPr id="190" name="object 190"/>
          <p:cNvSpPr txBox="1"/>
          <p:nvPr/>
        </p:nvSpPr>
        <p:spPr>
          <a:xfrm>
            <a:off x="14088236" y="9823832"/>
            <a:ext cx="2475546" cy="290464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9050" defTabSz="1371600">
              <a:spcBef>
                <a:spcPts val="285"/>
              </a:spcBef>
            </a:pPr>
            <a:r>
              <a:rPr sz="1650" b="1" dirty="0">
                <a:solidFill>
                  <a:srgbClr val="FFFFFF"/>
                </a:solidFill>
                <a:latin typeface="Segoe UI"/>
                <a:cs typeface="Segoe UI"/>
              </a:rPr>
              <a:t>INDONESIAN</a:t>
            </a:r>
            <a:r>
              <a:rPr sz="1650" b="1" spc="-10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50" b="1" dirty="0">
                <a:solidFill>
                  <a:srgbClr val="FFFFFF"/>
                </a:solidFill>
                <a:latin typeface="Segoe UI"/>
                <a:cs typeface="Segoe UI"/>
              </a:rPr>
              <a:t>TREASURY</a:t>
            </a:r>
            <a:endParaRPr sz="16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191" name="object 191"/>
          <p:cNvSpPr txBox="1"/>
          <p:nvPr/>
        </p:nvSpPr>
        <p:spPr>
          <a:xfrm>
            <a:off x="17744883" y="9872015"/>
            <a:ext cx="240030" cy="258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150" defTabSz="1371600">
              <a:lnSpc>
                <a:spcPts val="1995"/>
              </a:lnSpc>
            </a:pPr>
            <a:fld id="{81D60167-4931-47E6-BA6A-407CBD079E47}" type="slidenum">
              <a:rPr sz="1950" b="1" spc="-8" dirty="0">
                <a:solidFill>
                  <a:prstClr val="black"/>
                </a:solidFill>
                <a:latin typeface="Calibri"/>
                <a:cs typeface="Calibri"/>
              </a:rPr>
              <a:pPr marL="57150" defTabSz="1371600">
                <a:lnSpc>
                  <a:spcPts val="1995"/>
                </a:lnSpc>
              </a:pPr>
              <a:t>6</a:t>
            </a:fld>
            <a:endParaRPr sz="1950">
              <a:solidFill>
                <a:prstClr val="black"/>
              </a:solidFill>
              <a:latin typeface="Calibri"/>
              <a:cs typeface="Calibri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2BDE41A-75C2-4EA3-9A8F-F3DCFE0D1A5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601469" y="1790700"/>
            <a:ext cx="12622531" cy="28956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337F0A7-563B-4416-920C-DB1990A775B5}"/>
              </a:ext>
            </a:extLst>
          </p:cNvPr>
          <p:cNvSpPr txBox="1"/>
          <p:nvPr/>
        </p:nvSpPr>
        <p:spPr>
          <a:xfrm>
            <a:off x="1491709" y="1333500"/>
            <a:ext cx="59232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94348" defTabSz="1371600">
              <a:spcBef>
                <a:spcPts val="735"/>
              </a:spcBef>
            </a:pPr>
            <a:r>
              <a:rPr lang="en-US" sz="2800" b="1" spc="-8" dirty="0">
                <a:solidFill>
                  <a:prstClr val="black"/>
                </a:solidFill>
                <a:latin typeface="Calibri"/>
                <a:cs typeface="Calibri"/>
              </a:rPr>
              <a:t>KAB. BULUKUMBA</a:t>
            </a:r>
            <a:endParaRPr lang="en-ID" sz="28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4F6725-B0BD-4DD6-9042-191F8158293E}"/>
              </a:ext>
            </a:extLst>
          </p:cNvPr>
          <p:cNvSpPr txBox="1"/>
          <p:nvPr/>
        </p:nvSpPr>
        <p:spPr>
          <a:xfrm>
            <a:off x="1491708" y="4762500"/>
            <a:ext cx="59232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94348" defTabSz="1371600">
              <a:spcBef>
                <a:spcPts val="735"/>
              </a:spcBef>
            </a:pPr>
            <a:r>
              <a:rPr lang="en-US" sz="2800" b="1" spc="-8" dirty="0">
                <a:solidFill>
                  <a:prstClr val="black"/>
                </a:solidFill>
                <a:latin typeface="Calibri"/>
                <a:cs typeface="Calibri"/>
              </a:rPr>
              <a:t>KAB. BANTAENG</a:t>
            </a:r>
            <a:endParaRPr lang="en-ID" sz="28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C17162-71C2-4BBD-A195-89295EE5B3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868" y="5295900"/>
            <a:ext cx="12774931" cy="145827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7E20090-C7E5-4D42-85A0-F5F25C096C03}"/>
              </a:ext>
            </a:extLst>
          </p:cNvPr>
          <p:cNvSpPr txBox="1"/>
          <p:nvPr/>
        </p:nvSpPr>
        <p:spPr>
          <a:xfrm>
            <a:off x="1500841" y="6753880"/>
            <a:ext cx="59232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94348" defTabSz="1371600">
              <a:spcBef>
                <a:spcPts val="735"/>
              </a:spcBef>
            </a:pPr>
            <a:r>
              <a:rPr lang="en-US" sz="2800" b="1" spc="-8" dirty="0">
                <a:solidFill>
                  <a:prstClr val="black"/>
                </a:solidFill>
                <a:latin typeface="Calibri"/>
                <a:cs typeface="Calibri"/>
              </a:rPr>
              <a:t>KAB. JENEPONTO</a:t>
            </a:r>
            <a:endParaRPr lang="en-ID" sz="28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7C77EF7-BC10-4C3D-9448-31EB49624BA1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1600321" y="7293196"/>
            <a:ext cx="12774931" cy="2422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063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7522" y="1337311"/>
            <a:ext cx="16790670" cy="1383029"/>
          </a:xfrm>
          <a:custGeom>
            <a:avLst/>
            <a:gdLst/>
            <a:ahLst/>
            <a:cxnLst/>
            <a:rect l="l" t="t" r="r" b="b"/>
            <a:pathLst>
              <a:path w="11193780" h="922019">
                <a:moveTo>
                  <a:pt x="11193780" y="0"/>
                </a:moveTo>
                <a:lnTo>
                  <a:pt x="0" y="0"/>
                </a:lnTo>
                <a:lnTo>
                  <a:pt x="0" y="922019"/>
                </a:lnTo>
                <a:lnTo>
                  <a:pt x="11193780" y="922019"/>
                </a:lnTo>
                <a:lnTo>
                  <a:pt x="1119378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3464" y="9715497"/>
            <a:ext cx="987552" cy="43891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791580" y="476174"/>
            <a:ext cx="6699885" cy="664606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>
              <a:spcBef>
                <a:spcPts val="143"/>
              </a:spcBef>
            </a:pPr>
            <a:r>
              <a:rPr sz="4200" b="1" spc="-8" dirty="0">
                <a:solidFill>
                  <a:srgbClr val="005FAC"/>
                </a:solidFill>
                <a:latin typeface="Tahoma"/>
                <a:cs typeface="Tahoma"/>
              </a:rPr>
              <a:t>PENYALURAN</a:t>
            </a:r>
            <a:r>
              <a:rPr sz="4200" b="1" spc="-38" dirty="0">
                <a:solidFill>
                  <a:srgbClr val="005FAC"/>
                </a:solidFill>
                <a:latin typeface="Tahoma"/>
                <a:cs typeface="Tahoma"/>
              </a:rPr>
              <a:t> </a:t>
            </a:r>
            <a:r>
              <a:rPr sz="4200" b="1" spc="-8" dirty="0">
                <a:solidFill>
                  <a:srgbClr val="005FAC"/>
                </a:solidFill>
                <a:latin typeface="Tahoma"/>
                <a:cs typeface="Tahoma"/>
              </a:rPr>
              <a:t>DAK</a:t>
            </a:r>
            <a:r>
              <a:rPr sz="4200" b="1" spc="-45" dirty="0">
                <a:solidFill>
                  <a:srgbClr val="005FAC"/>
                </a:solidFill>
                <a:latin typeface="Tahoma"/>
                <a:cs typeface="Tahoma"/>
              </a:rPr>
              <a:t> </a:t>
            </a:r>
            <a:r>
              <a:rPr sz="4200" b="1" spc="-15" dirty="0">
                <a:solidFill>
                  <a:srgbClr val="005FAC"/>
                </a:solidFill>
                <a:latin typeface="Tahoma"/>
                <a:cs typeface="Tahoma"/>
              </a:rPr>
              <a:t>FISIK</a:t>
            </a:r>
            <a:endParaRPr sz="42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5596" y="1362570"/>
            <a:ext cx="16537305" cy="1265731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513398" indent="-513398" defTabSz="1371600">
              <a:spcBef>
                <a:spcPts val="150"/>
              </a:spcBef>
              <a:buFont typeface="Arial MT"/>
              <a:buChar char="•"/>
              <a:tabLst>
                <a:tab pos="513398" algn="l"/>
                <a:tab pos="514350" algn="l"/>
                <a:tab pos="2253615" algn="l"/>
                <a:tab pos="3032759" algn="l"/>
                <a:tab pos="3830955" algn="l"/>
                <a:tab pos="5355906" algn="l"/>
                <a:tab pos="6577013" algn="l"/>
                <a:tab pos="9274493" algn="l"/>
                <a:tab pos="10026968" algn="l"/>
                <a:tab pos="11047095" algn="l"/>
                <a:tab pos="11570018" algn="l"/>
                <a:tab pos="12582525" algn="l"/>
                <a:tab pos="13805535" algn="l"/>
                <a:tab pos="14983778" algn="l"/>
              </a:tabLst>
            </a:pPr>
            <a:r>
              <a:rPr sz="2700" spc="-30" dirty="0">
                <a:solidFill>
                  <a:prstClr val="black"/>
                </a:solidFill>
                <a:latin typeface="Calibri"/>
                <a:cs typeface="Calibri"/>
              </a:rPr>
              <a:t>Penyaluran	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DAK	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Fisik	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dilakukan	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melalui	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pemindahbukuan	dari	</a:t>
            </a: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RKUN	</a:t>
            </a:r>
            <a:r>
              <a:rPr sz="2700" b="1" spc="-38" dirty="0">
                <a:solidFill>
                  <a:prstClr val="black"/>
                </a:solidFill>
                <a:latin typeface="Calibri"/>
                <a:cs typeface="Calibri"/>
              </a:rPr>
              <a:t>ke	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RKUD	</a:t>
            </a: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setelah	Pemda	memenuhi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  <a:p>
            <a:pPr marL="514350" defTabSz="1371600">
              <a:spcBef>
                <a:spcPts val="8"/>
              </a:spcBef>
            </a:pPr>
            <a:r>
              <a:rPr sz="2700" b="1" spc="-23" dirty="0">
                <a:solidFill>
                  <a:prstClr val="black"/>
                </a:solidFill>
                <a:latin typeface="Calibri"/>
                <a:cs typeface="Calibri"/>
              </a:rPr>
              <a:t>persyaratan</a:t>
            </a:r>
            <a:r>
              <a:rPr sz="2700" b="1" spc="-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salur</a:t>
            </a:r>
            <a:r>
              <a:rPr sz="2700" b="1" spc="-7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untuk</a:t>
            </a:r>
            <a:r>
              <a:rPr sz="2700" b="1" spc="-6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setiap</a:t>
            </a:r>
            <a:r>
              <a:rPr sz="2700" b="1" spc="-6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tahapan</a:t>
            </a:r>
            <a:r>
              <a:rPr sz="2700" b="1" spc="-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23" dirty="0">
                <a:solidFill>
                  <a:prstClr val="black"/>
                </a:solidFill>
                <a:latin typeface="Calibri"/>
                <a:cs typeface="Calibri"/>
              </a:rPr>
              <a:t>nya.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  <a:p>
            <a:pPr marL="513398" indent="-513398" defTabSz="1371600">
              <a:buFont typeface="Arial MT"/>
              <a:buChar char="•"/>
              <a:tabLst>
                <a:tab pos="513398" algn="l"/>
                <a:tab pos="514350" algn="l"/>
              </a:tabLst>
            </a:pPr>
            <a:r>
              <a:rPr sz="2700" spc="-23" dirty="0">
                <a:solidFill>
                  <a:prstClr val="black"/>
                </a:solidFill>
                <a:latin typeface="Calibri"/>
                <a:cs typeface="Calibri"/>
              </a:rPr>
              <a:t>Kode</a:t>
            </a:r>
            <a:r>
              <a:rPr sz="2700" spc="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akun</a:t>
            </a:r>
            <a:r>
              <a:rPr sz="2700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yang</a:t>
            </a:r>
            <a:r>
              <a:rPr sz="27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digunakan</a:t>
            </a:r>
            <a:r>
              <a:rPr sz="2700" spc="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untuk</a:t>
            </a:r>
            <a:r>
              <a:rPr sz="27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23" dirty="0">
                <a:solidFill>
                  <a:prstClr val="black"/>
                </a:solidFill>
                <a:latin typeface="Calibri"/>
                <a:cs typeface="Calibri"/>
              </a:rPr>
              <a:t>penyaluran</a:t>
            </a:r>
            <a:r>
              <a:rPr sz="2700" spc="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DAK</a:t>
            </a:r>
            <a:r>
              <a:rPr sz="2700" spc="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Fisik</a:t>
            </a:r>
            <a:r>
              <a:rPr sz="27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Penugasan</a:t>
            </a:r>
            <a:r>
              <a:rPr sz="27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adalah</a:t>
            </a:r>
            <a:r>
              <a:rPr sz="2700" spc="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631212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.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863839" y="3019806"/>
            <a:ext cx="6993255" cy="2867025"/>
            <a:chOff x="5242559" y="2013204"/>
            <a:chExt cx="4662170" cy="191135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86289" y="2842006"/>
              <a:ext cx="218439" cy="21691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72573" y="3422650"/>
              <a:ext cx="218440" cy="21691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280659" y="2051304"/>
              <a:ext cx="1897380" cy="1835150"/>
            </a:xfrm>
            <a:custGeom>
              <a:avLst/>
              <a:gdLst/>
              <a:ahLst/>
              <a:cxnLst/>
              <a:rect l="l" t="t" r="r" b="b"/>
              <a:pathLst>
                <a:path w="1897379" h="1835150">
                  <a:moveTo>
                    <a:pt x="0" y="917448"/>
                  </a:moveTo>
                  <a:lnTo>
                    <a:pt x="1234" y="870232"/>
                  </a:lnTo>
                  <a:lnTo>
                    <a:pt x="4897" y="823638"/>
                  </a:lnTo>
                  <a:lnTo>
                    <a:pt x="10929" y="777721"/>
                  </a:lnTo>
                  <a:lnTo>
                    <a:pt x="19271" y="732539"/>
                  </a:lnTo>
                  <a:lnTo>
                    <a:pt x="29863" y="688150"/>
                  </a:lnTo>
                  <a:lnTo>
                    <a:pt x="42646" y="644613"/>
                  </a:lnTo>
                  <a:lnTo>
                    <a:pt x="57560" y="601983"/>
                  </a:lnTo>
                  <a:lnTo>
                    <a:pt x="74545" y="560320"/>
                  </a:lnTo>
                  <a:lnTo>
                    <a:pt x="93541" y="519680"/>
                  </a:lnTo>
                  <a:lnTo>
                    <a:pt x="114490" y="480121"/>
                  </a:lnTo>
                  <a:lnTo>
                    <a:pt x="137332" y="441701"/>
                  </a:lnTo>
                  <a:lnTo>
                    <a:pt x="162006" y="404477"/>
                  </a:lnTo>
                  <a:lnTo>
                    <a:pt x="188454" y="368508"/>
                  </a:lnTo>
                  <a:lnTo>
                    <a:pt x="216616" y="333850"/>
                  </a:lnTo>
                  <a:lnTo>
                    <a:pt x="246433" y="300561"/>
                  </a:lnTo>
                  <a:lnTo>
                    <a:pt x="277844" y="268700"/>
                  </a:lnTo>
                  <a:lnTo>
                    <a:pt x="310790" y="238323"/>
                  </a:lnTo>
                  <a:lnTo>
                    <a:pt x="345212" y="209488"/>
                  </a:lnTo>
                  <a:lnTo>
                    <a:pt x="381050" y="182253"/>
                  </a:lnTo>
                  <a:lnTo>
                    <a:pt x="418244" y="156675"/>
                  </a:lnTo>
                  <a:lnTo>
                    <a:pt x="456735" y="132813"/>
                  </a:lnTo>
                  <a:lnTo>
                    <a:pt x="496463" y="110723"/>
                  </a:lnTo>
                  <a:lnTo>
                    <a:pt x="537369" y="90463"/>
                  </a:lnTo>
                  <a:lnTo>
                    <a:pt x="579393" y="72092"/>
                  </a:lnTo>
                  <a:lnTo>
                    <a:pt x="622476" y="55666"/>
                  </a:lnTo>
                  <a:lnTo>
                    <a:pt x="666558" y="41243"/>
                  </a:lnTo>
                  <a:lnTo>
                    <a:pt x="711579" y="28881"/>
                  </a:lnTo>
                  <a:lnTo>
                    <a:pt x="757480" y="18637"/>
                  </a:lnTo>
                  <a:lnTo>
                    <a:pt x="804201" y="10570"/>
                  </a:lnTo>
                  <a:lnTo>
                    <a:pt x="851682" y="4736"/>
                  </a:lnTo>
                  <a:lnTo>
                    <a:pt x="899865" y="1193"/>
                  </a:lnTo>
                  <a:lnTo>
                    <a:pt x="948689" y="0"/>
                  </a:lnTo>
                  <a:lnTo>
                    <a:pt x="997514" y="1193"/>
                  </a:lnTo>
                  <a:lnTo>
                    <a:pt x="1045697" y="4736"/>
                  </a:lnTo>
                  <a:lnTo>
                    <a:pt x="1093178" y="10570"/>
                  </a:lnTo>
                  <a:lnTo>
                    <a:pt x="1139899" y="18637"/>
                  </a:lnTo>
                  <a:lnTo>
                    <a:pt x="1185800" y="28881"/>
                  </a:lnTo>
                  <a:lnTo>
                    <a:pt x="1230821" y="41243"/>
                  </a:lnTo>
                  <a:lnTo>
                    <a:pt x="1274903" y="55666"/>
                  </a:lnTo>
                  <a:lnTo>
                    <a:pt x="1317986" y="72092"/>
                  </a:lnTo>
                  <a:lnTo>
                    <a:pt x="1360010" y="90463"/>
                  </a:lnTo>
                  <a:lnTo>
                    <a:pt x="1400916" y="110723"/>
                  </a:lnTo>
                  <a:lnTo>
                    <a:pt x="1440644" y="132813"/>
                  </a:lnTo>
                  <a:lnTo>
                    <a:pt x="1479135" y="156675"/>
                  </a:lnTo>
                  <a:lnTo>
                    <a:pt x="1516329" y="182253"/>
                  </a:lnTo>
                  <a:lnTo>
                    <a:pt x="1552167" y="209488"/>
                  </a:lnTo>
                  <a:lnTo>
                    <a:pt x="1586589" y="238323"/>
                  </a:lnTo>
                  <a:lnTo>
                    <a:pt x="1619535" y="268700"/>
                  </a:lnTo>
                  <a:lnTo>
                    <a:pt x="1650946" y="300561"/>
                  </a:lnTo>
                  <a:lnTo>
                    <a:pt x="1680763" y="333850"/>
                  </a:lnTo>
                  <a:lnTo>
                    <a:pt x="1708925" y="368508"/>
                  </a:lnTo>
                  <a:lnTo>
                    <a:pt x="1735373" y="404477"/>
                  </a:lnTo>
                  <a:lnTo>
                    <a:pt x="1760047" y="441701"/>
                  </a:lnTo>
                  <a:lnTo>
                    <a:pt x="1782889" y="480121"/>
                  </a:lnTo>
                  <a:lnTo>
                    <a:pt x="1803838" y="519680"/>
                  </a:lnTo>
                  <a:lnTo>
                    <a:pt x="1822834" y="560320"/>
                  </a:lnTo>
                  <a:lnTo>
                    <a:pt x="1839819" y="601983"/>
                  </a:lnTo>
                  <a:lnTo>
                    <a:pt x="1854733" y="644613"/>
                  </a:lnTo>
                  <a:lnTo>
                    <a:pt x="1867516" y="688150"/>
                  </a:lnTo>
                  <a:lnTo>
                    <a:pt x="1878108" y="732539"/>
                  </a:lnTo>
                  <a:lnTo>
                    <a:pt x="1886450" y="777721"/>
                  </a:lnTo>
                  <a:lnTo>
                    <a:pt x="1892482" y="823638"/>
                  </a:lnTo>
                  <a:lnTo>
                    <a:pt x="1896145" y="870232"/>
                  </a:lnTo>
                  <a:lnTo>
                    <a:pt x="1897380" y="917448"/>
                  </a:lnTo>
                  <a:lnTo>
                    <a:pt x="1896145" y="964663"/>
                  </a:lnTo>
                  <a:lnTo>
                    <a:pt x="1892482" y="1011257"/>
                  </a:lnTo>
                  <a:lnTo>
                    <a:pt x="1886450" y="1057174"/>
                  </a:lnTo>
                  <a:lnTo>
                    <a:pt x="1878108" y="1102356"/>
                  </a:lnTo>
                  <a:lnTo>
                    <a:pt x="1867516" y="1146745"/>
                  </a:lnTo>
                  <a:lnTo>
                    <a:pt x="1854733" y="1190282"/>
                  </a:lnTo>
                  <a:lnTo>
                    <a:pt x="1839819" y="1232912"/>
                  </a:lnTo>
                  <a:lnTo>
                    <a:pt x="1822834" y="1274575"/>
                  </a:lnTo>
                  <a:lnTo>
                    <a:pt x="1803838" y="1315215"/>
                  </a:lnTo>
                  <a:lnTo>
                    <a:pt x="1782889" y="1354774"/>
                  </a:lnTo>
                  <a:lnTo>
                    <a:pt x="1760047" y="1393194"/>
                  </a:lnTo>
                  <a:lnTo>
                    <a:pt x="1735373" y="1430418"/>
                  </a:lnTo>
                  <a:lnTo>
                    <a:pt x="1708925" y="1466387"/>
                  </a:lnTo>
                  <a:lnTo>
                    <a:pt x="1680763" y="1501045"/>
                  </a:lnTo>
                  <a:lnTo>
                    <a:pt x="1650946" y="1534334"/>
                  </a:lnTo>
                  <a:lnTo>
                    <a:pt x="1619535" y="1566195"/>
                  </a:lnTo>
                  <a:lnTo>
                    <a:pt x="1586589" y="1596572"/>
                  </a:lnTo>
                  <a:lnTo>
                    <a:pt x="1552167" y="1625407"/>
                  </a:lnTo>
                  <a:lnTo>
                    <a:pt x="1516329" y="1652642"/>
                  </a:lnTo>
                  <a:lnTo>
                    <a:pt x="1479135" y="1678220"/>
                  </a:lnTo>
                  <a:lnTo>
                    <a:pt x="1440644" y="1702082"/>
                  </a:lnTo>
                  <a:lnTo>
                    <a:pt x="1400916" y="1724172"/>
                  </a:lnTo>
                  <a:lnTo>
                    <a:pt x="1360010" y="1744432"/>
                  </a:lnTo>
                  <a:lnTo>
                    <a:pt x="1317986" y="1762803"/>
                  </a:lnTo>
                  <a:lnTo>
                    <a:pt x="1274903" y="1779229"/>
                  </a:lnTo>
                  <a:lnTo>
                    <a:pt x="1230821" y="1793652"/>
                  </a:lnTo>
                  <a:lnTo>
                    <a:pt x="1185800" y="1806014"/>
                  </a:lnTo>
                  <a:lnTo>
                    <a:pt x="1139899" y="1816258"/>
                  </a:lnTo>
                  <a:lnTo>
                    <a:pt x="1093178" y="1824325"/>
                  </a:lnTo>
                  <a:lnTo>
                    <a:pt x="1045697" y="1830159"/>
                  </a:lnTo>
                  <a:lnTo>
                    <a:pt x="997514" y="1833702"/>
                  </a:lnTo>
                  <a:lnTo>
                    <a:pt x="948689" y="1834896"/>
                  </a:lnTo>
                  <a:lnTo>
                    <a:pt x="899865" y="1833702"/>
                  </a:lnTo>
                  <a:lnTo>
                    <a:pt x="851682" y="1830159"/>
                  </a:lnTo>
                  <a:lnTo>
                    <a:pt x="804201" y="1824325"/>
                  </a:lnTo>
                  <a:lnTo>
                    <a:pt x="757480" y="1816258"/>
                  </a:lnTo>
                  <a:lnTo>
                    <a:pt x="711579" y="1806014"/>
                  </a:lnTo>
                  <a:lnTo>
                    <a:pt x="666558" y="1793652"/>
                  </a:lnTo>
                  <a:lnTo>
                    <a:pt x="622476" y="1779229"/>
                  </a:lnTo>
                  <a:lnTo>
                    <a:pt x="579393" y="1762803"/>
                  </a:lnTo>
                  <a:lnTo>
                    <a:pt x="537369" y="1744432"/>
                  </a:lnTo>
                  <a:lnTo>
                    <a:pt x="496463" y="1724172"/>
                  </a:lnTo>
                  <a:lnTo>
                    <a:pt x="456735" y="1702082"/>
                  </a:lnTo>
                  <a:lnTo>
                    <a:pt x="418244" y="1678220"/>
                  </a:lnTo>
                  <a:lnTo>
                    <a:pt x="381050" y="1652642"/>
                  </a:lnTo>
                  <a:lnTo>
                    <a:pt x="345212" y="1625407"/>
                  </a:lnTo>
                  <a:lnTo>
                    <a:pt x="310790" y="1596572"/>
                  </a:lnTo>
                  <a:lnTo>
                    <a:pt x="277844" y="1566195"/>
                  </a:lnTo>
                  <a:lnTo>
                    <a:pt x="246433" y="1534334"/>
                  </a:lnTo>
                  <a:lnTo>
                    <a:pt x="216616" y="1501045"/>
                  </a:lnTo>
                  <a:lnTo>
                    <a:pt x="188454" y="1466387"/>
                  </a:lnTo>
                  <a:lnTo>
                    <a:pt x="162006" y="1430418"/>
                  </a:lnTo>
                  <a:lnTo>
                    <a:pt x="137332" y="1393194"/>
                  </a:lnTo>
                  <a:lnTo>
                    <a:pt x="114490" y="1354774"/>
                  </a:lnTo>
                  <a:lnTo>
                    <a:pt x="93541" y="1315215"/>
                  </a:lnTo>
                  <a:lnTo>
                    <a:pt x="74545" y="1274575"/>
                  </a:lnTo>
                  <a:lnTo>
                    <a:pt x="57560" y="1232912"/>
                  </a:lnTo>
                  <a:lnTo>
                    <a:pt x="42646" y="1190282"/>
                  </a:lnTo>
                  <a:lnTo>
                    <a:pt x="29863" y="1146745"/>
                  </a:lnTo>
                  <a:lnTo>
                    <a:pt x="19271" y="1102356"/>
                  </a:lnTo>
                  <a:lnTo>
                    <a:pt x="10929" y="1057174"/>
                  </a:lnTo>
                  <a:lnTo>
                    <a:pt x="4897" y="1011257"/>
                  </a:lnTo>
                  <a:lnTo>
                    <a:pt x="1234" y="964663"/>
                  </a:lnTo>
                  <a:lnTo>
                    <a:pt x="0" y="917448"/>
                  </a:lnTo>
                  <a:close/>
                </a:path>
              </a:pathLst>
            </a:custGeom>
            <a:ln w="76199">
              <a:solidFill>
                <a:srgbClr val="1F3863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64953" y="2278126"/>
              <a:ext cx="219964" cy="216915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8506396" y="3589591"/>
            <a:ext cx="1675448" cy="1681229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marR="7620" indent="-2858" algn="ctr" defTabSz="1371600">
              <a:spcBef>
                <a:spcPts val="150"/>
              </a:spcBef>
            </a:pPr>
            <a:r>
              <a:rPr sz="2700" spc="-15" dirty="0">
                <a:solidFill>
                  <a:srgbClr val="212A35"/>
                </a:solidFill>
                <a:latin typeface="Calibri"/>
                <a:cs typeface="Calibri"/>
              </a:rPr>
              <a:t>Disalurkan </a:t>
            </a:r>
            <a:r>
              <a:rPr sz="2700" spc="-8" dirty="0">
                <a:solidFill>
                  <a:srgbClr val="212A35"/>
                </a:solidFill>
                <a:latin typeface="Calibri"/>
                <a:cs typeface="Calibri"/>
              </a:rPr>
              <a:t> </a:t>
            </a:r>
            <a:r>
              <a:rPr sz="2700" spc="-23" dirty="0">
                <a:solidFill>
                  <a:srgbClr val="212A35"/>
                </a:solidFill>
                <a:latin typeface="Calibri"/>
                <a:cs typeface="Calibri"/>
              </a:rPr>
              <a:t>Per</a:t>
            </a:r>
            <a:r>
              <a:rPr sz="2700" spc="-15" dirty="0">
                <a:solidFill>
                  <a:srgbClr val="212A35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srgbClr val="212A35"/>
                </a:solidFill>
                <a:latin typeface="Calibri"/>
                <a:cs typeface="Calibri"/>
              </a:rPr>
              <a:t>Jenis </a:t>
            </a:r>
            <a:r>
              <a:rPr sz="2700" spc="8" dirty="0">
                <a:solidFill>
                  <a:srgbClr val="212A35"/>
                </a:solidFill>
                <a:latin typeface="Calibri"/>
                <a:cs typeface="Calibri"/>
              </a:rPr>
              <a:t> </a:t>
            </a:r>
            <a:r>
              <a:rPr sz="2700" spc="-23" dirty="0">
                <a:solidFill>
                  <a:srgbClr val="212A35"/>
                </a:solidFill>
                <a:latin typeface="Calibri"/>
                <a:cs typeface="Calibri"/>
              </a:rPr>
              <a:t>Per</a:t>
            </a:r>
            <a:r>
              <a:rPr sz="2700" spc="-127" dirty="0">
                <a:solidFill>
                  <a:srgbClr val="212A35"/>
                </a:solidFill>
                <a:latin typeface="Calibri"/>
                <a:cs typeface="Calibri"/>
              </a:rPr>
              <a:t> </a:t>
            </a:r>
            <a:r>
              <a:rPr sz="2700" spc="15" dirty="0">
                <a:solidFill>
                  <a:srgbClr val="212A35"/>
                </a:solidFill>
                <a:latin typeface="Calibri"/>
                <a:cs typeface="Calibri"/>
              </a:rPr>
              <a:t>Bidang/ </a:t>
            </a:r>
            <a:r>
              <a:rPr sz="2700" spc="-593" dirty="0">
                <a:solidFill>
                  <a:srgbClr val="212A35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srgbClr val="212A35"/>
                </a:solidFill>
                <a:latin typeface="Calibri"/>
                <a:cs typeface="Calibri"/>
              </a:rPr>
              <a:t>Subbidang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1505057" y="4080128"/>
            <a:ext cx="2335530" cy="701039"/>
            <a:chOff x="7670038" y="2720085"/>
            <a:chExt cx="1557020" cy="467359"/>
          </a:xfrm>
        </p:grpSpPr>
        <p:sp>
          <p:nvSpPr>
            <p:cNvPr id="13" name="object 13"/>
            <p:cNvSpPr/>
            <p:nvPr/>
          </p:nvSpPr>
          <p:spPr>
            <a:xfrm>
              <a:off x="7676388" y="2726435"/>
              <a:ext cx="1544320" cy="454659"/>
            </a:xfrm>
            <a:custGeom>
              <a:avLst/>
              <a:gdLst/>
              <a:ahLst/>
              <a:cxnLst/>
              <a:rect l="l" t="t" r="r" b="b"/>
              <a:pathLst>
                <a:path w="1544320" h="454660">
                  <a:moveTo>
                    <a:pt x="1468119" y="0"/>
                  </a:moveTo>
                  <a:lnTo>
                    <a:pt x="75691" y="0"/>
                  </a:lnTo>
                  <a:lnTo>
                    <a:pt x="46237" y="5951"/>
                  </a:lnTo>
                  <a:lnTo>
                    <a:pt x="22177" y="22177"/>
                  </a:lnTo>
                  <a:lnTo>
                    <a:pt x="5951" y="46237"/>
                  </a:lnTo>
                  <a:lnTo>
                    <a:pt x="0" y="75691"/>
                  </a:lnTo>
                  <a:lnTo>
                    <a:pt x="0" y="378460"/>
                  </a:lnTo>
                  <a:lnTo>
                    <a:pt x="5951" y="407914"/>
                  </a:lnTo>
                  <a:lnTo>
                    <a:pt x="22177" y="431974"/>
                  </a:lnTo>
                  <a:lnTo>
                    <a:pt x="46237" y="448200"/>
                  </a:lnTo>
                  <a:lnTo>
                    <a:pt x="75691" y="454151"/>
                  </a:lnTo>
                  <a:lnTo>
                    <a:pt x="1468119" y="454151"/>
                  </a:lnTo>
                  <a:lnTo>
                    <a:pt x="1497574" y="448200"/>
                  </a:lnTo>
                  <a:lnTo>
                    <a:pt x="1521634" y="431974"/>
                  </a:lnTo>
                  <a:lnTo>
                    <a:pt x="1537860" y="407914"/>
                  </a:lnTo>
                  <a:lnTo>
                    <a:pt x="1543811" y="378460"/>
                  </a:lnTo>
                  <a:lnTo>
                    <a:pt x="1543811" y="75691"/>
                  </a:lnTo>
                  <a:lnTo>
                    <a:pt x="1537860" y="46237"/>
                  </a:lnTo>
                  <a:lnTo>
                    <a:pt x="1521634" y="22177"/>
                  </a:lnTo>
                  <a:lnTo>
                    <a:pt x="1497574" y="5951"/>
                  </a:lnTo>
                  <a:lnTo>
                    <a:pt x="1468119" y="0"/>
                  </a:lnTo>
                  <a:close/>
                </a:path>
              </a:pathLst>
            </a:custGeom>
            <a:solidFill>
              <a:srgbClr val="D0CECE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7676388" y="2726435"/>
              <a:ext cx="1544320" cy="454659"/>
            </a:xfrm>
            <a:custGeom>
              <a:avLst/>
              <a:gdLst/>
              <a:ahLst/>
              <a:cxnLst/>
              <a:rect l="l" t="t" r="r" b="b"/>
              <a:pathLst>
                <a:path w="1544320" h="454660">
                  <a:moveTo>
                    <a:pt x="0" y="75691"/>
                  </a:moveTo>
                  <a:lnTo>
                    <a:pt x="5951" y="46237"/>
                  </a:lnTo>
                  <a:lnTo>
                    <a:pt x="22177" y="22177"/>
                  </a:lnTo>
                  <a:lnTo>
                    <a:pt x="46237" y="5951"/>
                  </a:lnTo>
                  <a:lnTo>
                    <a:pt x="75691" y="0"/>
                  </a:lnTo>
                  <a:lnTo>
                    <a:pt x="1468119" y="0"/>
                  </a:lnTo>
                  <a:lnTo>
                    <a:pt x="1497574" y="5951"/>
                  </a:lnTo>
                  <a:lnTo>
                    <a:pt x="1521634" y="22177"/>
                  </a:lnTo>
                  <a:lnTo>
                    <a:pt x="1537860" y="46237"/>
                  </a:lnTo>
                  <a:lnTo>
                    <a:pt x="1543811" y="75691"/>
                  </a:lnTo>
                  <a:lnTo>
                    <a:pt x="1543811" y="378460"/>
                  </a:lnTo>
                  <a:lnTo>
                    <a:pt x="1537860" y="407914"/>
                  </a:lnTo>
                  <a:lnTo>
                    <a:pt x="1521634" y="431974"/>
                  </a:lnTo>
                  <a:lnTo>
                    <a:pt x="1497574" y="448200"/>
                  </a:lnTo>
                  <a:lnTo>
                    <a:pt x="1468119" y="454151"/>
                  </a:lnTo>
                  <a:lnTo>
                    <a:pt x="75691" y="454151"/>
                  </a:lnTo>
                  <a:lnTo>
                    <a:pt x="46237" y="448200"/>
                  </a:lnTo>
                  <a:lnTo>
                    <a:pt x="22177" y="431974"/>
                  </a:lnTo>
                  <a:lnTo>
                    <a:pt x="5951" y="407914"/>
                  </a:lnTo>
                  <a:lnTo>
                    <a:pt x="0" y="378460"/>
                  </a:lnTo>
                  <a:lnTo>
                    <a:pt x="0" y="7569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2016739" y="4182998"/>
            <a:ext cx="1315403" cy="4347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2700" dirty="0">
                <a:solidFill>
                  <a:srgbClr val="212A35"/>
                </a:solidFill>
                <a:latin typeface="Calibri"/>
                <a:cs typeface="Calibri"/>
              </a:rPr>
              <a:t>B</a:t>
            </a:r>
            <a:r>
              <a:rPr sz="2700" spc="8" dirty="0">
                <a:solidFill>
                  <a:srgbClr val="212A35"/>
                </a:solidFill>
                <a:latin typeface="Calibri"/>
                <a:cs typeface="Calibri"/>
              </a:rPr>
              <a:t>e</a:t>
            </a:r>
            <a:r>
              <a:rPr sz="2700" dirty="0">
                <a:solidFill>
                  <a:srgbClr val="212A35"/>
                </a:solidFill>
                <a:latin typeface="Calibri"/>
                <a:cs typeface="Calibri"/>
              </a:rPr>
              <a:t>r</a:t>
            </a:r>
            <a:r>
              <a:rPr sz="2700" spc="-45" dirty="0">
                <a:solidFill>
                  <a:srgbClr val="212A35"/>
                </a:solidFill>
                <a:latin typeface="Calibri"/>
                <a:cs typeface="Calibri"/>
              </a:rPr>
              <a:t>t</a:t>
            </a:r>
            <a:r>
              <a:rPr sz="2700" dirty="0">
                <a:solidFill>
                  <a:srgbClr val="212A35"/>
                </a:solidFill>
                <a:latin typeface="Calibri"/>
                <a:cs typeface="Calibri"/>
              </a:rPr>
              <a:t>ah</a:t>
            </a:r>
            <a:r>
              <a:rPr sz="2700" spc="8" dirty="0">
                <a:solidFill>
                  <a:srgbClr val="212A35"/>
                </a:solidFill>
                <a:latin typeface="Calibri"/>
                <a:cs typeface="Calibri"/>
              </a:rPr>
              <a:t>a</a:t>
            </a:r>
            <a:r>
              <a:rPr sz="2700" dirty="0">
                <a:solidFill>
                  <a:srgbClr val="212A35"/>
                </a:solidFill>
                <a:latin typeface="Calibri"/>
                <a:cs typeface="Calibri"/>
              </a:rPr>
              <a:t>p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928616" y="4096511"/>
            <a:ext cx="2316480" cy="679133"/>
          </a:xfrm>
          <a:custGeom>
            <a:avLst/>
            <a:gdLst/>
            <a:ahLst/>
            <a:cxnLst/>
            <a:rect l="l" t="t" r="r" b="b"/>
            <a:pathLst>
              <a:path w="1544320" h="452755">
                <a:moveTo>
                  <a:pt x="1468373" y="0"/>
                </a:moveTo>
                <a:lnTo>
                  <a:pt x="75437" y="0"/>
                </a:lnTo>
                <a:lnTo>
                  <a:pt x="46077" y="5929"/>
                </a:lnTo>
                <a:lnTo>
                  <a:pt x="22098" y="22098"/>
                </a:lnTo>
                <a:lnTo>
                  <a:pt x="5929" y="46077"/>
                </a:lnTo>
                <a:lnTo>
                  <a:pt x="0" y="75437"/>
                </a:lnTo>
                <a:lnTo>
                  <a:pt x="0" y="377189"/>
                </a:lnTo>
                <a:lnTo>
                  <a:pt x="5929" y="406550"/>
                </a:lnTo>
                <a:lnTo>
                  <a:pt x="22098" y="430529"/>
                </a:lnTo>
                <a:lnTo>
                  <a:pt x="46077" y="446698"/>
                </a:lnTo>
                <a:lnTo>
                  <a:pt x="75437" y="452627"/>
                </a:lnTo>
                <a:lnTo>
                  <a:pt x="1468373" y="452627"/>
                </a:lnTo>
                <a:lnTo>
                  <a:pt x="1497734" y="446698"/>
                </a:lnTo>
                <a:lnTo>
                  <a:pt x="1521713" y="430529"/>
                </a:lnTo>
                <a:lnTo>
                  <a:pt x="1537882" y="406550"/>
                </a:lnTo>
                <a:lnTo>
                  <a:pt x="1543811" y="377189"/>
                </a:lnTo>
                <a:lnTo>
                  <a:pt x="1543811" y="75437"/>
                </a:lnTo>
                <a:lnTo>
                  <a:pt x="1537882" y="46077"/>
                </a:lnTo>
                <a:lnTo>
                  <a:pt x="1521713" y="22098"/>
                </a:lnTo>
                <a:lnTo>
                  <a:pt x="1497734" y="5929"/>
                </a:lnTo>
                <a:lnTo>
                  <a:pt x="1468373" y="0"/>
                </a:lnTo>
                <a:close/>
              </a:path>
            </a:pathLst>
          </a:custGeom>
          <a:solidFill>
            <a:srgbClr val="44536A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430392" y="4189094"/>
            <a:ext cx="1312545" cy="4347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2700" spc="-15" dirty="0">
                <a:solidFill>
                  <a:srgbClr val="FFFFFF"/>
                </a:solidFill>
                <a:latin typeface="Calibri"/>
                <a:cs typeface="Calibri"/>
              </a:rPr>
              <a:t>Sekaligus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7230237" y="6583298"/>
            <a:ext cx="4301490" cy="1395413"/>
            <a:chOff x="4820158" y="4388865"/>
            <a:chExt cx="2867660" cy="930275"/>
          </a:xfrm>
        </p:grpSpPr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26508" y="4395215"/>
              <a:ext cx="2854451" cy="917447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826508" y="4395215"/>
              <a:ext cx="2854960" cy="917575"/>
            </a:xfrm>
            <a:custGeom>
              <a:avLst/>
              <a:gdLst/>
              <a:ahLst/>
              <a:cxnLst/>
              <a:rect l="l" t="t" r="r" b="b"/>
              <a:pathLst>
                <a:path w="2854959" h="917575">
                  <a:moveTo>
                    <a:pt x="0" y="152907"/>
                  </a:moveTo>
                  <a:lnTo>
                    <a:pt x="7794" y="104574"/>
                  </a:lnTo>
                  <a:lnTo>
                    <a:pt x="29500" y="62599"/>
                  </a:lnTo>
                  <a:lnTo>
                    <a:pt x="62599" y="29500"/>
                  </a:lnTo>
                  <a:lnTo>
                    <a:pt x="104574" y="7794"/>
                  </a:lnTo>
                  <a:lnTo>
                    <a:pt x="152907" y="0"/>
                  </a:lnTo>
                  <a:lnTo>
                    <a:pt x="2701543" y="0"/>
                  </a:lnTo>
                  <a:lnTo>
                    <a:pt x="2749877" y="7794"/>
                  </a:lnTo>
                  <a:lnTo>
                    <a:pt x="2791852" y="29500"/>
                  </a:lnTo>
                  <a:lnTo>
                    <a:pt x="2824951" y="62599"/>
                  </a:lnTo>
                  <a:lnTo>
                    <a:pt x="2846657" y="104574"/>
                  </a:lnTo>
                  <a:lnTo>
                    <a:pt x="2854451" y="152907"/>
                  </a:lnTo>
                  <a:lnTo>
                    <a:pt x="2854451" y="764539"/>
                  </a:lnTo>
                  <a:lnTo>
                    <a:pt x="2846657" y="812873"/>
                  </a:lnTo>
                  <a:lnTo>
                    <a:pt x="2824951" y="854848"/>
                  </a:lnTo>
                  <a:lnTo>
                    <a:pt x="2791852" y="887947"/>
                  </a:lnTo>
                  <a:lnTo>
                    <a:pt x="2749877" y="909653"/>
                  </a:lnTo>
                  <a:lnTo>
                    <a:pt x="2701543" y="917447"/>
                  </a:lnTo>
                  <a:lnTo>
                    <a:pt x="152907" y="917447"/>
                  </a:lnTo>
                  <a:lnTo>
                    <a:pt x="104574" y="909653"/>
                  </a:lnTo>
                  <a:lnTo>
                    <a:pt x="62599" y="887947"/>
                  </a:lnTo>
                  <a:lnTo>
                    <a:pt x="29500" y="854848"/>
                  </a:lnTo>
                  <a:lnTo>
                    <a:pt x="7794" y="812873"/>
                  </a:lnTo>
                  <a:lnTo>
                    <a:pt x="0" y="764539"/>
                  </a:lnTo>
                  <a:lnTo>
                    <a:pt x="0" y="152907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7922894" y="6828854"/>
            <a:ext cx="2917508" cy="850233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algn="ctr" defTabSz="1371600">
              <a:spcBef>
                <a:spcPts val="150"/>
              </a:spcBef>
            </a:pPr>
            <a:r>
              <a:rPr sz="2700" spc="-8" dirty="0">
                <a:solidFill>
                  <a:srgbClr val="FFFFFF"/>
                </a:solidFill>
                <a:latin typeface="Calibri"/>
                <a:cs typeface="Calibri"/>
              </a:rPr>
              <a:t>Bertahap</a:t>
            </a:r>
            <a:r>
              <a:rPr sz="27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r>
              <a:rPr sz="2700" spc="-2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Sekaligus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  <a:p>
            <a:pPr algn="ctr" defTabSz="1371600"/>
            <a:r>
              <a:rPr sz="2700" spc="-23" dirty="0">
                <a:solidFill>
                  <a:prstClr val="black"/>
                </a:solidFill>
                <a:latin typeface="Calibri"/>
                <a:cs typeface="Calibri"/>
              </a:rPr>
              <a:t>Rekomendasi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089274" y="3156584"/>
            <a:ext cx="7792403" cy="3725228"/>
            <a:chOff x="2726182" y="2104389"/>
            <a:chExt cx="5194935" cy="2483485"/>
          </a:xfrm>
        </p:grpSpPr>
        <p:sp>
          <p:nvSpPr>
            <p:cNvPr id="23" name="object 23"/>
            <p:cNvSpPr/>
            <p:nvPr/>
          </p:nvSpPr>
          <p:spPr>
            <a:xfrm>
              <a:off x="4546219" y="2917062"/>
              <a:ext cx="3375025" cy="1670685"/>
            </a:xfrm>
            <a:custGeom>
              <a:avLst/>
              <a:gdLst/>
              <a:ahLst/>
              <a:cxnLst/>
              <a:rect l="l" t="t" r="r" b="b"/>
              <a:pathLst>
                <a:path w="3375025" h="1670685">
                  <a:moveTo>
                    <a:pt x="742442" y="35052"/>
                  </a:moveTo>
                  <a:lnTo>
                    <a:pt x="101244" y="34937"/>
                  </a:lnTo>
                  <a:lnTo>
                    <a:pt x="100660" y="32042"/>
                  </a:lnTo>
                  <a:lnTo>
                    <a:pt x="89471" y="15367"/>
                  </a:lnTo>
                  <a:lnTo>
                    <a:pt x="72834" y="4127"/>
                  </a:lnTo>
                  <a:lnTo>
                    <a:pt x="52451" y="0"/>
                  </a:lnTo>
                  <a:lnTo>
                    <a:pt x="32029" y="4127"/>
                  </a:lnTo>
                  <a:lnTo>
                    <a:pt x="15367" y="15367"/>
                  </a:lnTo>
                  <a:lnTo>
                    <a:pt x="4114" y="32042"/>
                  </a:lnTo>
                  <a:lnTo>
                    <a:pt x="0" y="52451"/>
                  </a:lnTo>
                  <a:lnTo>
                    <a:pt x="4114" y="72847"/>
                  </a:lnTo>
                  <a:lnTo>
                    <a:pt x="15367" y="89471"/>
                  </a:lnTo>
                  <a:lnTo>
                    <a:pt x="32029" y="100672"/>
                  </a:lnTo>
                  <a:lnTo>
                    <a:pt x="52451" y="104775"/>
                  </a:lnTo>
                  <a:lnTo>
                    <a:pt x="72834" y="100672"/>
                  </a:lnTo>
                  <a:lnTo>
                    <a:pt x="89471" y="89471"/>
                  </a:lnTo>
                  <a:lnTo>
                    <a:pt x="100660" y="72847"/>
                  </a:lnTo>
                  <a:lnTo>
                    <a:pt x="101269" y="69862"/>
                  </a:lnTo>
                  <a:lnTo>
                    <a:pt x="52451" y="69850"/>
                  </a:lnTo>
                  <a:lnTo>
                    <a:pt x="101269" y="69850"/>
                  </a:lnTo>
                  <a:lnTo>
                    <a:pt x="742442" y="69977"/>
                  </a:lnTo>
                  <a:lnTo>
                    <a:pt x="742442" y="35052"/>
                  </a:lnTo>
                  <a:close/>
                </a:path>
                <a:path w="3375025" h="1670685">
                  <a:moveTo>
                    <a:pt x="1736979" y="1618107"/>
                  </a:moveTo>
                  <a:lnTo>
                    <a:pt x="1732864" y="1597723"/>
                  </a:lnTo>
                  <a:lnTo>
                    <a:pt x="1721662" y="1581086"/>
                  </a:lnTo>
                  <a:lnTo>
                    <a:pt x="1705038" y="1569897"/>
                  </a:lnTo>
                  <a:lnTo>
                    <a:pt x="1702054" y="1569288"/>
                  </a:lnTo>
                  <a:lnTo>
                    <a:pt x="1702054" y="1565783"/>
                  </a:lnTo>
                  <a:lnTo>
                    <a:pt x="1702054" y="969899"/>
                  </a:lnTo>
                  <a:lnTo>
                    <a:pt x="1667129" y="969899"/>
                  </a:lnTo>
                  <a:lnTo>
                    <a:pt x="1667129" y="1569313"/>
                  </a:lnTo>
                  <a:lnTo>
                    <a:pt x="1667129" y="1618107"/>
                  </a:lnTo>
                  <a:lnTo>
                    <a:pt x="1667129" y="1569313"/>
                  </a:lnTo>
                  <a:lnTo>
                    <a:pt x="1664233" y="1569897"/>
                  </a:lnTo>
                  <a:lnTo>
                    <a:pt x="1647571" y="1581086"/>
                  </a:lnTo>
                  <a:lnTo>
                    <a:pt x="1636318" y="1597723"/>
                  </a:lnTo>
                  <a:lnTo>
                    <a:pt x="1632204" y="1618107"/>
                  </a:lnTo>
                  <a:lnTo>
                    <a:pt x="1636318" y="1638528"/>
                  </a:lnTo>
                  <a:lnTo>
                    <a:pt x="1647571" y="1655191"/>
                  </a:lnTo>
                  <a:lnTo>
                    <a:pt x="1664233" y="1666443"/>
                  </a:lnTo>
                  <a:lnTo>
                    <a:pt x="1684655" y="1670558"/>
                  </a:lnTo>
                  <a:lnTo>
                    <a:pt x="1705038" y="1666443"/>
                  </a:lnTo>
                  <a:lnTo>
                    <a:pt x="1721662" y="1655191"/>
                  </a:lnTo>
                  <a:lnTo>
                    <a:pt x="1732864" y="1638528"/>
                  </a:lnTo>
                  <a:lnTo>
                    <a:pt x="1736979" y="1618107"/>
                  </a:lnTo>
                  <a:close/>
                </a:path>
                <a:path w="3375025" h="1670685">
                  <a:moveTo>
                    <a:pt x="3374898" y="52451"/>
                  </a:moveTo>
                  <a:lnTo>
                    <a:pt x="3359594" y="15367"/>
                  </a:lnTo>
                  <a:lnTo>
                    <a:pt x="3322574" y="0"/>
                  </a:lnTo>
                  <a:lnTo>
                    <a:pt x="3302152" y="4127"/>
                  </a:lnTo>
                  <a:lnTo>
                    <a:pt x="3285490" y="15367"/>
                  </a:lnTo>
                  <a:lnTo>
                    <a:pt x="3274237" y="32042"/>
                  </a:lnTo>
                  <a:lnTo>
                    <a:pt x="3273653" y="34937"/>
                  </a:lnTo>
                  <a:lnTo>
                    <a:pt x="2632583" y="35052"/>
                  </a:lnTo>
                  <a:lnTo>
                    <a:pt x="2632583" y="69977"/>
                  </a:lnTo>
                  <a:lnTo>
                    <a:pt x="3273641" y="69862"/>
                  </a:lnTo>
                  <a:lnTo>
                    <a:pt x="3274237" y="72847"/>
                  </a:lnTo>
                  <a:lnTo>
                    <a:pt x="3285490" y="89471"/>
                  </a:lnTo>
                  <a:lnTo>
                    <a:pt x="3302152" y="100672"/>
                  </a:lnTo>
                  <a:lnTo>
                    <a:pt x="3322574" y="104775"/>
                  </a:lnTo>
                  <a:lnTo>
                    <a:pt x="3342957" y="100672"/>
                  </a:lnTo>
                  <a:lnTo>
                    <a:pt x="3359594" y="89471"/>
                  </a:lnTo>
                  <a:lnTo>
                    <a:pt x="3370783" y="72847"/>
                  </a:lnTo>
                  <a:lnTo>
                    <a:pt x="3374898" y="52451"/>
                  </a:lnTo>
                  <a:close/>
                </a:path>
              </a:pathLst>
            </a:custGeom>
            <a:solidFill>
              <a:srgbClr val="1F3863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26182" y="2104389"/>
              <a:ext cx="218440" cy="216915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2801874" y="2177033"/>
              <a:ext cx="383540" cy="76200"/>
            </a:xfrm>
            <a:custGeom>
              <a:avLst/>
              <a:gdLst/>
              <a:ahLst/>
              <a:cxnLst/>
              <a:rect l="l" t="t" r="r" b="b"/>
              <a:pathLst>
                <a:path w="383539" h="7620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8100" y="76200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3643" y="50800"/>
                  </a:lnTo>
                  <a:lnTo>
                    <a:pt x="38100" y="50800"/>
                  </a:lnTo>
                  <a:lnTo>
                    <a:pt x="38100" y="25400"/>
                  </a:lnTo>
                  <a:lnTo>
                    <a:pt x="73643" y="2540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383539" h="76200">
                  <a:moveTo>
                    <a:pt x="73643" y="25400"/>
                  </a:moveTo>
                  <a:lnTo>
                    <a:pt x="38100" y="25400"/>
                  </a:lnTo>
                  <a:lnTo>
                    <a:pt x="38100" y="50800"/>
                  </a:lnTo>
                  <a:lnTo>
                    <a:pt x="73643" y="50800"/>
                  </a:lnTo>
                  <a:lnTo>
                    <a:pt x="76200" y="38100"/>
                  </a:lnTo>
                  <a:lnTo>
                    <a:pt x="73643" y="25400"/>
                  </a:lnTo>
                  <a:close/>
                </a:path>
                <a:path w="383539" h="76200">
                  <a:moveTo>
                    <a:pt x="383031" y="25400"/>
                  </a:moveTo>
                  <a:lnTo>
                    <a:pt x="73643" y="25400"/>
                  </a:lnTo>
                  <a:lnTo>
                    <a:pt x="76200" y="38100"/>
                  </a:lnTo>
                  <a:lnTo>
                    <a:pt x="73643" y="50800"/>
                  </a:lnTo>
                  <a:lnTo>
                    <a:pt x="383031" y="50800"/>
                  </a:lnTo>
                  <a:lnTo>
                    <a:pt x="383031" y="25400"/>
                  </a:lnTo>
                  <a:close/>
                </a:path>
              </a:pathLst>
            </a:custGeom>
            <a:solidFill>
              <a:srgbClr val="1F3863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3190494" y="2215133"/>
              <a:ext cx="347345" cy="739775"/>
            </a:xfrm>
            <a:custGeom>
              <a:avLst/>
              <a:gdLst/>
              <a:ahLst/>
              <a:cxnLst/>
              <a:rect l="l" t="t" r="r" b="b"/>
              <a:pathLst>
                <a:path w="347345" h="739775">
                  <a:moveTo>
                    <a:pt x="0" y="0"/>
                  </a:moveTo>
                  <a:lnTo>
                    <a:pt x="346836" y="739393"/>
                  </a:lnTo>
                </a:path>
              </a:pathLst>
            </a:custGeom>
            <a:ln w="25400">
              <a:solidFill>
                <a:srgbClr val="1F3863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26182" y="3590289"/>
              <a:ext cx="218440" cy="215392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2804922" y="3662933"/>
              <a:ext cx="383540" cy="76200"/>
            </a:xfrm>
            <a:custGeom>
              <a:avLst/>
              <a:gdLst/>
              <a:ahLst/>
              <a:cxnLst/>
              <a:rect l="l" t="t" r="r" b="b"/>
              <a:pathLst>
                <a:path w="383539" h="7620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8100" y="76200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3643" y="50800"/>
                  </a:lnTo>
                  <a:lnTo>
                    <a:pt x="38100" y="50800"/>
                  </a:lnTo>
                  <a:lnTo>
                    <a:pt x="38100" y="25400"/>
                  </a:lnTo>
                  <a:lnTo>
                    <a:pt x="73643" y="2540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383539" h="76200">
                  <a:moveTo>
                    <a:pt x="73643" y="25400"/>
                  </a:moveTo>
                  <a:lnTo>
                    <a:pt x="38100" y="25400"/>
                  </a:lnTo>
                  <a:lnTo>
                    <a:pt x="38100" y="50800"/>
                  </a:lnTo>
                  <a:lnTo>
                    <a:pt x="73643" y="50800"/>
                  </a:lnTo>
                  <a:lnTo>
                    <a:pt x="76200" y="38100"/>
                  </a:lnTo>
                  <a:lnTo>
                    <a:pt x="73643" y="25400"/>
                  </a:lnTo>
                  <a:close/>
                </a:path>
                <a:path w="383539" h="76200">
                  <a:moveTo>
                    <a:pt x="383031" y="25400"/>
                  </a:moveTo>
                  <a:lnTo>
                    <a:pt x="73643" y="25400"/>
                  </a:lnTo>
                  <a:lnTo>
                    <a:pt x="76200" y="38100"/>
                  </a:lnTo>
                  <a:lnTo>
                    <a:pt x="73643" y="50800"/>
                  </a:lnTo>
                  <a:lnTo>
                    <a:pt x="383031" y="50800"/>
                  </a:lnTo>
                  <a:lnTo>
                    <a:pt x="383031" y="25400"/>
                  </a:lnTo>
                  <a:close/>
                </a:path>
              </a:pathLst>
            </a:custGeom>
            <a:solidFill>
              <a:srgbClr val="1F3863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3193542" y="2946653"/>
              <a:ext cx="347345" cy="755015"/>
            </a:xfrm>
            <a:custGeom>
              <a:avLst/>
              <a:gdLst/>
              <a:ahLst/>
              <a:cxnLst/>
              <a:rect l="l" t="t" r="r" b="b"/>
              <a:pathLst>
                <a:path w="347345" h="755014">
                  <a:moveTo>
                    <a:pt x="0" y="754507"/>
                  </a:moveTo>
                  <a:lnTo>
                    <a:pt x="346836" y="0"/>
                  </a:lnTo>
                </a:path>
              </a:pathLst>
            </a:custGeom>
            <a:ln w="25399">
              <a:solidFill>
                <a:srgbClr val="1F3863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1771344" y="2911221"/>
            <a:ext cx="1986915" cy="1265731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marR="7620" indent="1270635" algn="r" defTabSz="1371600">
              <a:spcBef>
                <a:spcPts val="150"/>
              </a:spcBef>
            </a:pPr>
            <a:r>
              <a:rPr sz="2700" spc="-68" dirty="0">
                <a:solidFill>
                  <a:prstClr val="black"/>
                </a:solidFill>
                <a:latin typeface="Calibri"/>
                <a:cs typeface="Calibri"/>
              </a:rPr>
              <a:t>P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agu 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Subbidang</a:t>
            </a:r>
            <a:r>
              <a:rPr sz="2700" spc="-8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s.d </a:t>
            </a:r>
            <a:r>
              <a:rPr sz="2700" spc="-59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Rp1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Miliar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919096" y="5132261"/>
            <a:ext cx="1898333" cy="850233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484823" marR="7620" indent="-466725" defTabSz="1371600">
              <a:spcBef>
                <a:spcPts val="150"/>
              </a:spcBef>
            </a:pPr>
            <a:r>
              <a:rPr sz="2700" spc="-68" dirty="0">
                <a:solidFill>
                  <a:prstClr val="black"/>
                </a:solidFill>
                <a:latin typeface="Calibri"/>
                <a:cs typeface="Calibri"/>
              </a:rPr>
              <a:t>R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e</a:t>
            </a:r>
            <a:r>
              <a:rPr sz="2700" spc="-90" dirty="0">
                <a:solidFill>
                  <a:prstClr val="black"/>
                </a:solidFill>
                <a:latin typeface="Calibri"/>
                <a:cs typeface="Calibri"/>
              </a:rPr>
              <a:t>k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ome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n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da</a:t>
            </a:r>
            <a:r>
              <a:rPr sz="2700" spc="8" dirty="0">
                <a:solidFill>
                  <a:prstClr val="black"/>
                </a:solidFill>
                <a:latin typeface="Calibri"/>
                <a:cs typeface="Calibri"/>
              </a:rPr>
              <a:t>s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i  K/L</a:t>
            </a:r>
            <a:r>
              <a:rPr sz="2700" spc="-9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45" dirty="0">
                <a:solidFill>
                  <a:prstClr val="black"/>
                </a:solidFill>
                <a:latin typeface="Calibri"/>
                <a:cs typeface="Calibri"/>
              </a:rPr>
              <a:t>Teknis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13576935" y="3523868"/>
            <a:ext cx="1167765" cy="1840230"/>
            <a:chOff x="9051290" y="2349245"/>
            <a:chExt cx="778510" cy="1226820"/>
          </a:xfrm>
        </p:grpSpPr>
        <p:sp>
          <p:nvSpPr>
            <p:cNvPr id="33" name="object 33"/>
            <p:cNvSpPr/>
            <p:nvPr/>
          </p:nvSpPr>
          <p:spPr>
            <a:xfrm>
              <a:off x="9429750" y="3499865"/>
              <a:ext cx="383540" cy="76200"/>
            </a:xfrm>
            <a:custGeom>
              <a:avLst/>
              <a:gdLst/>
              <a:ahLst/>
              <a:cxnLst/>
              <a:rect l="l" t="t" r="r" b="b"/>
              <a:pathLst>
                <a:path w="383540" h="76200">
                  <a:moveTo>
                    <a:pt x="344931" y="0"/>
                  </a:moveTo>
                  <a:lnTo>
                    <a:pt x="330138" y="2988"/>
                  </a:lnTo>
                  <a:lnTo>
                    <a:pt x="318023" y="11144"/>
                  </a:lnTo>
                  <a:lnTo>
                    <a:pt x="309838" y="23252"/>
                  </a:lnTo>
                  <a:lnTo>
                    <a:pt x="306831" y="38100"/>
                  </a:lnTo>
                  <a:lnTo>
                    <a:pt x="309838" y="52947"/>
                  </a:lnTo>
                  <a:lnTo>
                    <a:pt x="318023" y="65055"/>
                  </a:lnTo>
                  <a:lnTo>
                    <a:pt x="330138" y="73211"/>
                  </a:lnTo>
                  <a:lnTo>
                    <a:pt x="344931" y="76200"/>
                  </a:lnTo>
                  <a:lnTo>
                    <a:pt x="359779" y="73211"/>
                  </a:lnTo>
                  <a:lnTo>
                    <a:pt x="371887" y="65055"/>
                  </a:lnTo>
                  <a:lnTo>
                    <a:pt x="380043" y="52947"/>
                  </a:lnTo>
                  <a:lnTo>
                    <a:pt x="380475" y="50800"/>
                  </a:lnTo>
                  <a:lnTo>
                    <a:pt x="344931" y="50800"/>
                  </a:lnTo>
                  <a:lnTo>
                    <a:pt x="344931" y="25400"/>
                  </a:lnTo>
                  <a:lnTo>
                    <a:pt x="380475" y="25400"/>
                  </a:lnTo>
                  <a:lnTo>
                    <a:pt x="380043" y="23252"/>
                  </a:lnTo>
                  <a:lnTo>
                    <a:pt x="371887" y="11144"/>
                  </a:lnTo>
                  <a:lnTo>
                    <a:pt x="359779" y="2988"/>
                  </a:lnTo>
                  <a:lnTo>
                    <a:pt x="344931" y="0"/>
                  </a:lnTo>
                  <a:close/>
                </a:path>
                <a:path w="383540" h="76200">
                  <a:moveTo>
                    <a:pt x="309403" y="25400"/>
                  </a:moveTo>
                  <a:lnTo>
                    <a:pt x="0" y="25400"/>
                  </a:lnTo>
                  <a:lnTo>
                    <a:pt x="0" y="50800"/>
                  </a:lnTo>
                  <a:lnTo>
                    <a:pt x="309403" y="50800"/>
                  </a:lnTo>
                  <a:lnTo>
                    <a:pt x="306831" y="38100"/>
                  </a:lnTo>
                  <a:lnTo>
                    <a:pt x="309403" y="25400"/>
                  </a:lnTo>
                  <a:close/>
                </a:path>
                <a:path w="383540" h="76200">
                  <a:moveTo>
                    <a:pt x="380475" y="25400"/>
                  </a:moveTo>
                  <a:lnTo>
                    <a:pt x="344931" y="25400"/>
                  </a:lnTo>
                  <a:lnTo>
                    <a:pt x="344931" y="50800"/>
                  </a:lnTo>
                  <a:lnTo>
                    <a:pt x="380475" y="50800"/>
                  </a:lnTo>
                  <a:lnTo>
                    <a:pt x="383031" y="38100"/>
                  </a:lnTo>
                  <a:lnTo>
                    <a:pt x="380475" y="25400"/>
                  </a:lnTo>
                  <a:close/>
                </a:path>
              </a:pathLst>
            </a:custGeom>
            <a:solidFill>
              <a:srgbClr val="1F3863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9067038" y="2960369"/>
              <a:ext cx="362585" cy="577850"/>
            </a:xfrm>
            <a:custGeom>
              <a:avLst/>
              <a:gdLst/>
              <a:ahLst/>
              <a:cxnLst/>
              <a:rect l="l" t="t" r="r" b="b"/>
              <a:pathLst>
                <a:path w="362584" h="577850">
                  <a:moveTo>
                    <a:pt x="362076" y="577468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1F3863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9426702" y="2349245"/>
              <a:ext cx="383540" cy="76200"/>
            </a:xfrm>
            <a:custGeom>
              <a:avLst/>
              <a:gdLst/>
              <a:ahLst/>
              <a:cxnLst/>
              <a:rect l="l" t="t" r="r" b="b"/>
              <a:pathLst>
                <a:path w="383540" h="76200">
                  <a:moveTo>
                    <a:pt x="344931" y="0"/>
                  </a:moveTo>
                  <a:lnTo>
                    <a:pt x="330138" y="2988"/>
                  </a:lnTo>
                  <a:lnTo>
                    <a:pt x="318023" y="11144"/>
                  </a:lnTo>
                  <a:lnTo>
                    <a:pt x="309838" y="23252"/>
                  </a:lnTo>
                  <a:lnTo>
                    <a:pt x="306831" y="38100"/>
                  </a:lnTo>
                  <a:lnTo>
                    <a:pt x="309838" y="52947"/>
                  </a:lnTo>
                  <a:lnTo>
                    <a:pt x="318023" y="65055"/>
                  </a:lnTo>
                  <a:lnTo>
                    <a:pt x="330138" y="73211"/>
                  </a:lnTo>
                  <a:lnTo>
                    <a:pt x="344931" y="76200"/>
                  </a:lnTo>
                  <a:lnTo>
                    <a:pt x="359779" y="73211"/>
                  </a:lnTo>
                  <a:lnTo>
                    <a:pt x="371887" y="65055"/>
                  </a:lnTo>
                  <a:lnTo>
                    <a:pt x="380043" y="52947"/>
                  </a:lnTo>
                  <a:lnTo>
                    <a:pt x="380475" y="50800"/>
                  </a:lnTo>
                  <a:lnTo>
                    <a:pt x="344931" y="50800"/>
                  </a:lnTo>
                  <a:lnTo>
                    <a:pt x="344931" y="25400"/>
                  </a:lnTo>
                  <a:lnTo>
                    <a:pt x="380475" y="25400"/>
                  </a:lnTo>
                  <a:lnTo>
                    <a:pt x="380043" y="23252"/>
                  </a:lnTo>
                  <a:lnTo>
                    <a:pt x="371887" y="11144"/>
                  </a:lnTo>
                  <a:lnTo>
                    <a:pt x="359779" y="2988"/>
                  </a:lnTo>
                  <a:lnTo>
                    <a:pt x="344931" y="0"/>
                  </a:lnTo>
                  <a:close/>
                </a:path>
                <a:path w="383540" h="76200">
                  <a:moveTo>
                    <a:pt x="309403" y="25400"/>
                  </a:moveTo>
                  <a:lnTo>
                    <a:pt x="0" y="25400"/>
                  </a:lnTo>
                  <a:lnTo>
                    <a:pt x="0" y="50800"/>
                  </a:lnTo>
                  <a:lnTo>
                    <a:pt x="309403" y="50800"/>
                  </a:lnTo>
                  <a:lnTo>
                    <a:pt x="306831" y="38100"/>
                  </a:lnTo>
                  <a:lnTo>
                    <a:pt x="309403" y="25400"/>
                  </a:lnTo>
                  <a:close/>
                </a:path>
                <a:path w="383540" h="76200">
                  <a:moveTo>
                    <a:pt x="380475" y="25400"/>
                  </a:moveTo>
                  <a:lnTo>
                    <a:pt x="344931" y="25400"/>
                  </a:lnTo>
                  <a:lnTo>
                    <a:pt x="344931" y="50800"/>
                  </a:lnTo>
                  <a:lnTo>
                    <a:pt x="380475" y="50800"/>
                  </a:lnTo>
                  <a:lnTo>
                    <a:pt x="383031" y="38100"/>
                  </a:lnTo>
                  <a:lnTo>
                    <a:pt x="380475" y="25400"/>
                  </a:lnTo>
                  <a:close/>
                </a:path>
              </a:pathLst>
            </a:custGeom>
            <a:solidFill>
              <a:srgbClr val="1F3863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9063990" y="2387345"/>
              <a:ext cx="362585" cy="577850"/>
            </a:xfrm>
            <a:custGeom>
              <a:avLst/>
              <a:gdLst/>
              <a:ahLst/>
              <a:cxnLst/>
              <a:rect l="l" t="t" r="r" b="b"/>
              <a:pathLst>
                <a:path w="362584" h="577850">
                  <a:moveTo>
                    <a:pt x="362076" y="0"/>
                  </a:moveTo>
                  <a:lnTo>
                    <a:pt x="0" y="577468"/>
                  </a:lnTo>
                </a:path>
              </a:pathLst>
            </a:custGeom>
            <a:ln w="25400">
              <a:solidFill>
                <a:srgbClr val="1F3863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9067038" y="2919221"/>
              <a:ext cx="762635" cy="76200"/>
            </a:xfrm>
            <a:custGeom>
              <a:avLst/>
              <a:gdLst/>
              <a:ahLst/>
              <a:cxnLst/>
              <a:rect l="l" t="t" r="r" b="b"/>
              <a:pathLst>
                <a:path w="762634" h="76200">
                  <a:moveTo>
                    <a:pt x="724407" y="0"/>
                  </a:moveTo>
                  <a:lnTo>
                    <a:pt x="709614" y="2988"/>
                  </a:lnTo>
                  <a:lnTo>
                    <a:pt x="697499" y="11144"/>
                  </a:lnTo>
                  <a:lnTo>
                    <a:pt x="689314" y="23252"/>
                  </a:lnTo>
                  <a:lnTo>
                    <a:pt x="686307" y="38100"/>
                  </a:lnTo>
                  <a:lnTo>
                    <a:pt x="689314" y="52947"/>
                  </a:lnTo>
                  <a:lnTo>
                    <a:pt x="697499" y="65055"/>
                  </a:lnTo>
                  <a:lnTo>
                    <a:pt x="709614" y="73211"/>
                  </a:lnTo>
                  <a:lnTo>
                    <a:pt x="724407" y="76200"/>
                  </a:lnTo>
                  <a:lnTo>
                    <a:pt x="739255" y="73211"/>
                  </a:lnTo>
                  <a:lnTo>
                    <a:pt x="751363" y="65055"/>
                  </a:lnTo>
                  <a:lnTo>
                    <a:pt x="759519" y="52947"/>
                  </a:lnTo>
                  <a:lnTo>
                    <a:pt x="759951" y="50800"/>
                  </a:lnTo>
                  <a:lnTo>
                    <a:pt x="724407" y="50800"/>
                  </a:lnTo>
                  <a:lnTo>
                    <a:pt x="724407" y="25400"/>
                  </a:lnTo>
                  <a:lnTo>
                    <a:pt x="759951" y="25400"/>
                  </a:lnTo>
                  <a:lnTo>
                    <a:pt x="759519" y="23252"/>
                  </a:lnTo>
                  <a:lnTo>
                    <a:pt x="751363" y="11144"/>
                  </a:lnTo>
                  <a:lnTo>
                    <a:pt x="739255" y="2988"/>
                  </a:lnTo>
                  <a:lnTo>
                    <a:pt x="724407" y="0"/>
                  </a:lnTo>
                  <a:close/>
                </a:path>
                <a:path w="762634" h="76200">
                  <a:moveTo>
                    <a:pt x="688879" y="25400"/>
                  </a:moveTo>
                  <a:lnTo>
                    <a:pt x="0" y="25400"/>
                  </a:lnTo>
                  <a:lnTo>
                    <a:pt x="0" y="50800"/>
                  </a:lnTo>
                  <a:lnTo>
                    <a:pt x="688879" y="50800"/>
                  </a:lnTo>
                  <a:lnTo>
                    <a:pt x="686307" y="38100"/>
                  </a:lnTo>
                  <a:lnTo>
                    <a:pt x="688879" y="25400"/>
                  </a:lnTo>
                  <a:close/>
                </a:path>
                <a:path w="762634" h="76200">
                  <a:moveTo>
                    <a:pt x="759951" y="25400"/>
                  </a:moveTo>
                  <a:lnTo>
                    <a:pt x="724407" y="25400"/>
                  </a:lnTo>
                  <a:lnTo>
                    <a:pt x="724407" y="50800"/>
                  </a:lnTo>
                  <a:lnTo>
                    <a:pt x="759951" y="50800"/>
                  </a:lnTo>
                  <a:lnTo>
                    <a:pt x="762507" y="38100"/>
                  </a:lnTo>
                  <a:lnTo>
                    <a:pt x="759951" y="25400"/>
                  </a:lnTo>
                  <a:close/>
                </a:path>
              </a:pathLst>
            </a:custGeom>
            <a:solidFill>
              <a:srgbClr val="1F3863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15228190" y="3339083"/>
            <a:ext cx="1035368" cy="4347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2700" spc="-45" dirty="0">
                <a:solidFill>
                  <a:prstClr val="black"/>
                </a:solidFill>
                <a:latin typeface="Calibri"/>
                <a:cs typeface="Calibri"/>
              </a:rPr>
              <a:t>Tahap</a:t>
            </a:r>
            <a:r>
              <a:rPr sz="2700" spc="-9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I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5222092" y="4184828"/>
            <a:ext cx="1122045" cy="4347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2700" spc="-45" dirty="0">
                <a:solidFill>
                  <a:prstClr val="black"/>
                </a:solidFill>
                <a:latin typeface="Calibri"/>
                <a:cs typeface="Calibri"/>
              </a:rPr>
              <a:t>Tahap</a:t>
            </a:r>
            <a:r>
              <a:rPr sz="2700" spc="-9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II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5215236" y="5046344"/>
            <a:ext cx="1208723" cy="4347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2700" spc="-45" dirty="0">
                <a:solidFill>
                  <a:prstClr val="black"/>
                </a:solidFill>
                <a:latin typeface="Calibri"/>
                <a:cs typeface="Calibri"/>
              </a:rPr>
              <a:t>Tahap</a:t>
            </a:r>
            <a:r>
              <a:rPr sz="2700" spc="-9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III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1769746" y="3148202"/>
            <a:ext cx="14751368" cy="4202430"/>
            <a:chOff x="1179830" y="2098801"/>
            <a:chExt cx="9834245" cy="2801620"/>
          </a:xfrm>
        </p:grpSpPr>
        <p:sp>
          <p:nvSpPr>
            <p:cNvPr id="42" name="object 42"/>
            <p:cNvSpPr/>
            <p:nvPr/>
          </p:nvSpPr>
          <p:spPr>
            <a:xfrm>
              <a:off x="1192530" y="3324605"/>
              <a:ext cx="1493520" cy="754380"/>
            </a:xfrm>
            <a:custGeom>
              <a:avLst/>
              <a:gdLst/>
              <a:ahLst/>
              <a:cxnLst/>
              <a:rect l="l" t="t" r="r" b="b"/>
              <a:pathLst>
                <a:path w="1493520" h="754379">
                  <a:moveTo>
                    <a:pt x="0" y="125730"/>
                  </a:moveTo>
                  <a:lnTo>
                    <a:pt x="9879" y="76777"/>
                  </a:lnTo>
                  <a:lnTo>
                    <a:pt x="36823" y="36814"/>
                  </a:lnTo>
                  <a:lnTo>
                    <a:pt x="76788" y="9876"/>
                  </a:lnTo>
                  <a:lnTo>
                    <a:pt x="125729" y="0"/>
                  </a:lnTo>
                  <a:lnTo>
                    <a:pt x="1367789" y="0"/>
                  </a:lnTo>
                  <a:lnTo>
                    <a:pt x="1416742" y="9876"/>
                  </a:lnTo>
                  <a:lnTo>
                    <a:pt x="1456705" y="36814"/>
                  </a:lnTo>
                  <a:lnTo>
                    <a:pt x="1483643" y="76777"/>
                  </a:lnTo>
                  <a:lnTo>
                    <a:pt x="1493520" y="125730"/>
                  </a:lnTo>
                  <a:lnTo>
                    <a:pt x="1493520" y="628650"/>
                  </a:lnTo>
                  <a:lnTo>
                    <a:pt x="1483643" y="677602"/>
                  </a:lnTo>
                  <a:lnTo>
                    <a:pt x="1456705" y="717565"/>
                  </a:lnTo>
                  <a:lnTo>
                    <a:pt x="1416742" y="744503"/>
                  </a:lnTo>
                  <a:lnTo>
                    <a:pt x="1367789" y="754380"/>
                  </a:lnTo>
                  <a:lnTo>
                    <a:pt x="125729" y="754380"/>
                  </a:lnTo>
                  <a:lnTo>
                    <a:pt x="76788" y="744503"/>
                  </a:lnTo>
                  <a:lnTo>
                    <a:pt x="36823" y="717565"/>
                  </a:lnTo>
                  <a:lnTo>
                    <a:pt x="9879" y="677602"/>
                  </a:lnTo>
                  <a:lnTo>
                    <a:pt x="0" y="628650"/>
                  </a:lnTo>
                  <a:lnTo>
                    <a:pt x="0" y="125730"/>
                  </a:lnTo>
                  <a:close/>
                </a:path>
              </a:pathLst>
            </a:custGeom>
            <a:ln w="25400">
              <a:solidFill>
                <a:srgbClr val="1F3863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1926590" y="4078985"/>
              <a:ext cx="3134995" cy="821055"/>
            </a:xfrm>
            <a:custGeom>
              <a:avLst/>
              <a:gdLst/>
              <a:ahLst/>
              <a:cxnLst/>
              <a:rect l="l" t="t" r="r" b="b"/>
              <a:pathLst>
                <a:path w="3134995" h="821054">
                  <a:moveTo>
                    <a:pt x="3096768" y="744855"/>
                  </a:moveTo>
                  <a:lnTo>
                    <a:pt x="3081974" y="747843"/>
                  </a:lnTo>
                  <a:lnTo>
                    <a:pt x="3069859" y="755999"/>
                  </a:lnTo>
                  <a:lnTo>
                    <a:pt x="3061674" y="768107"/>
                  </a:lnTo>
                  <a:lnTo>
                    <a:pt x="3058668" y="782955"/>
                  </a:lnTo>
                  <a:lnTo>
                    <a:pt x="3061674" y="797748"/>
                  </a:lnTo>
                  <a:lnTo>
                    <a:pt x="3069859" y="809863"/>
                  </a:lnTo>
                  <a:lnTo>
                    <a:pt x="3081974" y="818048"/>
                  </a:lnTo>
                  <a:lnTo>
                    <a:pt x="3096768" y="821055"/>
                  </a:lnTo>
                  <a:lnTo>
                    <a:pt x="3111615" y="818048"/>
                  </a:lnTo>
                  <a:lnTo>
                    <a:pt x="3123723" y="809863"/>
                  </a:lnTo>
                  <a:lnTo>
                    <a:pt x="3131879" y="797748"/>
                  </a:lnTo>
                  <a:lnTo>
                    <a:pt x="3132302" y="795655"/>
                  </a:lnTo>
                  <a:lnTo>
                    <a:pt x="3096768" y="795655"/>
                  </a:lnTo>
                  <a:lnTo>
                    <a:pt x="3096768" y="770255"/>
                  </a:lnTo>
                  <a:lnTo>
                    <a:pt x="3132311" y="770255"/>
                  </a:lnTo>
                  <a:lnTo>
                    <a:pt x="3131879" y="768107"/>
                  </a:lnTo>
                  <a:lnTo>
                    <a:pt x="3123723" y="755999"/>
                  </a:lnTo>
                  <a:lnTo>
                    <a:pt x="3111615" y="747843"/>
                  </a:lnTo>
                  <a:lnTo>
                    <a:pt x="3096768" y="744855"/>
                  </a:lnTo>
                  <a:close/>
                </a:path>
                <a:path w="3134995" h="821054">
                  <a:moveTo>
                    <a:pt x="25400" y="0"/>
                  </a:moveTo>
                  <a:lnTo>
                    <a:pt x="0" y="0"/>
                  </a:lnTo>
                  <a:lnTo>
                    <a:pt x="0" y="795655"/>
                  </a:lnTo>
                  <a:lnTo>
                    <a:pt x="3061248" y="795655"/>
                  </a:lnTo>
                  <a:lnTo>
                    <a:pt x="3058668" y="782955"/>
                  </a:lnTo>
                  <a:lnTo>
                    <a:pt x="25400" y="782955"/>
                  </a:lnTo>
                  <a:lnTo>
                    <a:pt x="12700" y="770255"/>
                  </a:lnTo>
                  <a:lnTo>
                    <a:pt x="25400" y="770255"/>
                  </a:lnTo>
                  <a:lnTo>
                    <a:pt x="25400" y="0"/>
                  </a:lnTo>
                  <a:close/>
                </a:path>
                <a:path w="3134995" h="821054">
                  <a:moveTo>
                    <a:pt x="3132311" y="770255"/>
                  </a:moveTo>
                  <a:lnTo>
                    <a:pt x="3096768" y="770255"/>
                  </a:lnTo>
                  <a:lnTo>
                    <a:pt x="3096768" y="795655"/>
                  </a:lnTo>
                  <a:lnTo>
                    <a:pt x="3132302" y="795655"/>
                  </a:lnTo>
                  <a:lnTo>
                    <a:pt x="3134868" y="782955"/>
                  </a:lnTo>
                  <a:lnTo>
                    <a:pt x="3132311" y="770255"/>
                  </a:lnTo>
                  <a:close/>
                </a:path>
                <a:path w="3134995" h="821054">
                  <a:moveTo>
                    <a:pt x="25400" y="770255"/>
                  </a:moveTo>
                  <a:lnTo>
                    <a:pt x="12700" y="770255"/>
                  </a:lnTo>
                  <a:lnTo>
                    <a:pt x="25400" y="782955"/>
                  </a:lnTo>
                  <a:lnTo>
                    <a:pt x="25400" y="770255"/>
                  </a:lnTo>
                  <a:close/>
                </a:path>
                <a:path w="3134995" h="821054">
                  <a:moveTo>
                    <a:pt x="3061239" y="770255"/>
                  </a:moveTo>
                  <a:lnTo>
                    <a:pt x="25400" y="770255"/>
                  </a:lnTo>
                  <a:lnTo>
                    <a:pt x="25400" y="782955"/>
                  </a:lnTo>
                  <a:lnTo>
                    <a:pt x="3058668" y="782955"/>
                  </a:lnTo>
                  <a:lnTo>
                    <a:pt x="3061239" y="770255"/>
                  </a:lnTo>
                  <a:close/>
                </a:path>
              </a:pathLst>
            </a:custGeom>
            <a:solidFill>
              <a:srgbClr val="1F3863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10013441" y="2111501"/>
              <a:ext cx="988060" cy="1781810"/>
            </a:xfrm>
            <a:custGeom>
              <a:avLst/>
              <a:gdLst/>
              <a:ahLst/>
              <a:cxnLst/>
              <a:rect l="l" t="t" r="r" b="b"/>
              <a:pathLst>
                <a:path w="988059" h="1781810">
                  <a:moveTo>
                    <a:pt x="0" y="164592"/>
                  </a:moveTo>
                  <a:lnTo>
                    <a:pt x="5877" y="120826"/>
                  </a:lnTo>
                  <a:lnTo>
                    <a:pt x="22464" y="81505"/>
                  </a:lnTo>
                  <a:lnTo>
                    <a:pt x="48196" y="48196"/>
                  </a:lnTo>
                  <a:lnTo>
                    <a:pt x="81505" y="22464"/>
                  </a:lnTo>
                  <a:lnTo>
                    <a:pt x="120826" y="5877"/>
                  </a:lnTo>
                  <a:lnTo>
                    <a:pt x="164591" y="0"/>
                  </a:lnTo>
                  <a:lnTo>
                    <a:pt x="822959" y="0"/>
                  </a:lnTo>
                  <a:lnTo>
                    <a:pt x="866725" y="5877"/>
                  </a:lnTo>
                  <a:lnTo>
                    <a:pt x="906046" y="22464"/>
                  </a:lnTo>
                  <a:lnTo>
                    <a:pt x="939355" y="48196"/>
                  </a:lnTo>
                  <a:lnTo>
                    <a:pt x="965087" y="81505"/>
                  </a:lnTo>
                  <a:lnTo>
                    <a:pt x="981674" y="120826"/>
                  </a:lnTo>
                  <a:lnTo>
                    <a:pt x="987551" y="164592"/>
                  </a:lnTo>
                  <a:lnTo>
                    <a:pt x="987551" y="1616964"/>
                  </a:lnTo>
                  <a:lnTo>
                    <a:pt x="981674" y="1660729"/>
                  </a:lnTo>
                  <a:lnTo>
                    <a:pt x="965087" y="1700050"/>
                  </a:lnTo>
                  <a:lnTo>
                    <a:pt x="939355" y="1733359"/>
                  </a:lnTo>
                  <a:lnTo>
                    <a:pt x="906046" y="1759091"/>
                  </a:lnTo>
                  <a:lnTo>
                    <a:pt x="866725" y="1775678"/>
                  </a:lnTo>
                  <a:lnTo>
                    <a:pt x="822959" y="1781556"/>
                  </a:lnTo>
                  <a:lnTo>
                    <a:pt x="164591" y="1781556"/>
                  </a:lnTo>
                  <a:lnTo>
                    <a:pt x="120826" y="1775678"/>
                  </a:lnTo>
                  <a:lnTo>
                    <a:pt x="81505" y="1759091"/>
                  </a:lnTo>
                  <a:lnTo>
                    <a:pt x="48196" y="1733359"/>
                  </a:lnTo>
                  <a:lnTo>
                    <a:pt x="22464" y="1700050"/>
                  </a:lnTo>
                  <a:lnTo>
                    <a:pt x="5877" y="1660729"/>
                  </a:lnTo>
                  <a:lnTo>
                    <a:pt x="0" y="1616964"/>
                  </a:lnTo>
                  <a:lnTo>
                    <a:pt x="0" y="164592"/>
                  </a:lnTo>
                  <a:close/>
                </a:path>
              </a:pathLst>
            </a:custGeom>
            <a:ln w="25400">
              <a:solidFill>
                <a:srgbClr val="1F3863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object 45"/>
            <p:cNvSpPr/>
            <p:nvPr/>
          </p:nvSpPr>
          <p:spPr>
            <a:xfrm>
              <a:off x="7384541" y="3893057"/>
              <a:ext cx="3134995" cy="1006475"/>
            </a:xfrm>
            <a:custGeom>
              <a:avLst/>
              <a:gdLst/>
              <a:ahLst/>
              <a:cxnLst/>
              <a:rect l="l" t="t" r="r" b="b"/>
              <a:pathLst>
                <a:path w="3134995" h="1006475">
                  <a:moveTo>
                    <a:pt x="38100" y="930275"/>
                  </a:moveTo>
                  <a:lnTo>
                    <a:pt x="23252" y="933281"/>
                  </a:lnTo>
                  <a:lnTo>
                    <a:pt x="11144" y="941466"/>
                  </a:lnTo>
                  <a:lnTo>
                    <a:pt x="2988" y="953581"/>
                  </a:lnTo>
                  <a:lnTo>
                    <a:pt x="0" y="968375"/>
                  </a:lnTo>
                  <a:lnTo>
                    <a:pt x="2988" y="983222"/>
                  </a:lnTo>
                  <a:lnTo>
                    <a:pt x="11144" y="995330"/>
                  </a:lnTo>
                  <a:lnTo>
                    <a:pt x="23252" y="1003486"/>
                  </a:lnTo>
                  <a:lnTo>
                    <a:pt x="38100" y="1006475"/>
                  </a:lnTo>
                  <a:lnTo>
                    <a:pt x="52947" y="1003486"/>
                  </a:lnTo>
                  <a:lnTo>
                    <a:pt x="65055" y="995330"/>
                  </a:lnTo>
                  <a:lnTo>
                    <a:pt x="73211" y="983222"/>
                  </a:lnTo>
                  <a:lnTo>
                    <a:pt x="73643" y="981075"/>
                  </a:lnTo>
                  <a:lnTo>
                    <a:pt x="38100" y="981075"/>
                  </a:lnTo>
                  <a:lnTo>
                    <a:pt x="38100" y="955675"/>
                  </a:lnTo>
                  <a:lnTo>
                    <a:pt x="73634" y="955675"/>
                  </a:lnTo>
                  <a:lnTo>
                    <a:pt x="73211" y="953581"/>
                  </a:lnTo>
                  <a:lnTo>
                    <a:pt x="65055" y="941466"/>
                  </a:lnTo>
                  <a:lnTo>
                    <a:pt x="52947" y="933281"/>
                  </a:lnTo>
                  <a:lnTo>
                    <a:pt x="38100" y="930275"/>
                  </a:lnTo>
                  <a:close/>
                </a:path>
                <a:path w="3134995" h="1006475">
                  <a:moveTo>
                    <a:pt x="73634" y="955675"/>
                  </a:moveTo>
                  <a:lnTo>
                    <a:pt x="38100" y="955675"/>
                  </a:lnTo>
                  <a:lnTo>
                    <a:pt x="38100" y="981075"/>
                  </a:lnTo>
                  <a:lnTo>
                    <a:pt x="73643" y="981075"/>
                  </a:lnTo>
                  <a:lnTo>
                    <a:pt x="76200" y="968375"/>
                  </a:lnTo>
                  <a:lnTo>
                    <a:pt x="73634" y="955675"/>
                  </a:lnTo>
                  <a:close/>
                </a:path>
                <a:path w="3134995" h="1006475">
                  <a:moveTo>
                    <a:pt x="3109467" y="955675"/>
                  </a:moveTo>
                  <a:lnTo>
                    <a:pt x="73634" y="955675"/>
                  </a:lnTo>
                  <a:lnTo>
                    <a:pt x="76200" y="968375"/>
                  </a:lnTo>
                  <a:lnTo>
                    <a:pt x="73643" y="981075"/>
                  </a:lnTo>
                  <a:lnTo>
                    <a:pt x="3134867" y="981075"/>
                  </a:lnTo>
                  <a:lnTo>
                    <a:pt x="3134867" y="968375"/>
                  </a:lnTo>
                  <a:lnTo>
                    <a:pt x="3109467" y="968375"/>
                  </a:lnTo>
                  <a:lnTo>
                    <a:pt x="3109467" y="955675"/>
                  </a:lnTo>
                  <a:close/>
                </a:path>
                <a:path w="3134995" h="1006475">
                  <a:moveTo>
                    <a:pt x="3134867" y="0"/>
                  </a:moveTo>
                  <a:lnTo>
                    <a:pt x="3109467" y="0"/>
                  </a:lnTo>
                  <a:lnTo>
                    <a:pt x="3109467" y="968375"/>
                  </a:lnTo>
                  <a:lnTo>
                    <a:pt x="3122167" y="955675"/>
                  </a:lnTo>
                  <a:lnTo>
                    <a:pt x="3134867" y="955675"/>
                  </a:lnTo>
                  <a:lnTo>
                    <a:pt x="3134867" y="0"/>
                  </a:lnTo>
                  <a:close/>
                </a:path>
                <a:path w="3134995" h="1006475">
                  <a:moveTo>
                    <a:pt x="3134867" y="955675"/>
                  </a:moveTo>
                  <a:lnTo>
                    <a:pt x="3122167" y="955675"/>
                  </a:lnTo>
                  <a:lnTo>
                    <a:pt x="3109467" y="968375"/>
                  </a:lnTo>
                  <a:lnTo>
                    <a:pt x="3134867" y="968375"/>
                  </a:lnTo>
                  <a:lnTo>
                    <a:pt x="3134867" y="955675"/>
                  </a:lnTo>
                  <a:close/>
                </a:path>
              </a:pathLst>
            </a:custGeom>
            <a:solidFill>
              <a:srgbClr val="1F3863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46" name="object 4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91812" y="2423159"/>
              <a:ext cx="417575" cy="411479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472171" y="2424683"/>
              <a:ext cx="431292" cy="425196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421880" y="4098035"/>
              <a:ext cx="411479" cy="405383"/>
            </a:xfrm>
            <a:prstGeom prst="rect">
              <a:avLst/>
            </a:prstGeom>
          </p:spPr>
        </p:pic>
      </p:grpSp>
      <p:sp>
        <p:nvSpPr>
          <p:cNvPr id="49" name="object 49"/>
          <p:cNvSpPr txBox="1"/>
          <p:nvPr/>
        </p:nvSpPr>
        <p:spPr>
          <a:xfrm>
            <a:off x="1523619" y="8118728"/>
            <a:ext cx="15643860" cy="1343638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vert="horz" wrap="square" lIns="0" tIns="50483" rIns="0" bIns="0" rtlCol="0">
            <a:spAutoFit/>
          </a:bodyPr>
          <a:lstStyle/>
          <a:p>
            <a:pPr marL="566738" indent="-430530" defTabSz="1371600">
              <a:spcBef>
                <a:spcPts val="398"/>
              </a:spcBef>
              <a:buFont typeface="Wingdings"/>
              <a:buChar char=""/>
              <a:tabLst>
                <a:tab pos="565785" algn="l"/>
                <a:tab pos="566738" algn="l"/>
              </a:tabLst>
            </a:pP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DAK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Fisik</a:t>
            </a:r>
            <a:r>
              <a:rPr sz="2100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disalurkan</a:t>
            </a:r>
            <a:r>
              <a:rPr sz="2100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dengan</a:t>
            </a:r>
            <a:r>
              <a:rPr sz="2100" spc="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mekanisme</a:t>
            </a:r>
            <a:r>
              <a:rPr sz="2100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bertahap,</a:t>
            </a:r>
            <a:r>
              <a:rPr sz="2100" spc="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sekaligus</a:t>
            </a:r>
            <a:r>
              <a:rPr sz="2100" spc="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dan</a:t>
            </a:r>
            <a:r>
              <a:rPr sz="21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sebagian</a:t>
            </a:r>
            <a:r>
              <a:rPr sz="2100" spc="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bertahap</a:t>
            </a:r>
            <a:r>
              <a:rPr sz="2100" spc="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sebagian</a:t>
            </a:r>
            <a:r>
              <a:rPr sz="2100" spc="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sekaligus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  <a:p>
            <a:pPr marL="566738" indent="-430530" defTabSz="1371600">
              <a:buFont typeface="Wingdings"/>
              <a:buChar char=""/>
              <a:tabLst>
                <a:tab pos="565785" algn="l"/>
                <a:tab pos="566738" algn="l"/>
              </a:tabLst>
            </a:pP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Mekanisme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Bertahap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disalurkan</a:t>
            </a:r>
            <a:r>
              <a:rPr sz="2100" spc="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dalam 3</a:t>
            </a: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tahap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  <a:p>
            <a:pPr marL="566738" indent="-430530" defTabSz="1371600">
              <a:buFont typeface="Wingdings"/>
              <a:buChar char=""/>
              <a:tabLst>
                <a:tab pos="565785" algn="l"/>
                <a:tab pos="566738" algn="l"/>
              </a:tabLst>
            </a:pP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Mekanisme</a:t>
            </a:r>
            <a:r>
              <a:rPr sz="2100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Sekaligus</a:t>
            </a:r>
            <a:r>
              <a:rPr sz="2100" spc="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dibedakan</a:t>
            </a:r>
            <a:r>
              <a:rPr sz="2100" spc="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menjadi</a:t>
            </a:r>
            <a:r>
              <a:rPr sz="2100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2</a:t>
            </a:r>
            <a:r>
              <a:rPr sz="2100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(dua)</a:t>
            </a:r>
            <a:r>
              <a:rPr sz="2100" spc="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: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DAK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Fisik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dengan</a:t>
            </a:r>
            <a:r>
              <a:rPr sz="2100" spc="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pagu</a:t>
            </a:r>
            <a:r>
              <a:rPr sz="21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s.d</a:t>
            </a: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Rp1</a:t>
            </a:r>
            <a:r>
              <a:rPr sz="21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Miliar</a:t>
            </a:r>
            <a:r>
              <a:rPr sz="21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dan</a:t>
            </a:r>
            <a:r>
              <a:rPr sz="21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DAK</a:t>
            </a:r>
            <a:r>
              <a:rPr sz="2100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Fisik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sekaligus</a:t>
            </a:r>
            <a:r>
              <a:rPr sz="2100" spc="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atas</a:t>
            </a:r>
            <a:r>
              <a:rPr sz="2100" spc="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rekomendasi</a:t>
            </a:r>
            <a:r>
              <a:rPr sz="2100" spc="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K/L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  <a:p>
            <a:pPr marL="566738" indent="-430530" defTabSz="1371600">
              <a:buFont typeface="Wingdings"/>
              <a:buChar char=""/>
              <a:tabLst>
                <a:tab pos="565785" algn="l"/>
                <a:tab pos="566738" algn="l"/>
              </a:tabLst>
            </a:pP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DAK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Fisik</a:t>
            </a:r>
            <a:r>
              <a:rPr sz="2100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sebagian</a:t>
            </a:r>
            <a:r>
              <a:rPr sz="2100" spc="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bertahap</a:t>
            </a:r>
            <a:r>
              <a:rPr sz="2100" spc="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sebagian</a:t>
            </a:r>
            <a:r>
              <a:rPr sz="2100" spc="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sekaligus</a:t>
            </a:r>
            <a:r>
              <a:rPr sz="2100" spc="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: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bertahap</a:t>
            </a:r>
            <a:r>
              <a:rPr sz="2100" spc="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disalurkan</a:t>
            </a:r>
            <a:r>
              <a:rPr sz="2100" spc="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dengan</a:t>
            </a:r>
            <a:r>
              <a:rPr sz="2100" spc="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3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tahap</a:t>
            </a:r>
            <a:r>
              <a:rPr sz="2100" spc="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dan</a:t>
            </a:r>
            <a:r>
              <a:rPr sz="2100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sekaligus</a:t>
            </a:r>
            <a:r>
              <a:rPr sz="2100" spc="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berdasarkan</a:t>
            </a:r>
            <a:r>
              <a:rPr sz="2100" spc="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rekomendasi</a:t>
            </a:r>
            <a:r>
              <a:rPr sz="2100" spc="5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KL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38" dirty="0">
                <a:solidFill>
                  <a:prstClr val="black"/>
                </a:solidFill>
                <a:latin typeface="Calibri"/>
                <a:cs typeface="Calibri"/>
              </a:rPr>
              <a:t>Teknis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4088236" y="9823832"/>
            <a:ext cx="2475546" cy="290464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9050" defTabSz="1371600">
              <a:spcBef>
                <a:spcPts val="285"/>
              </a:spcBef>
            </a:pPr>
            <a:r>
              <a:rPr sz="1650" b="1" dirty="0">
                <a:solidFill>
                  <a:srgbClr val="FFFFFF"/>
                </a:solidFill>
                <a:latin typeface="Segoe UI"/>
                <a:cs typeface="Segoe UI"/>
              </a:rPr>
              <a:t>INDONESIAN</a:t>
            </a:r>
            <a:r>
              <a:rPr sz="1650" b="1" spc="-10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50" b="1" dirty="0">
                <a:solidFill>
                  <a:srgbClr val="FFFFFF"/>
                </a:solidFill>
                <a:latin typeface="Segoe UI"/>
                <a:cs typeface="Segoe UI"/>
              </a:rPr>
              <a:t>TREASURY</a:t>
            </a:r>
            <a:endParaRPr sz="16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7744883" y="9872015"/>
            <a:ext cx="240030" cy="258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150" defTabSz="1371600">
              <a:lnSpc>
                <a:spcPts val="1995"/>
              </a:lnSpc>
            </a:pPr>
            <a:fld id="{81D60167-4931-47E6-BA6A-407CBD079E47}" type="slidenum">
              <a:rPr sz="1950" b="1" spc="-8" dirty="0">
                <a:solidFill>
                  <a:prstClr val="black"/>
                </a:solidFill>
                <a:latin typeface="Calibri"/>
                <a:cs typeface="Calibri"/>
              </a:rPr>
              <a:pPr marL="57150" defTabSz="1371600">
                <a:lnSpc>
                  <a:spcPts val="1995"/>
                </a:lnSpc>
              </a:pPr>
              <a:t>7</a:t>
            </a:fld>
            <a:endParaRPr sz="1950">
              <a:solidFill>
                <a:prstClr val="black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567910" y="9697212"/>
            <a:ext cx="590550" cy="590550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393192" y="0"/>
                </a:moveTo>
                <a:lnTo>
                  <a:pt x="0" y="0"/>
                </a:lnTo>
                <a:lnTo>
                  <a:pt x="0" y="393191"/>
                </a:lnTo>
                <a:lnTo>
                  <a:pt x="393192" y="393191"/>
                </a:lnTo>
                <a:lnTo>
                  <a:pt x="393192" y="0"/>
                </a:lnTo>
                <a:close/>
              </a:path>
            </a:pathLst>
          </a:custGeom>
          <a:solidFill>
            <a:srgbClr val="FBB812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957047" y="9697212"/>
            <a:ext cx="4451033" cy="592455"/>
          </a:xfrm>
          <a:custGeom>
            <a:avLst/>
            <a:gdLst/>
            <a:ahLst/>
            <a:cxnLst/>
            <a:rect l="l" t="t" r="r" b="b"/>
            <a:pathLst>
              <a:path w="2967354" h="394970">
                <a:moveTo>
                  <a:pt x="2967228" y="0"/>
                </a:moveTo>
                <a:lnTo>
                  <a:pt x="387223" y="0"/>
                </a:lnTo>
                <a:lnTo>
                  <a:pt x="387223" y="761"/>
                </a:lnTo>
                <a:lnTo>
                  <a:pt x="315468" y="7975"/>
                </a:lnTo>
                <a:lnTo>
                  <a:pt x="267690" y="20907"/>
                </a:lnTo>
                <a:lnTo>
                  <a:pt x="222511" y="39469"/>
                </a:lnTo>
                <a:lnTo>
                  <a:pt x="180338" y="63257"/>
                </a:lnTo>
                <a:lnTo>
                  <a:pt x="141577" y="91864"/>
                </a:lnTo>
                <a:lnTo>
                  <a:pt x="106636" y="124886"/>
                </a:lnTo>
                <a:lnTo>
                  <a:pt x="75922" y="161918"/>
                </a:lnTo>
                <a:lnTo>
                  <a:pt x="49842" y="202556"/>
                </a:lnTo>
                <a:lnTo>
                  <a:pt x="28802" y="246394"/>
                </a:lnTo>
                <a:lnTo>
                  <a:pt x="13211" y="293027"/>
                </a:lnTo>
                <a:lnTo>
                  <a:pt x="3474" y="342050"/>
                </a:lnTo>
                <a:lnTo>
                  <a:pt x="0" y="393059"/>
                </a:lnTo>
                <a:lnTo>
                  <a:pt x="394716" y="394715"/>
                </a:lnTo>
                <a:lnTo>
                  <a:pt x="394716" y="393623"/>
                </a:lnTo>
                <a:lnTo>
                  <a:pt x="2967228" y="393623"/>
                </a:lnTo>
                <a:lnTo>
                  <a:pt x="2967228" y="0"/>
                </a:lnTo>
                <a:close/>
              </a:path>
            </a:pathLst>
          </a:custGeom>
          <a:solidFill>
            <a:srgbClr val="005FAC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088236" y="9840467"/>
            <a:ext cx="2475546" cy="2731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1650" b="1" dirty="0">
                <a:solidFill>
                  <a:srgbClr val="FFFFFF"/>
                </a:solidFill>
                <a:latin typeface="Segoe UI"/>
                <a:cs typeface="Segoe UI"/>
              </a:rPr>
              <a:t>INDONESIAN</a:t>
            </a:r>
            <a:r>
              <a:rPr sz="1650" b="1" spc="-10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50" b="1" dirty="0">
                <a:solidFill>
                  <a:srgbClr val="FFFFFF"/>
                </a:solidFill>
                <a:latin typeface="Segoe UI"/>
                <a:cs typeface="Segoe UI"/>
              </a:rPr>
              <a:t>TREASURY</a:t>
            </a:r>
            <a:endParaRPr sz="1650">
              <a:solidFill>
                <a:prstClr val="black"/>
              </a:solidFill>
              <a:latin typeface="Segoe UI"/>
              <a:cs typeface="Segoe U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068077" y="308453"/>
            <a:ext cx="805353" cy="96210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2194" y="308453"/>
            <a:ext cx="1030103" cy="955860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4458951" y="1252728"/>
            <a:ext cx="2288858" cy="68580"/>
          </a:xfrm>
          <a:custGeom>
            <a:avLst/>
            <a:gdLst/>
            <a:ahLst/>
            <a:cxnLst/>
            <a:rect l="l" t="t" r="r" b="b"/>
            <a:pathLst>
              <a:path w="1525904" h="45719">
                <a:moveTo>
                  <a:pt x="1502664" y="0"/>
                </a:moveTo>
                <a:lnTo>
                  <a:pt x="22859" y="0"/>
                </a:lnTo>
                <a:lnTo>
                  <a:pt x="13983" y="1803"/>
                </a:lnTo>
                <a:lnTo>
                  <a:pt x="6715" y="6715"/>
                </a:lnTo>
                <a:lnTo>
                  <a:pt x="1803" y="13983"/>
                </a:lnTo>
                <a:lnTo>
                  <a:pt x="0" y="22860"/>
                </a:lnTo>
                <a:lnTo>
                  <a:pt x="1803" y="31736"/>
                </a:lnTo>
                <a:lnTo>
                  <a:pt x="6715" y="39004"/>
                </a:lnTo>
                <a:lnTo>
                  <a:pt x="13983" y="43916"/>
                </a:lnTo>
                <a:lnTo>
                  <a:pt x="22859" y="45720"/>
                </a:lnTo>
                <a:lnTo>
                  <a:pt x="1502664" y="45720"/>
                </a:lnTo>
                <a:lnTo>
                  <a:pt x="1511540" y="43916"/>
                </a:lnTo>
                <a:lnTo>
                  <a:pt x="1518808" y="39004"/>
                </a:lnTo>
                <a:lnTo>
                  <a:pt x="1523720" y="31736"/>
                </a:lnTo>
                <a:lnTo>
                  <a:pt x="1525524" y="22860"/>
                </a:lnTo>
                <a:lnTo>
                  <a:pt x="1523720" y="13983"/>
                </a:lnTo>
                <a:lnTo>
                  <a:pt x="1518808" y="6715"/>
                </a:lnTo>
                <a:lnTo>
                  <a:pt x="1511540" y="1803"/>
                </a:lnTo>
                <a:lnTo>
                  <a:pt x="1502664" y="0"/>
                </a:lnTo>
                <a:close/>
              </a:path>
            </a:pathLst>
          </a:custGeom>
          <a:solidFill>
            <a:srgbClr val="FBB812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538478" y="1252728"/>
            <a:ext cx="12835890" cy="68580"/>
          </a:xfrm>
          <a:custGeom>
            <a:avLst/>
            <a:gdLst/>
            <a:ahLst/>
            <a:cxnLst/>
            <a:rect l="l" t="t" r="r" b="b"/>
            <a:pathLst>
              <a:path w="8557260" h="45719">
                <a:moveTo>
                  <a:pt x="8534400" y="0"/>
                </a:moveTo>
                <a:lnTo>
                  <a:pt x="22859" y="0"/>
                </a:lnTo>
                <a:lnTo>
                  <a:pt x="13962" y="1803"/>
                </a:lnTo>
                <a:lnTo>
                  <a:pt x="6696" y="6715"/>
                </a:lnTo>
                <a:lnTo>
                  <a:pt x="1796" y="13983"/>
                </a:lnTo>
                <a:lnTo>
                  <a:pt x="0" y="22860"/>
                </a:lnTo>
                <a:lnTo>
                  <a:pt x="1796" y="31736"/>
                </a:lnTo>
                <a:lnTo>
                  <a:pt x="6696" y="39004"/>
                </a:lnTo>
                <a:lnTo>
                  <a:pt x="13962" y="43916"/>
                </a:lnTo>
                <a:lnTo>
                  <a:pt x="22859" y="45720"/>
                </a:lnTo>
                <a:lnTo>
                  <a:pt x="8534400" y="45720"/>
                </a:lnTo>
                <a:lnTo>
                  <a:pt x="8543276" y="43916"/>
                </a:lnTo>
                <a:lnTo>
                  <a:pt x="8550544" y="39004"/>
                </a:lnTo>
                <a:lnTo>
                  <a:pt x="8555456" y="31736"/>
                </a:lnTo>
                <a:lnTo>
                  <a:pt x="8557260" y="22860"/>
                </a:lnTo>
                <a:lnTo>
                  <a:pt x="8555456" y="13983"/>
                </a:lnTo>
                <a:lnTo>
                  <a:pt x="8550544" y="6715"/>
                </a:lnTo>
                <a:lnTo>
                  <a:pt x="8543276" y="1803"/>
                </a:lnTo>
                <a:lnTo>
                  <a:pt x="8534400" y="0"/>
                </a:lnTo>
                <a:close/>
              </a:path>
            </a:pathLst>
          </a:custGeom>
          <a:solidFill>
            <a:srgbClr val="005FAC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3464" y="9715497"/>
            <a:ext cx="987552" cy="438912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4037647" y="476174"/>
            <a:ext cx="10207943" cy="664606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>
              <a:spcBef>
                <a:spcPts val="143"/>
              </a:spcBef>
            </a:pPr>
            <a:r>
              <a:rPr sz="4200" b="1" spc="-8" dirty="0">
                <a:solidFill>
                  <a:srgbClr val="005FAC"/>
                </a:solidFill>
                <a:latin typeface="Tahoma"/>
                <a:cs typeface="Tahoma"/>
              </a:rPr>
              <a:t>MEKANISME</a:t>
            </a:r>
            <a:r>
              <a:rPr sz="4200" b="1" spc="-23" dirty="0">
                <a:solidFill>
                  <a:srgbClr val="005FAC"/>
                </a:solidFill>
                <a:latin typeface="Tahoma"/>
                <a:cs typeface="Tahoma"/>
              </a:rPr>
              <a:t> </a:t>
            </a:r>
            <a:r>
              <a:rPr sz="4200" b="1" spc="-8" dirty="0">
                <a:solidFill>
                  <a:srgbClr val="005FAC"/>
                </a:solidFill>
                <a:latin typeface="Tahoma"/>
                <a:cs typeface="Tahoma"/>
              </a:rPr>
              <a:t>PENYALURAN</a:t>
            </a:r>
            <a:r>
              <a:rPr sz="4200" b="1" spc="-15" dirty="0">
                <a:solidFill>
                  <a:srgbClr val="005FAC"/>
                </a:solidFill>
                <a:latin typeface="Tahoma"/>
                <a:cs typeface="Tahoma"/>
              </a:rPr>
              <a:t> </a:t>
            </a:r>
            <a:r>
              <a:rPr sz="4200" b="1" spc="-8" dirty="0">
                <a:solidFill>
                  <a:srgbClr val="005FAC"/>
                </a:solidFill>
                <a:latin typeface="Tahoma"/>
                <a:cs typeface="Tahoma"/>
              </a:rPr>
              <a:t>DAK</a:t>
            </a:r>
            <a:r>
              <a:rPr sz="4200" b="1" spc="-23" dirty="0">
                <a:solidFill>
                  <a:srgbClr val="005FAC"/>
                </a:solidFill>
                <a:latin typeface="Tahoma"/>
                <a:cs typeface="Tahoma"/>
              </a:rPr>
              <a:t> </a:t>
            </a:r>
            <a:r>
              <a:rPr sz="4200" b="1" spc="-15" dirty="0">
                <a:solidFill>
                  <a:srgbClr val="005FAC"/>
                </a:solidFill>
                <a:latin typeface="Tahoma"/>
                <a:cs typeface="Tahoma"/>
              </a:rPr>
              <a:t>FISIK</a:t>
            </a:r>
            <a:endParaRPr sz="42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769269" y="9773717"/>
            <a:ext cx="192405" cy="387607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defTabSz="1371600">
              <a:spcBef>
                <a:spcPts val="143"/>
              </a:spcBef>
            </a:pPr>
            <a:r>
              <a:rPr sz="2400" b="1" spc="-8" dirty="0">
                <a:solidFill>
                  <a:prstClr val="black"/>
                </a:solidFill>
                <a:latin typeface="Calibri"/>
                <a:cs typeface="Calibri"/>
              </a:rPr>
              <a:t>4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666488" y="1027043"/>
            <a:ext cx="7311390" cy="7087553"/>
            <a:chOff x="3110992" y="684695"/>
            <a:chExt cx="4874260" cy="4725035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46394" y="684695"/>
              <a:ext cx="2026500" cy="20265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10992" y="684695"/>
              <a:ext cx="2026411" cy="202650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32804" y="2500884"/>
              <a:ext cx="1016507" cy="101650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45964" y="1191768"/>
              <a:ext cx="1016508" cy="101650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14441" y="3238665"/>
              <a:ext cx="2170557" cy="2170620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9438512" y="2115120"/>
            <a:ext cx="2018348" cy="756938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marR="7620" indent="137160" defTabSz="1371600">
              <a:spcBef>
                <a:spcPts val="143"/>
              </a:spcBef>
            </a:pPr>
            <a:r>
              <a:rPr sz="2400" b="1" spc="-8" dirty="0">
                <a:solidFill>
                  <a:prstClr val="black"/>
                </a:solidFill>
                <a:latin typeface="Calibri"/>
                <a:cs typeface="Calibri"/>
              </a:rPr>
              <a:t>Rekomendasi </a:t>
            </a:r>
            <a:r>
              <a:rPr sz="2400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8" dirty="0">
                <a:solidFill>
                  <a:prstClr val="black"/>
                </a:solidFill>
                <a:latin typeface="Calibri"/>
                <a:cs typeface="Calibri"/>
              </a:rPr>
              <a:t>salur</a:t>
            </a:r>
            <a:r>
              <a:rPr sz="2400" b="1" spc="-6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8" dirty="0">
                <a:solidFill>
                  <a:prstClr val="black"/>
                </a:solidFill>
                <a:latin typeface="Calibri"/>
                <a:cs typeface="Calibri"/>
              </a:rPr>
              <a:t>sekaligus?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78576" y="2318575"/>
            <a:ext cx="1691640" cy="4347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s.d</a:t>
            </a:r>
            <a:r>
              <a:rPr sz="2700" b="1" spc="-5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Rp1</a:t>
            </a:r>
            <a:r>
              <a:rPr sz="2700" b="1" spc="-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M</a:t>
            </a:r>
            <a:r>
              <a:rPr sz="2700" b="1" spc="-5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?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203627" y="5938646"/>
            <a:ext cx="2381250" cy="756938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algn="ctr" defTabSz="1371600">
              <a:spcBef>
                <a:spcPts val="143"/>
              </a:spcBef>
            </a:pPr>
            <a:r>
              <a:rPr sz="2400" b="1" spc="-8" dirty="0">
                <a:solidFill>
                  <a:srgbClr val="FFFFFF"/>
                </a:solidFill>
                <a:latin typeface="Calibri"/>
                <a:cs typeface="Calibri"/>
              </a:rPr>
              <a:t>Seluruh</a:t>
            </a: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8" dirty="0">
                <a:solidFill>
                  <a:srgbClr val="FFFFFF"/>
                </a:solidFill>
                <a:latin typeface="Calibri"/>
                <a:cs typeface="Calibri"/>
              </a:rPr>
              <a:t>RK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algn="ctr" defTabSz="1371600"/>
            <a:r>
              <a:rPr sz="2400" b="1" spc="-8" dirty="0">
                <a:solidFill>
                  <a:prstClr val="black"/>
                </a:solidFill>
                <a:latin typeface="Calibri"/>
                <a:cs typeface="Calibri"/>
              </a:rPr>
              <a:t>direkomendasikan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13765" y="1735074"/>
            <a:ext cx="3038475" cy="1472565"/>
          </a:xfrm>
          <a:custGeom>
            <a:avLst/>
            <a:gdLst/>
            <a:ahLst/>
            <a:cxnLst/>
            <a:rect l="l" t="t" r="r" b="b"/>
            <a:pathLst>
              <a:path w="2025650" h="981710">
                <a:moveTo>
                  <a:pt x="1861820" y="0"/>
                </a:moveTo>
                <a:lnTo>
                  <a:pt x="163576" y="0"/>
                </a:lnTo>
                <a:lnTo>
                  <a:pt x="120092" y="5846"/>
                </a:lnTo>
                <a:lnTo>
                  <a:pt x="81018" y="22342"/>
                </a:lnTo>
                <a:lnTo>
                  <a:pt x="47912" y="47926"/>
                </a:lnTo>
                <a:lnTo>
                  <a:pt x="22334" y="81035"/>
                </a:lnTo>
                <a:lnTo>
                  <a:pt x="5843" y="120106"/>
                </a:lnTo>
                <a:lnTo>
                  <a:pt x="0" y="163575"/>
                </a:lnTo>
                <a:lnTo>
                  <a:pt x="0" y="817880"/>
                </a:lnTo>
                <a:lnTo>
                  <a:pt x="5843" y="861349"/>
                </a:lnTo>
                <a:lnTo>
                  <a:pt x="22334" y="900420"/>
                </a:lnTo>
                <a:lnTo>
                  <a:pt x="47912" y="933529"/>
                </a:lnTo>
                <a:lnTo>
                  <a:pt x="81018" y="959113"/>
                </a:lnTo>
                <a:lnTo>
                  <a:pt x="120092" y="975609"/>
                </a:lnTo>
                <a:lnTo>
                  <a:pt x="163576" y="981456"/>
                </a:lnTo>
                <a:lnTo>
                  <a:pt x="1861820" y="981456"/>
                </a:lnTo>
                <a:lnTo>
                  <a:pt x="1905289" y="975609"/>
                </a:lnTo>
                <a:lnTo>
                  <a:pt x="1944360" y="959113"/>
                </a:lnTo>
                <a:lnTo>
                  <a:pt x="1977469" y="933529"/>
                </a:lnTo>
                <a:lnTo>
                  <a:pt x="2003053" y="900420"/>
                </a:lnTo>
                <a:lnTo>
                  <a:pt x="2019549" y="861349"/>
                </a:lnTo>
                <a:lnTo>
                  <a:pt x="2025395" y="817880"/>
                </a:lnTo>
                <a:lnTo>
                  <a:pt x="2025395" y="163575"/>
                </a:lnTo>
                <a:lnTo>
                  <a:pt x="2019549" y="120106"/>
                </a:lnTo>
                <a:lnTo>
                  <a:pt x="2003053" y="81035"/>
                </a:lnTo>
                <a:lnTo>
                  <a:pt x="1977469" y="47926"/>
                </a:lnTo>
                <a:lnTo>
                  <a:pt x="1944360" y="22342"/>
                </a:lnTo>
                <a:lnTo>
                  <a:pt x="1905289" y="5846"/>
                </a:lnTo>
                <a:lnTo>
                  <a:pt x="1861820" y="0"/>
                </a:lnTo>
                <a:close/>
              </a:path>
            </a:pathLst>
          </a:custGeom>
          <a:solidFill>
            <a:srgbClr val="44536A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74648" y="2018158"/>
            <a:ext cx="2314575" cy="850233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algn="ctr" defTabSz="1371600">
              <a:spcBef>
                <a:spcPts val="150"/>
              </a:spcBef>
            </a:pPr>
            <a:r>
              <a:rPr sz="2700" b="1" spc="-8" dirty="0">
                <a:solidFill>
                  <a:srgbClr val="FFFFFF"/>
                </a:solidFill>
                <a:latin typeface="Calibri"/>
                <a:cs typeface="Calibri"/>
              </a:rPr>
              <a:t>Pagu</a:t>
            </a:r>
            <a:r>
              <a:rPr sz="2700" b="1" spc="-6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spc="-8" dirty="0">
                <a:solidFill>
                  <a:srgbClr val="FFFFFF"/>
                </a:solidFill>
                <a:latin typeface="Calibri"/>
                <a:cs typeface="Calibri"/>
              </a:rPr>
              <a:t>Subbidang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  <a:p>
            <a:pPr marL="3810" algn="ctr" defTabSz="1371600"/>
            <a:r>
              <a:rPr sz="2700" b="1" spc="-8" dirty="0">
                <a:solidFill>
                  <a:srgbClr val="FFFFFF"/>
                </a:solidFill>
                <a:latin typeface="Calibri"/>
                <a:cs typeface="Calibri"/>
              </a:rPr>
              <a:t>DAK</a:t>
            </a:r>
            <a:r>
              <a:rPr sz="2700" b="1" spc="-5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dirty="0">
                <a:solidFill>
                  <a:srgbClr val="FFFFFF"/>
                </a:solidFill>
                <a:latin typeface="Calibri"/>
                <a:cs typeface="Calibri"/>
              </a:rPr>
              <a:t>Fisik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492876" y="4215574"/>
            <a:ext cx="345756" cy="387607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defTabSz="1371600">
              <a:spcBef>
                <a:spcPts val="143"/>
              </a:spcBef>
            </a:pPr>
            <a:r>
              <a:rPr sz="2400" b="1" spc="-15" dirty="0">
                <a:solidFill>
                  <a:prstClr val="black"/>
                </a:solidFill>
                <a:latin typeface="Calibri"/>
                <a:cs typeface="Calibri"/>
              </a:rPr>
              <a:t>Ya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658671" y="1815275"/>
            <a:ext cx="722948" cy="387607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defTabSz="1371600">
              <a:spcBef>
                <a:spcPts val="143"/>
              </a:spcBef>
            </a:pPr>
            <a:r>
              <a:rPr sz="2400" b="1" spc="-15" dirty="0">
                <a:solidFill>
                  <a:prstClr val="black"/>
                </a:solidFill>
                <a:latin typeface="Calibri"/>
                <a:cs typeface="Calibri"/>
              </a:rPr>
              <a:t>T</a:t>
            </a:r>
            <a:r>
              <a:rPr sz="2400" b="1" spc="-8" dirty="0">
                <a:solidFill>
                  <a:prstClr val="black"/>
                </a:solidFill>
                <a:latin typeface="Calibri"/>
                <a:cs typeface="Calibri"/>
              </a:rPr>
              <a:t>i</a:t>
            </a:r>
            <a:r>
              <a:rPr sz="2400" b="1" spc="-15" dirty="0">
                <a:solidFill>
                  <a:prstClr val="black"/>
                </a:solidFill>
                <a:latin typeface="Calibri"/>
                <a:cs typeface="Calibri"/>
              </a:rPr>
              <a:t>d</a:t>
            </a:r>
            <a:r>
              <a:rPr sz="2400" b="1" spc="-8" dirty="0">
                <a:solidFill>
                  <a:prstClr val="black"/>
                </a:solidFill>
                <a:latin typeface="Calibri"/>
                <a:cs typeface="Calibri"/>
              </a:rPr>
              <a:t>ak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3357097" y="1949959"/>
            <a:ext cx="3448050" cy="1145858"/>
          </a:xfrm>
          <a:custGeom>
            <a:avLst/>
            <a:gdLst/>
            <a:ahLst/>
            <a:cxnLst/>
            <a:rect l="l" t="t" r="r" b="b"/>
            <a:pathLst>
              <a:path w="2298700" h="763905">
                <a:moveTo>
                  <a:pt x="2170938" y="0"/>
                </a:moveTo>
                <a:lnTo>
                  <a:pt x="127253" y="0"/>
                </a:lnTo>
                <a:lnTo>
                  <a:pt x="77741" y="10007"/>
                </a:lnTo>
                <a:lnTo>
                  <a:pt x="37290" y="37290"/>
                </a:lnTo>
                <a:lnTo>
                  <a:pt x="10007" y="77741"/>
                </a:lnTo>
                <a:lnTo>
                  <a:pt x="0" y="127253"/>
                </a:lnTo>
                <a:lnTo>
                  <a:pt x="0" y="636269"/>
                </a:lnTo>
                <a:lnTo>
                  <a:pt x="10007" y="685782"/>
                </a:lnTo>
                <a:lnTo>
                  <a:pt x="37290" y="726233"/>
                </a:lnTo>
                <a:lnTo>
                  <a:pt x="77741" y="753516"/>
                </a:lnTo>
                <a:lnTo>
                  <a:pt x="127253" y="763524"/>
                </a:lnTo>
                <a:lnTo>
                  <a:pt x="2170938" y="763524"/>
                </a:lnTo>
                <a:lnTo>
                  <a:pt x="2220450" y="753516"/>
                </a:lnTo>
                <a:lnTo>
                  <a:pt x="2260901" y="726233"/>
                </a:lnTo>
                <a:lnTo>
                  <a:pt x="2288184" y="685782"/>
                </a:lnTo>
                <a:lnTo>
                  <a:pt x="2298192" y="636269"/>
                </a:lnTo>
                <a:lnTo>
                  <a:pt x="2298192" y="127253"/>
                </a:lnTo>
                <a:lnTo>
                  <a:pt x="2288184" y="77741"/>
                </a:lnTo>
                <a:lnTo>
                  <a:pt x="2260901" y="37290"/>
                </a:lnTo>
                <a:lnTo>
                  <a:pt x="2220450" y="10007"/>
                </a:lnTo>
                <a:lnTo>
                  <a:pt x="2170938" y="0"/>
                </a:lnTo>
                <a:close/>
              </a:path>
            </a:pathLst>
          </a:custGeom>
          <a:solidFill>
            <a:srgbClr val="D0CECE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3561696" y="2274761"/>
            <a:ext cx="3045143" cy="4347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Penyaluran</a:t>
            </a:r>
            <a:r>
              <a:rPr sz="2700" b="1" spc="-9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Bertahap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801856" y="5631866"/>
            <a:ext cx="723900" cy="387607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defTabSz="1371600">
              <a:spcBef>
                <a:spcPts val="143"/>
              </a:spcBef>
            </a:pPr>
            <a:r>
              <a:rPr sz="2400" b="1" spc="-15" dirty="0">
                <a:solidFill>
                  <a:prstClr val="black"/>
                </a:solidFill>
                <a:latin typeface="Calibri"/>
                <a:cs typeface="Calibri"/>
              </a:rPr>
              <a:t>Tidak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767696" y="4183114"/>
            <a:ext cx="345756" cy="387607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defTabSz="1371600">
              <a:spcBef>
                <a:spcPts val="143"/>
              </a:spcBef>
            </a:pPr>
            <a:r>
              <a:rPr sz="2400" b="1" spc="-15" dirty="0">
                <a:solidFill>
                  <a:prstClr val="black"/>
                </a:solidFill>
                <a:latin typeface="Calibri"/>
                <a:cs typeface="Calibri"/>
              </a:rPr>
              <a:t>Ya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3245085" y="5726431"/>
            <a:ext cx="4451033" cy="1524953"/>
          </a:xfrm>
          <a:custGeom>
            <a:avLst/>
            <a:gdLst/>
            <a:ahLst/>
            <a:cxnLst/>
            <a:rect l="l" t="t" r="r" b="b"/>
            <a:pathLst>
              <a:path w="2967354" h="1016635">
                <a:moveTo>
                  <a:pt x="2797810" y="0"/>
                </a:moveTo>
                <a:lnTo>
                  <a:pt x="169418" y="0"/>
                </a:lnTo>
                <a:lnTo>
                  <a:pt x="124368" y="6049"/>
                </a:lnTo>
                <a:lnTo>
                  <a:pt x="83895" y="23123"/>
                </a:lnTo>
                <a:lnTo>
                  <a:pt x="49609" y="49609"/>
                </a:lnTo>
                <a:lnTo>
                  <a:pt x="23123" y="83895"/>
                </a:lnTo>
                <a:lnTo>
                  <a:pt x="6049" y="124368"/>
                </a:lnTo>
                <a:lnTo>
                  <a:pt x="0" y="169417"/>
                </a:lnTo>
                <a:lnTo>
                  <a:pt x="0" y="847089"/>
                </a:lnTo>
                <a:lnTo>
                  <a:pt x="6049" y="892139"/>
                </a:lnTo>
                <a:lnTo>
                  <a:pt x="23123" y="932612"/>
                </a:lnTo>
                <a:lnTo>
                  <a:pt x="49609" y="966898"/>
                </a:lnTo>
                <a:lnTo>
                  <a:pt x="83895" y="993384"/>
                </a:lnTo>
                <a:lnTo>
                  <a:pt x="124368" y="1010458"/>
                </a:lnTo>
                <a:lnTo>
                  <a:pt x="169418" y="1016507"/>
                </a:lnTo>
                <a:lnTo>
                  <a:pt x="2797810" y="1016507"/>
                </a:lnTo>
                <a:lnTo>
                  <a:pt x="2842859" y="1010458"/>
                </a:lnTo>
                <a:lnTo>
                  <a:pt x="2883332" y="993384"/>
                </a:lnTo>
                <a:lnTo>
                  <a:pt x="2917618" y="966898"/>
                </a:lnTo>
                <a:lnTo>
                  <a:pt x="2944104" y="932612"/>
                </a:lnTo>
                <a:lnTo>
                  <a:pt x="2961178" y="892139"/>
                </a:lnTo>
                <a:lnTo>
                  <a:pt x="2967228" y="847089"/>
                </a:lnTo>
                <a:lnTo>
                  <a:pt x="2967228" y="169417"/>
                </a:lnTo>
                <a:lnTo>
                  <a:pt x="2961178" y="124368"/>
                </a:lnTo>
                <a:lnTo>
                  <a:pt x="2944104" y="83895"/>
                </a:lnTo>
                <a:lnTo>
                  <a:pt x="2917618" y="49609"/>
                </a:lnTo>
                <a:lnTo>
                  <a:pt x="2883332" y="23123"/>
                </a:lnTo>
                <a:lnTo>
                  <a:pt x="2842859" y="6049"/>
                </a:lnTo>
                <a:lnTo>
                  <a:pt x="2797810" y="0"/>
                </a:lnTo>
                <a:close/>
              </a:path>
            </a:pathLst>
          </a:custGeom>
          <a:solidFill>
            <a:srgbClr val="D0CECE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3519595" y="6037516"/>
            <a:ext cx="3905250" cy="850233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marR="7620" indent="305753" defTabSz="1371600">
              <a:spcBef>
                <a:spcPts val="150"/>
              </a:spcBef>
            </a:pP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Penyaluran 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Bertahap </a:t>
            </a: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+ </a:t>
            </a:r>
            <a:r>
              <a:rPr sz="2700" b="1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Sekaligus</a:t>
            </a:r>
            <a:r>
              <a:rPr sz="2700" b="1" spc="-11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Rekomendasi</a:t>
            </a:r>
            <a:r>
              <a:rPr sz="2700" b="1" spc="-9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K/L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7205471" y="9210294"/>
            <a:ext cx="6835140" cy="914400"/>
          </a:xfrm>
          <a:custGeom>
            <a:avLst/>
            <a:gdLst/>
            <a:ahLst/>
            <a:cxnLst/>
            <a:rect l="l" t="t" r="r" b="b"/>
            <a:pathLst>
              <a:path w="4556759" h="609600">
                <a:moveTo>
                  <a:pt x="4455159" y="0"/>
                </a:moveTo>
                <a:lnTo>
                  <a:pt x="101600" y="0"/>
                </a:lnTo>
                <a:lnTo>
                  <a:pt x="62043" y="7984"/>
                </a:lnTo>
                <a:lnTo>
                  <a:pt x="29749" y="29759"/>
                </a:lnTo>
                <a:lnTo>
                  <a:pt x="7981" y="62054"/>
                </a:lnTo>
                <a:lnTo>
                  <a:pt x="0" y="101599"/>
                </a:lnTo>
                <a:lnTo>
                  <a:pt x="0" y="507999"/>
                </a:lnTo>
                <a:lnTo>
                  <a:pt x="7981" y="547545"/>
                </a:lnTo>
                <a:lnTo>
                  <a:pt x="29749" y="579840"/>
                </a:lnTo>
                <a:lnTo>
                  <a:pt x="62043" y="601615"/>
                </a:lnTo>
                <a:lnTo>
                  <a:pt x="101600" y="609599"/>
                </a:lnTo>
                <a:lnTo>
                  <a:pt x="4455159" y="609599"/>
                </a:lnTo>
                <a:lnTo>
                  <a:pt x="4494716" y="601615"/>
                </a:lnTo>
                <a:lnTo>
                  <a:pt x="4527010" y="579840"/>
                </a:lnTo>
                <a:lnTo>
                  <a:pt x="4548778" y="547545"/>
                </a:lnTo>
                <a:lnTo>
                  <a:pt x="4556759" y="507999"/>
                </a:lnTo>
                <a:lnTo>
                  <a:pt x="4556759" y="101599"/>
                </a:lnTo>
                <a:lnTo>
                  <a:pt x="4548778" y="62054"/>
                </a:lnTo>
                <a:lnTo>
                  <a:pt x="4527010" y="29759"/>
                </a:lnTo>
                <a:lnTo>
                  <a:pt x="4494716" y="7984"/>
                </a:lnTo>
                <a:lnTo>
                  <a:pt x="4455159" y="0"/>
                </a:lnTo>
                <a:close/>
              </a:path>
            </a:pathLst>
          </a:custGeom>
          <a:solidFill>
            <a:srgbClr val="D0CECE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824217" y="9420758"/>
            <a:ext cx="5599748" cy="4347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Penyaluran</a:t>
            </a:r>
            <a:r>
              <a:rPr sz="2700" b="1" spc="-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Sekaligus</a:t>
            </a:r>
            <a:r>
              <a:rPr sz="2700" b="1" spc="-8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Rekomendasi</a:t>
            </a:r>
            <a:r>
              <a:rPr sz="2700" b="1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K/L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1950827" y="1789556"/>
            <a:ext cx="724851" cy="387607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defTabSz="1371600">
              <a:spcBef>
                <a:spcPts val="143"/>
              </a:spcBef>
            </a:pPr>
            <a:r>
              <a:rPr sz="2400" b="1" spc="-15" dirty="0">
                <a:solidFill>
                  <a:prstClr val="black"/>
                </a:solidFill>
                <a:latin typeface="Calibri"/>
                <a:cs typeface="Calibri"/>
              </a:rPr>
              <a:t>T</a:t>
            </a:r>
            <a:r>
              <a:rPr sz="2400" b="1" dirty="0">
                <a:solidFill>
                  <a:prstClr val="black"/>
                </a:solidFill>
                <a:latin typeface="Calibri"/>
                <a:cs typeface="Calibri"/>
              </a:rPr>
              <a:t>i</a:t>
            </a:r>
            <a:r>
              <a:rPr sz="2400" b="1" spc="-8" dirty="0">
                <a:solidFill>
                  <a:prstClr val="black"/>
                </a:solidFill>
                <a:latin typeface="Calibri"/>
                <a:cs typeface="Calibri"/>
              </a:rPr>
              <a:t>dak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706545" y="8087105"/>
            <a:ext cx="345756" cy="387607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defTabSz="1371600">
              <a:spcBef>
                <a:spcPts val="143"/>
              </a:spcBef>
            </a:pPr>
            <a:r>
              <a:rPr sz="2400" b="1" spc="-15" dirty="0">
                <a:solidFill>
                  <a:prstClr val="black"/>
                </a:solidFill>
                <a:latin typeface="Calibri"/>
                <a:cs typeface="Calibri"/>
              </a:rPr>
              <a:t>Ya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4702301" y="5394961"/>
            <a:ext cx="3010853" cy="1317308"/>
          </a:xfrm>
          <a:custGeom>
            <a:avLst/>
            <a:gdLst/>
            <a:ahLst/>
            <a:cxnLst/>
            <a:rect l="l" t="t" r="r" b="b"/>
            <a:pathLst>
              <a:path w="2007235" h="878204">
                <a:moveTo>
                  <a:pt x="1860804" y="0"/>
                </a:moveTo>
                <a:lnTo>
                  <a:pt x="146304" y="0"/>
                </a:lnTo>
                <a:lnTo>
                  <a:pt x="100071" y="7461"/>
                </a:lnTo>
                <a:lnTo>
                  <a:pt x="59911" y="28236"/>
                </a:lnTo>
                <a:lnTo>
                  <a:pt x="28236" y="59911"/>
                </a:lnTo>
                <a:lnTo>
                  <a:pt x="7461" y="100071"/>
                </a:lnTo>
                <a:lnTo>
                  <a:pt x="0" y="146304"/>
                </a:lnTo>
                <a:lnTo>
                  <a:pt x="0" y="731520"/>
                </a:lnTo>
                <a:lnTo>
                  <a:pt x="7461" y="777752"/>
                </a:lnTo>
                <a:lnTo>
                  <a:pt x="28236" y="817912"/>
                </a:lnTo>
                <a:lnTo>
                  <a:pt x="59911" y="849587"/>
                </a:lnTo>
                <a:lnTo>
                  <a:pt x="100071" y="870362"/>
                </a:lnTo>
                <a:lnTo>
                  <a:pt x="146304" y="877824"/>
                </a:lnTo>
                <a:lnTo>
                  <a:pt x="1860804" y="877824"/>
                </a:lnTo>
                <a:lnTo>
                  <a:pt x="1907036" y="870362"/>
                </a:lnTo>
                <a:lnTo>
                  <a:pt x="1947196" y="849587"/>
                </a:lnTo>
                <a:lnTo>
                  <a:pt x="1978871" y="817912"/>
                </a:lnTo>
                <a:lnTo>
                  <a:pt x="1999646" y="777752"/>
                </a:lnTo>
                <a:lnTo>
                  <a:pt x="2007108" y="731520"/>
                </a:lnTo>
                <a:lnTo>
                  <a:pt x="2007108" y="146304"/>
                </a:lnTo>
                <a:lnTo>
                  <a:pt x="1999646" y="100071"/>
                </a:lnTo>
                <a:lnTo>
                  <a:pt x="1978871" y="59911"/>
                </a:lnTo>
                <a:lnTo>
                  <a:pt x="1947196" y="28236"/>
                </a:lnTo>
                <a:lnTo>
                  <a:pt x="1907036" y="7461"/>
                </a:lnTo>
                <a:lnTo>
                  <a:pt x="1860804" y="0"/>
                </a:lnTo>
                <a:close/>
              </a:path>
            </a:pathLst>
          </a:custGeom>
          <a:solidFill>
            <a:srgbClr val="D0CECE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967096" y="5599481"/>
            <a:ext cx="2483168" cy="850233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953" algn="ctr" defTabSz="1371600">
              <a:spcBef>
                <a:spcPts val="150"/>
              </a:spcBef>
            </a:pP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Penyaluran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  <a:p>
            <a:pPr algn="ctr" defTabSz="1371600">
              <a:spcBef>
                <a:spcPts val="8"/>
              </a:spcBef>
            </a:pP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Sekaligus</a:t>
            </a:r>
            <a:r>
              <a:rPr sz="2700" b="1" spc="-12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s.d.</a:t>
            </a:r>
            <a:r>
              <a:rPr sz="2700" b="1" spc="-9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1M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pic>
        <p:nvPicPr>
          <p:cNvPr id="37" name="object 3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415283" y="1831086"/>
            <a:ext cx="1522475" cy="1524762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800333" y="1787651"/>
            <a:ext cx="1524761" cy="1524762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619739" y="5811012"/>
            <a:ext cx="1524761" cy="1524762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374385" y="3790188"/>
            <a:ext cx="1524762" cy="1524762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587483" y="7740396"/>
            <a:ext cx="1524761" cy="152476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567910" y="9697212"/>
            <a:ext cx="590550" cy="590550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393192" y="0"/>
                </a:moveTo>
                <a:lnTo>
                  <a:pt x="0" y="0"/>
                </a:lnTo>
                <a:lnTo>
                  <a:pt x="0" y="393191"/>
                </a:lnTo>
                <a:lnTo>
                  <a:pt x="393192" y="393191"/>
                </a:lnTo>
                <a:lnTo>
                  <a:pt x="393192" y="0"/>
                </a:lnTo>
                <a:close/>
              </a:path>
            </a:pathLst>
          </a:custGeom>
          <a:solidFill>
            <a:srgbClr val="FBB812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95035" y="3979811"/>
            <a:ext cx="16613505" cy="6310313"/>
            <a:chOff x="530023" y="2653207"/>
            <a:chExt cx="11075670" cy="4206875"/>
          </a:xfrm>
        </p:grpSpPr>
        <p:sp>
          <p:nvSpPr>
            <p:cNvPr id="4" name="object 4"/>
            <p:cNvSpPr/>
            <p:nvPr/>
          </p:nvSpPr>
          <p:spPr>
            <a:xfrm>
              <a:off x="8638032" y="6464808"/>
              <a:ext cx="2967355" cy="394970"/>
            </a:xfrm>
            <a:custGeom>
              <a:avLst/>
              <a:gdLst/>
              <a:ahLst/>
              <a:cxnLst/>
              <a:rect l="l" t="t" r="r" b="b"/>
              <a:pathLst>
                <a:path w="2967354" h="394970">
                  <a:moveTo>
                    <a:pt x="2967228" y="0"/>
                  </a:moveTo>
                  <a:lnTo>
                    <a:pt x="387223" y="0"/>
                  </a:lnTo>
                  <a:lnTo>
                    <a:pt x="387223" y="761"/>
                  </a:lnTo>
                  <a:lnTo>
                    <a:pt x="315468" y="7975"/>
                  </a:lnTo>
                  <a:lnTo>
                    <a:pt x="267690" y="20907"/>
                  </a:lnTo>
                  <a:lnTo>
                    <a:pt x="222511" y="39469"/>
                  </a:lnTo>
                  <a:lnTo>
                    <a:pt x="180338" y="63257"/>
                  </a:lnTo>
                  <a:lnTo>
                    <a:pt x="141577" y="91864"/>
                  </a:lnTo>
                  <a:lnTo>
                    <a:pt x="106636" y="124886"/>
                  </a:lnTo>
                  <a:lnTo>
                    <a:pt x="75922" y="161918"/>
                  </a:lnTo>
                  <a:lnTo>
                    <a:pt x="49842" y="202556"/>
                  </a:lnTo>
                  <a:lnTo>
                    <a:pt x="28802" y="246394"/>
                  </a:lnTo>
                  <a:lnTo>
                    <a:pt x="13211" y="293027"/>
                  </a:lnTo>
                  <a:lnTo>
                    <a:pt x="3474" y="342050"/>
                  </a:lnTo>
                  <a:lnTo>
                    <a:pt x="0" y="393059"/>
                  </a:lnTo>
                  <a:lnTo>
                    <a:pt x="394716" y="394715"/>
                  </a:lnTo>
                  <a:lnTo>
                    <a:pt x="394716" y="393623"/>
                  </a:lnTo>
                  <a:lnTo>
                    <a:pt x="2967228" y="393623"/>
                  </a:lnTo>
                  <a:lnTo>
                    <a:pt x="2967228" y="0"/>
                  </a:lnTo>
                  <a:close/>
                </a:path>
              </a:pathLst>
            </a:custGeom>
            <a:solidFill>
              <a:srgbClr val="005FAC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068323" y="3203448"/>
              <a:ext cx="8404860" cy="0"/>
            </a:xfrm>
            <a:custGeom>
              <a:avLst/>
              <a:gdLst/>
              <a:ahLst/>
              <a:cxnLst/>
              <a:rect l="l" t="t" r="r" b="b"/>
              <a:pathLst>
                <a:path w="8404860">
                  <a:moveTo>
                    <a:pt x="0" y="0"/>
                  </a:moveTo>
                  <a:lnTo>
                    <a:pt x="8404860" y="0"/>
                  </a:lnTo>
                </a:path>
              </a:pathLst>
            </a:custGeom>
            <a:ln w="57150">
              <a:solidFill>
                <a:srgbClr val="404040"/>
              </a:solidFill>
              <a:prstDash val="dot"/>
            </a:ln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561485" y="2657017"/>
              <a:ext cx="981075" cy="1094105"/>
            </a:xfrm>
            <a:custGeom>
              <a:avLst/>
              <a:gdLst/>
              <a:ahLst/>
              <a:cxnLst/>
              <a:rect l="l" t="t" r="r" b="b"/>
              <a:pathLst>
                <a:path w="981075" h="1094104">
                  <a:moveTo>
                    <a:pt x="490328" y="0"/>
                  </a:moveTo>
                  <a:lnTo>
                    <a:pt x="426474" y="17142"/>
                  </a:lnTo>
                  <a:lnTo>
                    <a:pt x="63852" y="226703"/>
                  </a:lnTo>
                  <a:lnTo>
                    <a:pt x="17108" y="273486"/>
                  </a:lnTo>
                  <a:lnTo>
                    <a:pt x="0" y="337411"/>
                  </a:lnTo>
                  <a:lnTo>
                    <a:pt x="0" y="756528"/>
                  </a:lnTo>
                  <a:lnTo>
                    <a:pt x="17108" y="820447"/>
                  </a:lnTo>
                  <a:lnTo>
                    <a:pt x="63852" y="867236"/>
                  </a:lnTo>
                  <a:lnTo>
                    <a:pt x="426474" y="1076802"/>
                  </a:lnTo>
                  <a:lnTo>
                    <a:pt x="490328" y="1093929"/>
                  </a:lnTo>
                  <a:lnTo>
                    <a:pt x="523114" y="1089647"/>
                  </a:lnTo>
                  <a:lnTo>
                    <a:pt x="916774" y="867236"/>
                  </a:lnTo>
                  <a:lnTo>
                    <a:pt x="963531" y="820444"/>
                  </a:lnTo>
                  <a:lnTo>
                    <a:pt x="980638" y="756528"/>
                  </a:lnTo>
                  <a:lnTo>
                    <a:pt x="980638" y="337412"/>
                  </a:lnTo>
                  <a:lnTo>
                    <a:pt x="963531" y="273486"/>
                  </a:lnTo>
                  <a:lnTo>
                    <a:pt x="916774" y="226703"/>
                  </a:lnTo>
                  <a:lnTo>
                    <a:pt x="554190" y="17142"/>
                  </a:lnTo>
                  <a:lnTo>
                    <a:pt x="490328" y="0"/>
                  </a:lnTo>
                  <a:close/>
                </a:path>
              </a:pathLst>
            </a:custGeom>
            <a:solidFill>
              <a:srgbClr val="AA9D7E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561485" y="2657017"/>
              <a:ext cx="981075" cy="1094105"/>
            </a:xfrm>
            <a:custGeom>
              <a:avLst/>
              <a:gdLst/>
              <a:ahLst/>
              <a:cxnLst/>
              <a:rect l="l" t="t" r="r" b="b"/>
              <a:pathLst>
                <a:path w="981075" h="1094104">
                  <a:moveTo>
                    <a:pt x="916774" y="867236"/>
                  </a:moveTo>
                  <a:lnTo>
                    <a:pt x="554190" y="1076802"/>
                  </a:lnTo>
                  <a:lnTo>
                    <a:pt x="523114" y="1089647"/>
                  </a:lnTo>
                  <a:lnTo>
                    <a:pt x="490328" y="1093929"/>
                  </a:lnTo>
                  <a:lnTo>
                    <a:pt x="457544" y="1089647"/>
                  </a:lnTo>
                  <a:lnTo>
                    <a:pt x="63852" y="867236"/>
                  </a:lnTo>
                  <a:lnTo>
                    <a:pt x="17108" y="820447"/>
                  </a:lnTo>
                  <a:lnTo>
                    <a:pt x="0" y="756528"/>
                  </a:lnTo>
                  <a:lnTo>
                    <a:pt x="0" y="337411"/>
                  </a:lnTo>
                  <a:lnTo>
                    <a:pt x="17108" y="273486"/>
                  </a:lnTo>
                  <a:lnTo>
                    <a:pt x="63852" y="226703"/>
                  </a:lnTo>
                  <a:lnTo>
                    <a:pt x="426474" y="17142"/>
                  </a:lnTo>
                  <a:lnTo>
                    <a:pt x="490328" y="0"/>
                  </a:lnTo>
                  <a:lnTo>
                    <a:pt x="523114" y="4285"/>
                  </a:lnTo>
                  <a:lnTo>
                    <a:pt x="916774" y="226703"/>
                  </a:lnTo>
                  <a:lnTo>
                    <a:pt x="963531" y="273486"/>
                  </a:lnTo>
                  <a:lnTo>
                    <a:pt x="980638" y="337412"/>
                  </a:lnTo>
                  <a:lnTo>
                    <a:pt x="980638" y="756528"/>
                  </a:lnTo>
                  <a:lnTo>
                    <a:pt x="976218" y="789880"/>
                  </a:lnTo>
                  <a:lnTo>
                    <a:pt x="963531" y="820444"/>
                  </a:lnTo>
                  <a:lnTo>
                    <a:pt x="943432" y="846726"/>
                  </a:lnTo>
                  <a:lnTo>
                    <a:pt x="916774" y="867236"/>
                  </a:lnTo>
                  <a:close/>
                </a:path>
              </a:pathLst>
            </a:custGeom>
            <a:ln w="7472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0023" y="2720134"/>
              <a:ext cx="1043578" cy="104459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64471" y="2916351"/>
              <a:ext cx="575310" cy="575310"/>
            </a:xfrm>
            <a:custGeom>
              <a:avLst/>
              <a:gdLst/>
              <a:ahLst/>
              <a:cxnLst/>
              <a:rect l="l" t="t" r="r" b="b"/>
              <a:pathLst>
                <a:path w="575310" h="575310">
                  <a:moveTo>
                    <a:pt x="287341" y="0"/>
                  </a:moveTo>
                  <a:lnTo>
                    <a:pt x="240732" y="3764"/>
                  </a:lnTo>
                  <a:lnTo>
                    <a:pt x="196518" y="14661"/>
                  </a:lnTo>
                  <a:lnTo>
                    <a:pt x="155290" y="32101"/>
                  </a:lnTo>
                  <a:lnTo>
                    <a:pt x="117639" y="55491"/>
                  </a:lnTo>
                  <a:lnTo>
                    <a:pt x="84159" y="84239"/>
                  </a:lnTo>
                  <a:lnTo>
                    <a:pt x="55439" y="117753"/>
                  </a:lnTo>
                  <a:lnTo>
                    <a:pt x="32071" y="155442"/>
                  </a:lnTo>
                  <a:lnTo>
                    <a:pt x="14648" y="196714"/>
                  </a:lnTo>
                  <a:lnTo>
                    <a:pt x="3760" y="240977"/>
                  </a:lnTo>
                  <a:lnTo>
                    <a:pt x="0" y="287638"/>
                  </a:lnTo>
                  <a:lnTo>
                    <a:pt x="3760" y="334290"/>
                  </a:lnTo>
                  <a:lnTo>
                    <a:pt x="14648" y="378546"/>
                  </a:lnTo>
                  <a:lnTo>
                    <a:pt x="32071" y="419813"/>
                  </a:lnTo>
                  <a:lnTo>
                    <a:pt x="55439" y="457499"/>
                  </a:lnTo>
                  <a:lnTo>
                    <a:pt x="84159" y="491013"/>
                  </a:lnTo>
                  <a:lnTo>
                    <a:pt x="117639" y="519761"/>
                  </a:lnTo>
                  <a:lnTo>
                    <a:pt x="155290" y="543151"/>
                  </a:lnTo>
                  <a:lnTo>
                    <a:pt x="196518" y="560592"/>
                  </a:lnTo>
                  <a:lnTo>
                    <a:pt x="240732" y="571491"/>
                  </a:lnTo>
                  <a:lnTo>
                    <a:pt x="287341" y="575256"/>
                  </a:lnTo>
                  <a:lnTo>
                    <a:pt x="333944" y="571491"/>
                  </a:lnTo>
                  <a:lnTo>
                    <a:pt x="378156" y="560592"/>
                  </a:lnTo>
                  <a:lnTo>
                    <a:pt x="419384" y="543151"/>
                  </a:lnTo>
                  <a:lnTo>
                    <a:pt x="457037" y="519761"/>
                  </a:lnTo>
                  <a:lnTo>
                    <a:pt x="490521" y="491013"/>
                  </a:lnTo>
                  <a:lnTo>
                    <a:pt x="519246" y="457499"/>
                  </a:lnTo>
                  <a:lnTo>
                    <a:pt x="542618" y="419813"/>
                  </a:lnTo>
                  <a:lnTo>
                    <a:pt x="560046" y="378546"/>
                  </a:lnTo>
                  <a:lnTo>
                    <a:pt x="570937" y="334290"/>
                  </a:lnTo>
                  <a:lnTo>
                    <a:pt x="574698" y="287638"/>
                  </a:lnTo>
                  <a:lnTo>
                    <a:pt x="570937" y="240977"/>
                  </a:lnTo>
                  <a:lnTo>
                    <a:pt x="560046" y="196714"/>
                  </a:lnTo>
                  <a:lnTo>
                    <a:pt x="542618" y="155442"/>
                  </a:lnTo>
                  <a:lnTo>
                    <a:pt x="519246" y="117753"/>
                  </a:lnTo>
                  <a:lnTo>
                    <a:pt x="490521" y="84239"/>
                  </a:lnTo>
                  <a:lnTo>
                    <a:pt x="457037" y="55491"/>
                  </a:lnTo>
                  <a:lnTo>
                    <a:pt x="419384" y="32101"/>
                  </a:lnTo>
                  <a:lnTo>
                    <a:pt x="378156" y="14662"/>
                  </a:lnTo>
                  <a:lnTo>
                    <a:pt x="333944" y="3764"/>
                  </a:lnTo>
                  <a:lnTo>
                    <a:pt x="2873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764471" y="2916351"/>
              <a:ext cx="575310" cy="575310"/>
            </a:xfrm>
            <a:custGeom>
              <a:avLst/>
              <a:gdLst/>
              <a:ahLst/>
              <a:cxnLst/>
              <a:rect l="l" t="t" r="r" b="b"/>
              <a:pathLst>
                <a:path w="575310" h="575310">
                  <a:moveTo>
                    <a:pt x="574698" y="287638"/>
                  </a:moveTo>
                  <a:lnTo>
                    <a:pt x="570937" y="334290"/>
                  </a:lnTo>
                  <a:lnTo>
                    <a:pt x="560046" y="378546"/>
                  </a:lnTo>
                  <a:lnTo>
                    <a:pt x="542618" y="419813"/>
                  </a:lnTo>
                  <a:lnTo>
                    <a:pt x="519246" y="457499"/>
                  </a:lnTo>
                  <a:lnTo>
                    <a:pt x="490521" y="491013"/>
                  </a:lnTo>
                  <a:lnTo>
                    <a:pt x="457037" y="519761"/>
                  </a:lnTo>
                  <a:lnTo>
                    <a:pt x="419384" y="543151"/>
                  </a:lnTo>
                  <a:lnTo>
                    <a:pt x="378156" y="560592"/>
                  </a:lnTo>
                  <a:lnTo>
                    <a:pt x="333944" y="571491"/>
                  </a:lnTo>
                  <a:lnTo>
                    <a:pt x="287341" y="575256"/>
                  </a:lnTo>
                  <a:lnTo>
                    <a:pt x="240732" y="571491"/>
                  </a:lnTo>
                  <a:lnTo>
                    <a:pt x="196518" y="560592"/>
                  </a:lnTo>
                  <a:lnTo>
                    <a:pt x="155290" y="543151"/>
                  </a:lnTo>
                  <a:lnTo>
                    <a:pt x="117639" y="519761"/>
                  </a:lnTo>
                  <a:lnTo>
                    <a:pt x="84159" y="491013"/>
                  </a:lnTo>
                  <a:lnTo>
                    <a:pt x="55439" y="457499"/>
                  </a:lnTo>
                  <a:lnTo>
                    <a:pt x="32071" y="419813"/>
                  </a:lnTo>
                  <a:lnTo>
                    <a:pt x="14648" y="378546"/>
                  </a:lnTo>
                  <a:lnTo>
                    <a:pt x="3760" y="334290"/>
                  </a:lnTo>
                  <a:lnTo>
                    <a:pt x="0" y="287638"/>
                  </a:lnTo>
                  <a:lnTo>
                    <a:pt x="3760" y="240977"/>
                  </a:lnTo>
                  <a:lnTo>
                    <a:pt x="14648" y="196714"/>
                  </a:lnTo>
                  <a:lnTo>
                    <a:pt x="32071" y="155442"/>
                  </a:lnTo>
                  <a:lnTo>
                    <a:pt x="55439" y="117753"/>
                  </a:lnTo>
                  <a:lnTo>
                    <a:pt x="84159" y="84239"/>
                  </a:lnTo>
                  <a:lnTo>
                    <a:pt x="117639" y="55491"/>
                  </a:lnTo>
                  <a:lnTo>
                    <a:pt x="155290" y="32101"/>
                  </a:lnTo>
                  <a:lnTo>
                    <a:pt x="196518" y="14661"/>
                  </a:lnTo>
                  <a:lnTo>
                    <a:pt x="240732" y="3764"/>
                  </a:lnTo>
                  <a:lnTo>
                    <a:pt x="287341" y="0"/>
                  </a:lnTo>
                  <a:lnTo>
                    <a:pt x="333944" y="3764"/>
                  </a:lnTo>
                  <a:lnTo>
                    <a:pt x="378156" y="14662"/>
                  </a:lnTo>
                  <a:lnTo>
                    <a:pt x="419384" y="32101"/>
                  </a:lnTo>
                  <a:lnTo>
                    <a:pt x="457037" y="55491"/>
                  </a:lnTo>
                  <a:lnTo>
                    <a:pt x="490521" y="84239"/>
                  </a:lnTo>
                  <a:lnTo>
                    <a:pt x="519246" y="117753"/>
                  </a:lnTo>
                  <a:lnTo>
                    <a:pt x="542618" y="155442"/>
                  </a:lnTo>
                  <a:lnTo>
                    <a:pt x="560046" y="196714"/>
                  </a:lnTo>
                  <a:lnTo>
                    <a:pt x="570937" y="240977"/>
                  </a:lnTo>
                  <a:lnTo>
                    <a:pt x="574698" y="287638"/>
                  </a:lnTo>
                  <a:close/>
                </a:path>
              </a:pathLst>
            </a:custGeom>
            <a:ln w="7473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49095" y="2657017"/>
              <a:ext cx="1043578" cy="110771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483543" y="2916351"/>
              <a:ext cx="575310" cy="575310"/>
            </a:xfrm>
            <a:custGeom>
              <a:avLst/>
              <a:gdLst/>
              <a:ahLst/>
              <a:cxnLst/>
              <a:rect l="l" t="t" r="r" b="b"/>
              <a:pathLst>
                <a:path w="575310" h="575310">
                  <a:moveTo>
                    <a:pt x="287341" y="0"/>
                  </a:moveTo>
                  <a:lnTo>
                    <a:pt x="240732" y="3764"/>
                  </a:lnTo>
                  <a:lnTo>
                    <a:pt x="196518" y="14661"/>
                  </a:lnTo>
                  <a:lnTo>
                    <a:pt x="155290" y="32101"/>
                  </a:lnTo>
                  <a:lnTo>
                    <a:pt x="117639" y="55491"/>
                  </a:lnTo>
                  <a:lnTo>
                    <a:pt x="84159" y="84239"/>
                  </a:lnTo>
                  <a:lnTo>
                    <a:pt x="55439" y="117753"/>
                  </a:lnTo>
                  <a:lnTo>
                    <a:pt x="32071" y="155442"/>
                  </a:lnTo>
                  <a:lnTo>
                    <a:pt x="14648" y="196714"/>
                  </a:lnTo>
                  <a:lnTo>
                    <a:pt x="3760" y="240977"/>
                  </a:lnTo>
                  <a:lnTo>
                    <a:pt x="0" y="287638"/>
                  </a:lnTo>
                  <a:lnTo>
                    <a:pt x="3760" y="334290"/>
                  </a:lnTo>
                  <a:lnTo>
                    <a:pt x="14648" y="378546"/>
                  </a:lnTo>
                  <a:lnTo>
                    <a:pt x="32071" y="419813"/>
                  </a:lnTo>
                  <a:lnTo>
                    <a:pt x="55439" y="457499"/>
                  </a:lnTo>
                  <a:lnTo>
                    <a:pt x="84159" y="491013"/>
                  </a:lnTo>
                  <a:lnTo>
                    <a:pt x="117639" y="519761"/>
                  </a:lnTo>
                  <a:lnTo>
                    <a:pt x="155290" y="543151"/>
                  </a:lnTo>
                  <a:lnTo>
                    <a:pt x="196518" y="560592"/>
                  </a:lnTo>
                  <a:lnTo>
                    <a:pt x="240732" y="571491"/>
                  </a:lnTo>
                  <a:lnTo>
                    <a:pt x="287341" y="575256"/>
                  </a:lnTo>
                  <a:lnTo>
                    <a:pt x="333944" y="571491"/>
                  </a:lnTo>
                  <a:lnTo>
                    <a:pt x="378156" y="560592"/>
                  </a:lnTo>
                  <a:lnTo>
                    <a:pt x="419384" y="543151"/>
                  </a:lnTo>
                  <a:lnTo>
                    <a:pt x="457037" y="519761"/>
                  </a:lnTo>
                  <a:lnTo>
                    <a:pt x="490521" y="491013"/>
                  </a:lnTo>
                  <a:lnTo>
                    <a:pt x="519246" y="457499"/>
                  </a:lnTo>
                  <a:lnTo>
                    <a:pt x="542618" y="419813"/>
                  </a:lnTo>
                  <a:lnTo>
                    <a:pt x="560046" y="378546"/>
                  </a:lnTo>
                  <a:lnTo>
                    <a:pt x="570937" y="334290"/>
                  </a:lnTo>
                  <a:lnTo>
                    <a:pt x="574698" y="287638"/>
                  </a:lnTo>
                  <a:lnTo>
                    <a:pt x="570937" y="240977"/>
                  </a:lnTo>
                  <a:lnTo>
                    <a:pt x="560046" y="196714"/>
                  </a:lnTo>
                  <a:lnTo>
                    <a:pt x="542618" y="155442"/>
                  </a:lnTo>
                  <a:lnTo>
                    <a:pt x="519246" y="117753"/>
                  </a:lnTo>
                  <a:lnTo>
                    <a:pt x="490521" y="84239"/>
                  </a:lnTo>
                  <a:lnTo>
                    <a:pt x="457037" y="55491"/>
                  </a:lnTo>
                  <a:lnTo>
                    <a:pt x="419384" y="32101"/>
                  </a:lnTo>
                  <a:lnTo>
                    <a:pt x="378156" y="14662"/>
                  </a:lnTo>
                  <a:lnTo>
                    <a:pt x="333944" y="3764"/>
                  </a:lnTo>
                  <a:lnTo>
                    <a:pt x="2873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66643" y="2657017"/>
              <a:ext cx="1043578" cy="110771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201091" y="2916351"/>
              <a:ext cx="575310" cy="575310"/>
            </a:xfrm>
            <a:custGeom>
              <a:avLst/>
              <a:gdLst/>
              <a:ahLst/>
              <a:cxnLst/>
              <a:rect l="l" t="t" r="r" b="b"/>
              <a:pathLst>
                <a:path w="575310" h="575310">
                  <a:moveTo>
                    <a:pt x="287341" y="0"/>
                  </a:moveTo>
                  <a:lnTo>
                    <a:pt x="240732" y="3764"/>
                  </a:lnTo>
                  <a:lnTo>
                    <a:pt x="196518" y="14661"/>
                  </a:lnTo>
                  <a:lnTo>
                    <a:pt x="155290" y="32101"/>
                  </a:lnTo>
                  <a:lnTo>
                    <a:pt x="117639" y="55491"/>
                  </a:lnTo>
                  <a:lnTo>
                    <a:pt x="84159" y="84239"/>
                  </a:lnTo>
                  <a:lnTo>
                    <a:pt x="55439" y="117753"/>
                  </a:lnTo>
                  <a:lnTo>
                    <a:pt x="32071" y="155442"/>
                  </a:lnTo>
                  <a:lnTo>
                    <a:pt x="14648" y="196714"/>
                  </a:lnTo>
                  <a:lnTo>
                    <a:pt x="3760" y="240977"/>
                  </a:lnTo>
                  <a:lnTo>
                    <a:pt x="0" y="287638"/>
                  </a:lnTo>
                  <a:lnTo>
                    <a:pt x="3760" y="334290"/>
                  </a:lnTo>
                  <a:lnTo>
                    <a:pt x="14648" y="378546"/>
                  </a:lnTo>
                  <a:lnTo>
                    <a:pt x="32071" y="419813"/>
                  </a:lnTo>
                  <a:lnTo>
                    <a:pt x="55439" y="457499"/>
                  </a:lnTo>
                  <a:lnTo>
                    <a:pt x="84159" y="491013"/>
                  </a:lnTo>
                  <a:lnTo>
                    <a:pt x="117639" y="519761"/>
                  </a:lnTo>
                  <a:lnTo>
                    <a:pt x="155290" y="543151"/>
                  </a:lnTo>
                  <a:lnTo>
                    <a:pt x="196518" y="560592"/>
                  </a:lnTo>
                  <a:lnTo>
                    <a:pt x="240732" y="571491"/>
                  </a:lnTo>
                  <a:lnTo>
                    <a:pt x="287341" y="575256"/>
                  </a:lnTo>
                  <a:lnTo>
                    <a:pt x="333944" y="571491"/>
                  </a:lnTo>
                  <a:lnTo>
                    <a:pt x="378156" y="560592"/>
                  </a:lnTo>
                  <a:lnTo>
                    <a:pt x="419384" y="543151"/>
                  </a:lnTo>
                  <a:lnTo>
                    <a:pt x="457037" y="519761"/>
                  </a:lnTo>
                  <a:lnTo>
                    <a:pt x="490521" y="491013"/>
                  </a:lnTo>
                  <a:lnTo>
                    <a:pt x="519246" y="457499"/>
                  </a:lnTo>
                  <a:lnTo>
                    <a:pt x="542618" y="419813"/>
                  </a:lnTo>
                  <a:lnTo>
                    <a:pt x="560046" y="378546"/>
                  </a:lnTo>
                  <a:lnTo>
                    <a:pt x="570937" y="334290"/>
                  </a:lnTo>
                  <a:lnTo>
                    <a:pt x="574698" y="287638"/>
                  </a:lnTo>
                  <a:lnTo>
                    <a:pt x="570937" y="240977"/>
                  </a:lnTo>
                  <a:lnTo>
                    <a:pt x="560046" y="196714"/>
                  </a:lnTo>
                  <a:lnTo>
                    <a:pt x="542618" y="155442"/>
                  </a:lnTo>
                  <a:lnTo>
                    <a:pt x="519246" y="117753"/>
                  </a:lnTo>
                  <a:lnTo>
                    <a:pt x="490521" y="84239"/>
                  </a:lnTo>
                  <a:lnTo>
                    <a:pt x="457037" y="55491"/>
                  </a:lnTo>
                  <a:lnTo>
                    <a:pt x="419384" y="32101"/>
                  </a:lnTo>
                  <a:lnTo>
                    <a:pt x="378156" y="14662"/>
                  </a:lnTo>
                  <a:lnTo>
                    <a:pt x="333944" y="3764"/>
                  </a:lnTo>
                  <a:lnTo>
                    <a:pt x="2873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87239" y="2657017"/>
              <a:ext cx="1043578" cy="1107717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921687" y="2916351"/>
              <a:ext cx="575310" cy="575310"/>
            </a:xfrm>
            <a:custGeom>
              <a:avLst/>
              <a:gdLst/>
              <a:ahLst/>
              <a:cxnLst/>
              <a:rect l="l" t="t" r="r" b="b"/>
              <a:pathLst>
                <a:path w="575310" h="575310">
                  <a:moveTo>
                    <a:pt x="287341" y="0"/>
                  </a:moveTo>
                  <a:lnTo>
                    <a:pt x="240732" y="3764"/>
                  </a:lnTo>
                  <a:lnTo>
                    <a:pt x="196518" y="14661"/>
                  </a:lnTo>
                  <a:lnTo>
                    <a:pt x="155290" y="32101"/>
                  </a:lnTo>
                  <a:lnTo>
                    <a:pt x="117639" y="55491"/>
                  </a:lnTo>
                  <a:lnTo>
                    <a:pt x="84159" y="84239"/>
                  </a:lnTo>
                  <a:lnTo>
                    <a:pt x="55439" y="117753"/>
                  </a:lnTo>
                  <a:lnTo>
                    <a:pt x="32071" y="155442"/>
                  </a:lnTo>
                  <a:lnTo>
                    <a:pt x="14648" y="196714"/>
                  </a:lnTo>
                  <a:lnTo>
                    <a:pt x="3760" y="240977"/>
                  </a:lnTo>
                  <a:lnTo>
                    <a:pt x="0" y="287638"/>
                  </a:lnTo>
                  <a:lnTo>
                    <a:pt x="3760" y="334290"/>
                  </a:lnTo>
                  <a:lnTo>
                    <a:pt x="14648" y="378546"/>
                  </a:lnTo>
                  <a:lnTo>
                    <a:pt x="32071" y="419813"/>
                  </a:lnTo>
                  <a:lnTo>
                    <a:pt x="55439" y="457499"/>
                  </a:lnTo>
                  <a:lnTo>
                    <a:pt x="84159" y="491013"/>
                  </a:lnTo>
                  <a:lnTo>
                    <a:pt x="117639" y="519761"/>
                  </a:lnTo>
                  <a:lnTo>
                    <a:pt x="155290" y="543151"/>
                  </a:lnTo>
                  <a:lnTo>
                    <a:pt x="196518" y="560592"/>
                  </a:lnTo>
                  <a:lnTo>
                    <a:pt x="240732" y="571491"/>
                  </a:lnTo>
                  <a:lnTo>
                    <a:pt x="287341" y="575256"/>
                  </a:lnTo>
                  <a:lnTo>
                    <a:pt x="333944" y="571491"/>
                  </a:lnTo>
                  <a:lnTo>
                    <a:pt x="378156" y="560592"/>
                  </a:lnTo>
                  <a:lnTo>
                    <a:pt x="419384" y="543151"/>
                  </a:lnTo>
                  <a:lnTo>
                    <a:pt x="457037" y="519761"/>
                  </a:lnTo>
                  <a:lnTo>
                    <a:pt x="490521" y="491013"/>
                  </a:lnTo>
                  <a:lnTo>
                    <a:pt x="519246" y="457499"/>
                  </a:lnTo>
                  <a:lnTo>
                    <a:pt x="542618" y="419813"/>
                  </a:lnTo>
                  <a:lnTo>
                    <a:pt x="560046" y="378546"/>
                  </a:lnTo>
                  <a:lnTo>
                    <a:pt x="570937" y="334290"/>
                  </a:lnTo>
                  <a:lnTo>
                    <a:pt x="574698" y="287638"/>
                  </a:lnTo>
                  <a:lnTo>
                    <a:pt x="570937" y="240977"/>
                  </a:lnTo>
                  <a:lnTo>
                    <a:pt x="560046" y="196714"/>
                  </a:lnTo>
                  <a:lnTo>
                    <a:pt x="542618" y="155442"/>
                  </a:lnTo>
                  <a:lnTo>
                    <a:pt x="519246" y="117753"/>
                  </a:lnTo>
                  <a:lnTo>
                    <a:pt x="490521" y="84239"/>
                  </a:lnTo>
                  <a:lnTo>
                    <a:pt x="457037" y="55491"/>
                  </a:lnTo>
                  <a:lnTo>
                    <a:pt x="419384" y="32101"/>
                  </a:lnTo>
                  <a:lnTo>
                    <a:pt x="378156" y="14662"/>
                  </a:lnTo>
                  <a:lnTo>
                    <a:pt x="333944" y="3764"/>
                  </a:lnTo>
                  <a:lnTo>
                    <a:pt x="2873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04787" y="2657017"/>
              <a:ext cx="1043578" cy="1107717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639234" y="2916351"/>
              <a:ext cx="575310" cy="575310"/>
            </a:xfrm>
            <a:custGeom>
              <a:avLst/>
              <a:gdLst/>
              <a:ahLst/>
              <a:cxnLst/>
              <a:rect l="l" t="t" r="r" b="b"/>
              <a:pathLst>
                <a:path w="575309" h="575310">
                  <a:moveTo>
                    <a:pt x="287341" y="0"/>
                  </a:moveTo>
                  <a:lnTo>
                    <a:pt x="240732" y="3764"/>
                  </a:lnTo>
                  <a:lnTo>
                    <a:pt x="196517" y="14661"/>
                  </a:lnTo>
                  <a:lnTo>
                    <a:pt x="155289" y="32101"/>
                  </a:lnTo>
                  <a:lnTo>
                    <a:pt x="117639" y="55491"/>
                  </a:lnTo>
                  <a:lnTo>
                    <a:pt x="84159" y="84239"/>
                  </a:lnTo>
                  <a:lnTo>
                    <a:pt x="55439" y="117753"/>
                  </a:lnTo>
                  <a:lnTo>
                    <a:pt x="32071" y="155442"/>
                  </a:lnTo>
                  <a:lnTo>
                    <a:pt x="14648" y="196714"/>
                  </a:lnTo>
                  <a:lnTo>
                    <a:pt x="3760" y="240977"/>
                  </a:lnTo>
                  <a:lnTo>
                    <a:pt x="0" y="287638"/>
                  </a:lnTo>
                  <a:lnTo>
                    <a:pt x="3760" y="334290"/>
                  </a:lnTo>
                  <a:lnTo>
                    <a:pt x="14648" y="378546"/>
                  </a:lnTo>
                  <a:lnTo>
                    <a:pt x="32072" y="419813"/>
                  </a:lnTo>
                  <a:lnTo>
                    <a:pt x="55439" y="457499"/>
                  </a:lnTo>
                  <a:lnTo>
                    <a:pt x="84159" y="491013"/>
                  </a:lnTo>
                  <a:lnTo>
                    <a:pt x="117640" y="519761"/>
                  </a:lnTo>
                  <a:lnTo>
                    <a:pt x="155290" y="543151"/>
                  </a:lnTo>
                  <a:lnTo>
                    <a:pt x="196518" y="560592"/>
                  </a:lnTo>
                  <a:lnTo>
                    <a:pt x="240732" y="571491"/>
                  </a:lnTo>
                  <a:lnTo>
                    <a:pt x="287341" y="575256"/>
                  </a:lnTo>
                  <a:lnTo>
                    <a:pt x="333944" y="571491"/>
                  </a:lnTo>
                  <a:lnTo>
                    <a:pt x="378156" y="560592"/>
                  </a:lnTo>
                  <a:lnTo>
                    <a:pt x="419384" y="543151"/>
                  </a:lnTo>
                  <a:lnTo>
                    <a:pt x="457037" y="519761"/>
                  </a:lnTo>
                  <a:lnTo>
                    <a:pt x="490521" y="491013"/>
                  </a:lnTo>
                  <a:lnTo>
                    <a:pt x="519246" y="457499"/>
                  </a:lnTo>
                  <a:lnTo>
                    <a:pt x="542618" y="419813"/>
                  </a:lnTo>
                  <a:lnTo>
                    <a:pt x="560046" y="378546"/>
                  </a:lnTo>
                  <a:lnTo>
                    <a:pt x="570937" y="334290"/>
                  </a:lnTo>
                  <a:lnTo>
                    <a:pt x="574698" y="287638"/>
                  </a:lnTo>
                  <a:lnTo>
                    <a:pt x="570936" y="240977"/>
                  </a:lnTo>
                  <a:lnTo>
                    <a:pt x="560046" y="196714"/>
                  </a:lnTo>
                  <a:lnTo>
                    <a:pt x="542618" y="155442"/>
                  </a:lnTo>
                  <a:lnTo>
                    <a:pt x="519246" y="117753"/>
                  </a:lnTo>
                  <a:lnTo>
                    <a:pt x="490521" y="84239"/>
                  </a:lnTo>
                  <a:lnTo>
                    <a:pt x="457036" y="55491"/>
                  </a:lnTo>
                  <a:lnTo>
                    <a:pt x="419384" y="32101"/>
                  </a:lnTo>
                  <a:lnTo>
                    <a:pt x="378156" y="14662"/>
                  </a:lnTo>
                  <a:lnTo>
                    <a:pt x="333944" y="3764"/>
                  </a:lnTo>
                  <a:lnTo>
                    <a:pt x="2873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915136" y="3004375"/>
              <a:ext cx="7097395" cy="1270000"/>
            </a:xfrm>
            <a:custGeom>
              <a:avLst/>
              <a:gdLst/>
              <a:ahLst/>
              <a:cxnLst/>
              <a:rect l="l" t="t" r="r" b="b"/>
              <a:pathLst>
                <a:path w="7097395" h="1270000">
                  <a:moveTo>
                    <a:pt x="196430" y="1198054"/>
                  </a:moveTo>
                  <a:lnTo>
                    <a:pt x="190817" y="1170228"/>
                  </a:lnTo>
                  <a:lnTo>
                    <a:pt x="175501" y="1147495"/>
                  </a:lnTo>
                  <a:lnTo>
                    <a:pt x="152793" y="1132179"/>
                  </a:lnTo>
                  <a:lnTo>
                    <a:pt x="139280" y="1129449"/>
                  </a:lnTo>
                  <a:lnTo>
                    <a:pt x="139280" y="1126553"/>
                  </a:lnTo>
                  <a:lnTo>
                    <a:pt x="139280" y="790892"/>
                  </a:lnTo>
                  <a:lnTo>
                    <a:pt x="132880" y="784415"/>
                  </a:lnTo>
                  <a:lnTo>
                    <a:pt x="117106" y="784415"/>
                  </a:lnTo>
                  <a:lnTo>
                    <a:pt x="110705" y="790892"/>
                  </a:lnTo>
                  <a:lnTo>
                    <a:pt x="110705" y="1129449"/>
                  </a:lnTo>
                  <a:lnTo>
                    <a:pt x="97180" y="1132179"/>
                  </a:lnTo>
                  <a:lnTo>
                    <a:pt x="74472" y="1147495"/>
                  </a:lnTo>
                  <a:lnTo>
                    <a:pt x="59156" y="1170228"/>
                  </a:lnTo>
                  <a:lnTo>
                    <a:pt x="53555" y="1198054"/>
                  </a:lnTo>
                  <a:lnTo>
                    <a:pt x="59156" y="1225880"/>
                  </a:lnTo>
                  <a:lnTo>
                    <a:pt x="74472" y="1248562"/>
                  </a:lnTo>
                  <a:lnTo>
                    <a:pt x="97180" y="1263840"/>
                  </a:lnTo>
                  <a:lnTo>
                    <a:pt x="124993" y="1269428"/>
                  </a:lnTo>
                  <a:lnTo>
                    <a:pt x="152793" y="1263840"/>
                  </a:lnTo>
                  <a:lnTo>
                    <a:pt x="175501" y="1248562"/>
                  </a:lnTo>
                  <a:lnTo>
                    <a:pt x="190817" y="1225880"/>
                  </a:lnTo>
                  <a:lnTo>
                    <a:pt x="193548" y="1212278"/>
                  </a:lnTo>
                  <a:lnTo>
                    <a:pt x="196430" y="1198054"/>
                  </a:lnTo>
                  <a:close/>
                </a:path>
                <a:path w="7097395" h="1270000">
                  <a:moveTo>
                    <a:pt x="237210" y="90284"/>
                  </a:moveTo>
                  <a:lnTo>
                    <a:pt x="211150" y="55676"/>
                  </a:lnTo>
                  <a:lnTo>
                    <a:pt x="178015" y="33934"/>
                  </a:lnTo>
                  <a:lnTo>
                    <a:pt x="174002" y="32156"/>
                  </a:lnTo>
                  <a:lnTo>
                    <a:pt x="169303" y="33959"/>
                  </a:lnTo>
                  <a:lnTo>
                    <a:pt x="165747" y="42011"/>
                  </a:lnTo>
                  <a:lnTo>
                    <a:pt x="167551" y="46710"/>
                  </a:lnTo>
                  <a:lnTo>
                    <a:pt x="171564" y="48501"/>
                  </a:lnTo>
                  <a:lnTo>
                    <a:pt x="186804" y="56819"/>
                  </a:lnTo>
                  <a:lnTo>
                    <a:pt x="200355" y="67360"/>
                  </a:lnTo>
                  <a:lnTo>
                    <a:pt x="211886" y="79832"/>
                  </a:lnTo>
                  <a:lnTo>
                    <a:pt x="221119" y="93967"/>
                  </a:lnTo>
                  <a:lnTo>
                    <a:pt x="222554" y="96634"/>
                  </a:lnTo>
                  <a:lnTo>
                    <a:pt x="225298" y="98158"/>
                  </a:lnTo>
                  <a:lnTo>
                    <a:pt x="229400" y="98158"/>
                  </a:lnTo>
                  <a:lnTo>
                    <a:pt x="230695" y="97853"/>
                  </a:lnTo>
                  <a:lnTo>
                    <a:pt x="235762" y="95123"/>
                  </a:lnTo>
                  <a:lnTo>
                    <a:pt x="237210" y="90284"/>
                  </a:lnTo>
                  <a:close/>
                </a:path>
                <a:path w="7097395" h="1270000">
                  <a:moveTo>
                    <a:pt x="271538" y="128765"/>
                  </a:moveTo>
                  <a:lnTo>
                    <a:pt x="264604" y="88112"/>
                  </a:lnTo>
                  <a:lnTo>
                    <a:pt x="255638" y="71691"/>
                  </a:lnTo>
                  <a:lnTo>
                    <a:pt x="255638" y="128765"/>
                  </a:lnTo>
                  <a:lnTo>
                    <a:pt x="255485" y="132245"/>
                  </a:lnTo>
                  <a:lnTo>
                    <a:pt x="248158" y="182473"/>
                  </a:lnTo>
                  <a:lnTo>
                    <a:pt x="221767" y="227558"/>
                  </a:lnTo>
                  <a:lnTo>
                    <a:pt x="187947" y="257873"/>
                  </a:lnTo>
                  <a:lnTo>
                    <a:pt x="182118" y="261416"/>
                  </a:lnTo>
                  <a:lnTo>
                    <a:pt x="180594" y="264045"/>
                  </a:lnTo>
                  <a:lnTo>
                    <a:pt x="180594" y="290296"/>
                  </a:lnTo>
                  <a:lnTo>
                    <a:pt x="166331" y="290296"/>
                  </a:lnTo>
                  <a:lnTo>
                    <a:pt x="166331" y="208445"/>
                  </a:lnTo>
                  <a:lnTo>
                    <a:pt x="177469" y="208445"/>
                  </a:lnTo>
                  <a:lnTo>
                    <a:pt x="185280" y="200850"/>
                  </a:lnTo>
                  <a:lnTo>
                    <a:pt x="185280" y="192506"/>
                  </a:lnTo>
                  <a:lnTo>
                    <a:pt x="185280" y="189344"/>
                  </a:lnTo>
                  <a:lnTo>
                    <a:pt x="185280" y="181013"/>
                  </a:lnTo>
                  <a:lnTo>
                    <a:pt x="177469" y="173405"/>
                  </a:lnTo>
                  <a:lnTo>
                    <a:pt x="169392" y="173405"/>
                  </a:lnTo>
                  <a:lnTo>
                    <a:pt x="169392" y="189941"/>
                  </a:lnTo>
                  <a:lnTo>
                    <a:pt x="169392" y="191909"/>
                  </a:lnTo>
                  <a:lnTo>
                    <a:pt x="168795" y="192506"/>
                  </a:lnTo>
                  <a:lnTo>
                    <a:pt x="166331" y="192506"/>
                  </a:lnTo>
                  <a:lnTo>
                    <a:pt x="166331" y="189941"/>
                  </a:lnTo>
                  <a:lnTo>
                    <a:pt x="166928" y="189344"/>
                  </a:lnTo>
                  <a:lnTo>
                    <a:pt x="168795" y="189344"/>
                  </a:lnTo>
                  <a:lnTo>
                    <a:pt x="169392" y="189941"/>
                  </a:lnTo>
                  <a:lnTo>
                    <a:pt x="169392" y="173405"/>
                  </a:lnTo>
                  <a:lnTo>
                    <a:pt x="158242" y="173405"/>
                  </a:lnTo>
                  <a:lnTo>
                    <a:pt x="150431" y="181013"/>
                  </a:lnTo>
                  <a:lnTo>
                    <a:pt x="150431" y="192506"/>
                  </a:lnTo>
                  <a:lnTo>
                    <a:pt x="150431" y="208445"/>
                  </a:lnTo>
                  <a:lnTo>
                    <a:pt x="150431" y="290296"/>
                  </a:lnTo>
                  <a:lnTo>
                    <a:pt x="121704" y="290296"/>
                  </a:lnTo>
                  <a:lnTo>
                    <a:pt x="121704" y="208445"/>
                  </a:lnTo>
                  <a:lnTo>
                    <a:pt x="150431" y="208445"/>
                  </a:lnTo>
                  <a:lnTo>
                    <a:pt x="150431" y="192506"/>
                  </a:lnTo>
                  <a:lnTo>
                    <a:pt x="121691" y="192506"/>
                  </a:lnTo>
                  <a:lnTo>
                    <a:pt x="121691" y="189344"/>
                  </a:lnTo>
                  <a:lnTo>
                    <a:pt x="121691" y="181140"/>
                  </a:lnTo>
                  <a:lnTo>
                    <a:pt x="113741" y="173405"/>
                  </a:lnTo>
                  <a:lnTo>
                    <a:pt x="105803" y="173405"/>
                  </a:lnTo>
                  <a:lnTo>
                    <a:pt x="105803" y="192506"/>
                  </a:lnTo>
                  <a:lnTo>
                    <a:pt x="102882" y="192506"/>
                  </a:lnTo>
                  <a:lnTo>
                    <a:pt x="102222" y="191909"/>
                  </a:lnTo>
                  <a:lnTo>
                    <a:pt x="102222" y="189941"/>
                  </a:lnTo>
                  <a:lnTo>
                    <a:pt x="102882" y="189344"/>
                  </a:lnTo>
                  <a:lnTo>
                    <a:pt x="105041" y="189344"/>
                  </a:lnTo>
                  <a:lnTo>
                    <a:pt x="105714" y="189941"/>
                  </a:lnTo>
                  <a:lnTo>
                    <a:pt x="105803" y="192506"/>
                  </a:lnTo>
                  <a:lnTo>
                    <a:pt x="105803" y="173405"/>
                  </a:lnTo>
                  <a:lnTo>
                    <a:pt x="94183" y="173405"/>
                  </a:lnTo>
                  <a:lnTo>
                    <a:pt x="86220" y="181140"/>
                  </a:lnTo>
                  <a:lnTo>
                    <a:pt x="86220" y="200723"/>
                  </a:lnTo>
                  <a:lnTo>
                    <a:pt x="94183" y="208445"/>
                  </a:lnTo>
                  <a:lnTo>
                    <a:pt x="105791" y="208445"/>
                  </a:lnTo>
                  <a:lnTo>
                    <a:pt x="105791" y="290296"/>
                  </a:lnTo>
                  <a:lnTo>
                    <a:pt x="90932" y="290296"/>
                  </a:lnTo>
                  <a:lnTo>
                    <a:pt x="90919" y="264045"/>
                  </a:lnTo>
                  <a:lnTo>
                    <a:pt x="89395" y="261416"/>
                  </a:lnTo>
                  <a:lnTo>
                    <a:pt x="49745" y="227545"/>
                  </a:lnTo>
                  <a:lnTo>
                    <a:pt x="23368" y="182473"/>
                  </a:lnTo>
                  <a:lnTo>
                    <a:pt x="15887" y="128765"/>
                  </a:lnTo>
                  <a:lnTo>
                    <a:pt x="25323" y="84886"/>
                  </a:lnTo>
                  <a:lnTo>
                    <a:pt x="51041" y="49022"/>
                  </a:lnTo>
                  <a:lnTo>
                    <a:pt x="89154" y="24815"/>
                  </a:lnTo>
                  <a:lnTo>
                    <a:pt x="135763" y="15938"/>
                  </a:lnTo>
                  <a:lnTo>
                    <a:pt x="182384" y="24815"/>
                  </a:lnTo>
                  <a:lnTo>
                    <a:pt x="220484" y="49022"/>
                  </a:lnTo>
                  <a:lnTo>
                    <a:pt x="246202" y="84899"/>
                  </a:lnTo>
                  <a:lnTo>
                    <a:pt x="255638" y="128765"/>
                  </a:lnTo>
                  <a:lnTo>
                    <a:pt x="255638" y="71691"/>
                  </a:lnTo>
                  <a:lnTo>
                    <a:pt x="245313" y="52768"/>
                  </a:lnTo>
                  <a:lnTo>
                    <a:pt x="215900" y="24879"/>
                  </a:lnTo>
                  <a:lnTo>
                    <a:pt x="197688" y="15938"/>
                  </a:lnTo>
                  <a:lnTo>
                    <a:pt x="178638" y="6578"/>
                  </a:lnTo>
                  <a:lnTo>
                    <a:pt x="135763" y="0"/>
                  </a:lnTo>
                  <a:lnTo>
                    <a:pt x="92900" y="6578"/>
                  </a:lnTo>
                  <a:lnTo>
                    <a:pt x="55638" y="24879"/>
                  </a:lnTo>
                  <a:lnTo>
                    <a:pt x="26225" y="52768"/>
                  </a:lnTo>
                  <a:lnTo>
                    <a:pt x="6934" y="88112"/>
                  </a:lnTo>
                  <a:lnTo>
                    <a:pt x="0" y="128765"/>
                  </a:lnTo>
                  <a:lnTo>
                    <a:pt x="101" y="131013"/>
                  </a:lnTo>
                  <a:lnTo>
                    <a:pt x="177" y="132245"/>
                  </a:lnTo>
                  <a:lnTo>
                    <a:pt x="1701" y="160515"/>
                  </a:lnTo>
                  <a:lnTo>
                    <a:pt x="20777" y="214109"/>
                  </a:lnTo>
                  <a:lnTo>
                    <a:pt x="49123" y="250202"/>
                  </a:lnTo>
                  <a:lnTo>
                    <a:pt x="75044" y="271322"/>
                  </a:lnTo>
                  <a:lnTo>
                    <a:pt x="75044" y="292862"/>
                  </a:lnTo>
                  <a:lnTo>
                    <a:pt x="67525" y="296735"/>
                  </a:lnTo>
                  <a:lnTo>
                    <a:pt x="62369" y="304584"/>
                  </a:lnTo>
                  <a:lnTo>
                    <a:pt x="62369" y="313613"/>
                  </a:lnTo>
                  <a:lnTo>
                    <a:pt x="63957" y="322084"/>
                  </a:lnTo>
                  <a:lnTo>
                    <a:pt x="68300" y="329158"/>
                  </a:lnTo>
                  <a:lnTo>
                    <a:pt x="74828" y="334264"/>
                  </a:lnTo>
                  <a:lnTo>
                    <a:pt x="82892" y="336791"/>
                  </a:lnTo>
                  <a:lnTo>
                    <a:pt x="82156" y="339039"/>
                  </a:lnTo>
                  <a:lnTo>
                    <a:pt x="81749" y="341426"/>
                  </a:lnTo>
                  <a:lnTo>
                    <a:pt x="81749" y="344792"/>
                  </a:lnTo>
                  <a:lnTo>
                    <a:pt x="83464" y="353504"/>
                  </a:lnTo>
                  <a:lnTo>
                    <a:pt x="88163" y="360680"/>
                  </a:lnTo>
                  <a:lnTo>
                    <a:pt x="95148" y="365633"/>
                  </a:lnTo>
                  <a:lnTo>
                    <a:pt x="103720" y="367665"/>
                  </a:lnTo>
                  <a:lnTo>
                    <a:pt x="102933" y="370001"/>
                  </a:lnTo>
                  <a:lnTo>
                    <a:pt x="102501" y="372491"/>
                  </a:lnTo>
                  <a:lnTo>
                    <a:pt x="102501" y="375081"/>
                  </a:lnTo>
                  <a:lnTo>
                    <a:pt x="104330" y="384162"/>
                  </a:lnTo>
                  <a:lnTo>
                    <a:pt x="109321" y="391579"/>
                  </a:lnTo>
                  <a:lnTo>
                    <a:pt x="116725" y="396582"/>
                  </a:lnTo>
                  <a:lnTo>
                    <a:pt x="125780" y="398411"/>
                  </a:lnTo>
                  <a:lnTo>
                    <a:pt x="150317" y="398411"/>
                  </a:lnTo>
                  <a:lnTo>
                    <a:pt x="159372" y="396582"/>
                  </a:lnTo>
                  <a:lnTo>
                    <a:pt x="166763" y="391579"/>
                  </a:lnTo>
                  <a:lnTo>
                    <a:pt x="171767" y="384162"/>
                  </a:lnTo>
                  <a:lnTo>
                    <a:pt x="172097" y="382485"/>
                  </a:lnTo>
                  <a:lnTo>
                    <a:pt x="173596" y="375081"/>
                  </a:lnTo>
                  <a:lnTo>
                    <a:pt x="173596" y="372491"/>
                  </a:lnTo>
                  <a:lnTo>
                    <a:pt x="173164" y="370001"/>
                  </a:lnTo>
                  <a:lnTo>
                    <a:pt x="172389" y="367703"/>
                  </a:lnTo>
                  <a:lnTo>
                    <a:pt x="194348" y="344792"/>
                  </a:lnTo>
                  <a:lnTo>
                    <a:pt x="194348" y="341426"/>
                  </a:lnTo>
                  <a:lnTo>
                    <a:pt x="193954" y="339039"/>
                  </a:lnTo>
                  <a:lnTo>
                    <a:pt x="193268" y="336956"/>
                  </a:lnTo>
                  <a:lnTo>
                    <a:pt x="193205" y="336791"/>
                  </a:lnTo>
                  <a:lnTo>
                    <a:pt x="201282" y="334264"/>
                  </a:lnTo>
                  <a:lnTo>
                    <a:pt x="207797" y="329158"/>
                  </a:lnTo>
                  <a:lnTo>
                    <a:pt x="212140" y="322084"/>
                  </a:lnTo>
                  <a:lnTo>
                    <a:pt x="212344" y="321017"/>
                  </a:lnTo>
                  <a:lnTo>
                    <a:pt x="213728" y="313613"/>
                  </a:lnTo>
                  <a:lnTo>
                    <a:pt x="212483" y="306235"/>
                  </a:lnTo>
                  <a:lnTo>
                    <a:pt x="212432" y="305930"/>
                  </a:lnTo>
                  <a:lnTo>
                    <a:pt x="208826" y="299326"/>
                  </a:lnTo>
                  <a:lnTo>
                    <a:pt x="203377" y="294233"/>
                  </a:lnTo>
                  <a:lnTo>
                    <a:pt x="197815" y="291706"/>
                  </a:lnTo>
                  <a:lnTo>
                    <a:pt x="197815" y="309549"/>
                  </a:lnTo>
                  <a:lnTo>
                    <a:pt x="197815" y="317715"/>
                  </a:lnTo>
                  <a:lnTo>
                    <a:pt x="194513" y="321017"/>
                  </a:lnTo>
                  <a:lnTo>
                    <a:pt x="178447" y="321017"/>
                  </a:lnTo>
                  <a:lnTo>
                    <a:pt x="178447" y="340080"/>
                  </a:lnTo>
                  <a:lnTo>
                    <a:pt x="178384" y="348640"/>
                  </a:lnTo>
                  <a:lnTo>
                    <a:pt x="175260" y="351764"/>
                  </a:lnTo>
                  <a:lnTo>
                    <a:pt x="157683" y="351764"/>
                  </a:lnTo>
                  <a:lnTo>
                    <a:pt x="157683" y="371017"/>
                  </a:lnTo>
                  <a:lnTo>
                    <a:pt x="157683" y="379171"/>
                  </a:lnTo>
                  <a:lnTo>
                    <a:pt x="154381" y="382485"/>
                  </a:lnTo>
                  <a:lnTo>
                    <a:pt x="121704" y="382485"/>
                  </a:lnTo>
                  <a:lnTo>
                    <a:pt x="118402" y="379171"/>
                  </a:lnTo>
                  <a:lnTo>
                    <a:pt x="118402" y="371017"/>
                  </a:lnTo>
                  <a:lnTo>
                    <a:pt x="121704" y="367703"/>
                  </a:lnTo>
                  <a:lnTo>
                    <a:pt x="154381" y="367703"/>
                  </a:lnTo>
                  <a:lnTo>
                    <a:pt x="157683" y="371017"/>
                  </a:lnTo>
                  <a:lnTo>
                    <a:pt x="157683" y="351764"/>
                  </a:lnTo>
                  <a:lnTo>
                    <a:pt x="100749" y="351764"/>
                  </a:lnTo>
                  <a:lnTo>
                    <a:pt x="97637" y="348640"/>
                  </a:lnTo>
                  <a:lnTo>
                    <a:pt x="97637" y="340080"/>
                  </a:lnTo>
                  <a:lnTo>
                    <a:pt x="100749" y="336956"/>
                  </a:lnTo>
                  <a:lnTo>
                    <a:pt x="175323" y="336956"/>
                  </a:lnTo>
                  <a:lnTo>
                    <a:pt x="178447" y="340080"/>
                  </a:lnTo>
                  <a:lnTo>
                    <a:pt x="178447" y="321017"/>
                  </a:lnTo>
                  <a:lnTo>
                    <a:pt x="81572" y="321017"/>
                  </a:lnTo>
                  <a:lnTo>
                    <a:pt x="78257" y="317715"/>
                  </a:lnTo>
                  <a:lnTo>
                    <a:pt x="78257" y="309549"/>
                  </a:lnTo>
                  <a:lnTo>
                    <a:pt x="81572" y="306235"/>
                  </a:lnTo>
                  <a:lnTo>
                    <a:pt x="194513" y="306235"/>
                  </a:lnTo>
                  <a:lnTo>
                    <a:pt x="197815" y="309549"/>
                  </a:lnTo>
                  <a:lnTo>
                    <a:pt x="197815" y="291706"/>
                  </a:lnTo>
                  <a:lnTo>
                    <a:pt x="196507" y="291096"/>
                  </a:lnTo>
                  <a:lnTo>
                    <a:pt x="196507" y="290296"/>
                  </a:lnTo>
                  <a:lnTo>
                    <a:pt x="196507" y="271322"/>
                  </a:lnTo>
                  <a:lnTo>
                    <a:pt x="233502" y="238328"/>
                  </a:lnTo>
                  <a:lnTo>
                    <a:pt x="262953" y="188010"/>
                  </a:lnTo>
                  <a:lnTo>
                    <a:pt x="271437" y="131013"/>
                  </a:lnTo>
                  <a:lnTo>
                    <a:pt x="271538" y="128765"/>
                  </a:lnTo>
                  <a:close/>
                </a:path>
                <a:path w="7097395" h="1270000">
                  <a:moveTo>
                    <a:pt x="3658895" y="1198054"/>
                  </a:moveTo>
                  <a:lnTo>
                    <a:pt x="3653294" y="1170228"/>
                  </a:lnTo>
                  <a:lnTo>
                    <a:pt x="3638016" y="1147495"/>
                  </a:lnTo>
                  <a:lnTo>
                    <a:pt x="3615334" y="1132179"/>
                  </a:lnTo>
                  <a:lnTo>
                    <a:pt x="3601758" y="1129436"/>
                  </a:lnTo>
                  <a:lnTo>
                    <a:pt x="3601758" y="1126553"/>
                  </a:lnTo>
                  <a:lnTo>
                    <a:pt x="3601872" y="790892"/>
                  </a:lnTo>
                  <a:lnTo>
                    <a:pt x="3595395" y="784415"/>
                  </a:lnTo>
                  <a:lnTo>
                    <a:pt x="3579647" y="784415"/>
                  </a:lnTo>
                  <a:lnTo>
                    <a:pt x="3573297" y="790892"/>
                  </a:lnTo>
                  <a:lnTo>
                    <a:pt x="3573183" y="1129449"/>
                  </a:lnTo>
                  <a:lnTo>
                    <a:pt x="3573170" y="1205928"/>
                  </a:lnTo>
                  <a:lnTo>
                    <a:pt x="3573183" y="1129449"/>
                  </a:lnTo>
                  <a:lnTo>
                    <a:pt x="3559683" y="1132179"/>
                  </a:lnTo>
                  <a:lnTo>
                    <a:pt x="3536950" y="1147495"/>
                  </a:lnTo>
                  <a:lnTo>
                    <a:pt x="3521633" y="1170228"/>
                  </a:lnTo>
                  <a:lnTo>
                    <a:pt x="3516020" y="1198054"/>
                  </a:lnTo>
                  <a:lnTo>
                    <a:pt x="3521633" y="1225880"/>
                  </a:lnTo>
                  <a:lnTo>
                    <a:pt x="3536950" y="1248562"/>
                  </a:lnTo>
                  <a:lnTo>
                    <a:pt x="3559683" y="1263840"/>
                  </a:lnTo>
                  <a:lnTo>
                    <a:pt x="3587521" y="1269428"/>
                  </a:lnTo>
                  <a:lnTo>
                    <a:pt x="3615334" y="1263840"/>
                  </a:lnTo>
                  <a:lnTo>
                    <a:pt x="3638016" y="1248562"/>
                  </a:lnTo>
                  <a:lnTo>
                    <a:pt x="3653294" y="1225880"/>
                  </a:lnTo>
                  <a:lnTo>
                    <a:pt x="3656025" y="1212278"/>
                  </a:lnTo>
                  <a:lnTo>
                    <a:pt x="3658895" y="1198054"/>
                  </a:lnTo>
                  <a:close/>
                </a:path>
                <a:path w="7097395" h="1270000">
                  <a:moveTo>
                    <a:pt x="3718204" y="117106"/>
                  </a:moveTo>
                  <a:lnTo>
                    <a:pt x="3717201" y="114681"/>
                  </a:lnTo>
                  <a:lnTo>
                    <a:pt x="3695128" y="92646"/>
                  </a:lnTo>
                  <a:lnTo>
                    <a:pt x="3695128" y="119634"/>
                  </a:lnTo>
                  <a:lnTo>
                    <a:pt x="3676040" y="138696"/>
                  </a:lnTo>
                  <a:lnTo>
                    <a:pt x="3662527" y="125209"/>
                  </a:lnTo>
                  <a:lnTo>
                    <a:pt x="3662527" y="152184"/>
                  </a:lnTo>
                  <a:lnTo>
                    <a:pt x="3513912" y="300507"/>
                  </a:lnTo>
                  <a:lnTo>
                    <a:pt x="3495560" y="282206"/>
                  </a:lnTo>
                  <a:lnTo>
                    <a:pt x="3495560" y="309168"/>
                  </a:lnTo>
                  <a:lnTo>
                    <a:pt x="3454717" y="320471"/>
                  </a:lnTo>
                  <a:lnTo>
                    <a:pt x="3466046" y="279717"/>
                  </a:lnTo>
                  <a:lnTo>
                    <a:pt x="3495560" y="309168"/>
                  </a:lnTo>
                  <a:lnTo>
                    <a:pt x="3495560" y="282206"/>
                  </a:lnTo>
                  <a:lnTo>
                    <a:pt x="3493071" y="279717"/>
                  </a:lnTo>
                  <a:lnTo>
                    <a:pt x="3474720" y="261391"/>
                  </a:lnTo>
                  <a:lnTo>
                    <a:pt x="3623335" y="113055"/>
                  </a:lnTo>
                  <a:lnTo>
                    <a:pt x="3662527" y="152184"/>
                  </a:lnTo>
                  <a:lnTo>
                    <a:pt x="3662527" y="125209"/>
                  </a:lnTo>
                  <a:lnTo>
                    <a:pt x="3650361" y="113055"/>
                  </a:lnTo>
                  <a:lnTo>
                    <a:pt x="3636848" y="99555"/>
                  </a:lnTo>
                  <a:lnTo>
                    <a:pt x="3655936" y="80505"/>
                  </a:lnTo>
                  <a:lnTo>
                    <a:pt x="3695128" y="119634"/>
                  </a:lnTo>
                  <a:lnTo>
                    <a:pt x="3695128" y="92646"/>
                  </a:lnTo>
                  <a:lnTo>
                    <a:pt x="3682974" y="80505"/>
                  </a:lnTo>
                  <a:lnTo>
                    <a:pt x="3659111" y="56692"/>
                  </a:lnTo>
                  <a:lnTo>
                    <a:pt x="3652761" y="56692"/>
                  </a:lnTo>
                  <a:lnTo>
                    <a:pt x="3454425" y="254660"/>
                  </a:lnTo>
                  <a:lnTo>
                    <a:pt x="3453638" y="255485"/>
                  </a:lnTo>
                  <a:lnTo>
                    <a:pt x="3453053" y="256425"/>
                  </a:lnTo>
                  <a:lnTo>
                    <a:pt x="3452368" y="257924"/>
                  </a:lnTo>
                  <a:lnTo>
                    <a:pt x="3452190" y="258406"/>
                  </a:lnTo>
                  <a:lnTo>
                    <a:pt x="3452050" y="258597"/>
                  </a:lnTo>
                  <a:lnTo>
                    <a:pt x="3430867" y="334937"/>
                  </a:lnTo>
                  <a:lnTo>
                    <a:pt x="3431794" y="338493"/>
                  </a:lnTo>
                  <a:lnTo>
                    <a:pt x="3436061" y="342734"/>
                  </a:lnTo>
                  <a:lnTo>
                    <a:pt x="3438487" y="343712"/>
                  </a:lnTo>
                  <a:lnTo>
                    <a:pt x="3441839" y="343712"/>
                  </a:lnTo>
                  <a:lnTo>
                    <a:pt x="3442703" y="343598"/>
                  </a:lnTo>
                  <a:lnTo>
                    <a:pt x="3516706" y="323138"/>
                  </a:lnTo>
                  <a:lnTo>
                    <a:pt x="3516896" y="322999"/>
                  </a:lnTo>
                  <a:lnTo>
                    <a:pt x="3517392" y="322821"/>
                  </a:lnTo>
                  <a:lnTo>
                    <a:pt x="3518878" y="322135"/>
                  </a:lnTo>
                  <a:lnTo>
                    <a:pt x="3519830" y="321551"/>
                  </a:lnTo>
                  <a:lnTo>
                    <a:pt x="3520935" y="320471"/>
                  </a:lnTo>
                  <a:lnTo>
                    <a:pt x="3540937" y="300507"/>
                  </a:lnTo>
                  <a:lnTo>
                    <a:pt x="3703078" y="138696"/>
                  </a:lnTo>
                  <a:lnTo>
                    <a:pt x="3717201" y="124599"/>
                  </a:lnTo>
                  <a:lnTo>
                    <a:pt x="3718204" y="122161"/>
                  </a:lnTo>
                  <a:lnTo>
                    <a:pt x="3718204" y="117106"/>
                  </a:lnTo>
                  <a:close/>
                </a:path>
                <a:path w="7097395" h="1270000">
                  <a:moveTo>
                    <a:pt x="5477561" y="298729"/>
                  </a:moveTo>
                  <a:lnTo>
                    <a:pt x="5416321" y="298729"/>
                  </a:lnTo>
                  <a:lnTo>
                    <a:pt x="5428221" y="296354"/>
                  </a:lnTo>
                  <a:lnTo>
                    <a:pt x="5437898" y="289877"/>
                  </a:lnTo>
                  <a:lnTo>
                    <a:pt x="5442140" y="283603"/>
                  </a:lnTo>
                  <a:lnTo>
                    <a:pt x="5444414" y="280263"/>
                  </a:lnTo>
                  <a:lnTo>
                    <a:pt x="5446788" y="268478"/>
                  </a:lnTo>
                  <a:lnTo>
                    <a:pt x="5446941" y="102108"/>
                  </a:lnTo>
                  <a:lnTo>
                    <a:pt x="5416321" y="71856"/>
                  </a:lnTo>
                  <a:lnTo>
                    <a:pt x="5416321" y="102108"/>
                  </a:lnTo>
                  <a:lnTo>
                    <a:pt x="5416321" y="268478"/>
                  </a:lnTo>
                  <a:lnTo>
                    <a:pt x="5309133" y="268478"/>
                  </a:lnTo>
                  <a:lnTo>
                    <a:pt x="5309133" y="290410"/>
                  </a:lnTo>
                  <a:lnTo>
                    <a:pt x="5309133" y="307047"/>
                  </a:lnTo>
                  <a:lnTo>
                    <a:pt x="5302250" y="313855"/>
                  </a:lnTo>
                  <a:lnTo>
                    <a:pt x="5285397" y="313855"/>
                  </a:lnTo>
                  <a:lnTo>
                    <a:pt x="5278513" y="307047"/>
                  </a:lnTo>
                  <a:lnTo>
                    <a:pt x="5278513" y="290410"/>
                  </a:lnTo>
                  <a:lnTo>
                    <a:pt x="5285397" y="283603"/>
                  </a:lnTo>
                  <a:lnTo>
                    <a:pt x="5302250" y="283603"/>
                  </a:lnTo>
                  <a:lnTo>
                    <a:pt x="5309133" y="290410"/>
                  </a:lnTo>
                  <a:lnTo>
                    <a:pt x="5309133" y="268478"/>
                  </a:lnTo>
                  <a:lnTo>
                    <a:pt x="5171325" y="268478"/>
                  </a:lnTo>
                  <a:lnTo>
                    <a:pt x="5171325" y="102108"/>
                  </a:lnTo>
                  <a:lnTo>
                    <a:pt x="5416321" y="102108"/>
                  </a:lnTo>
                  <a:lnTo>
                    <a:pt x="5416321" y="71856"/>
                  </a:lnTo>
                  <a:lnTo>
                    <a:pt x="5171325" y="71856"/>
                  </a:lnTo>
                  <a:lnTo>
                    <a:pt x="5159400" y="74231"/>
                  </a:lnTo>
                  <a:lnTo>
                    <a:pt x="5149672" y="80721"/>
                  </a:lnTo>
                  <a:lnTo>
                    <a:pt x="5143106" y="90335"/>
                  </a:lnTo>
                  <a:lnTo>
                    <a:pt x="5140706" y="102108"/>
                  </a:lnTo>
                  <a:lnTo>
                    <a:pt x="5140706" y="268478"/>
                  </a:lnTo>
                  <a:lnTo>
                    <a:pt x="5143106" y="280263"/>
                  </a:lnTo>
                  <a:lnTo>
                    <a:pt x="5149672" y="289877"/>
                  </a:lnTo>
                  <a:lnTo>
                    <a:pt x="5159400" y="296354"/>
                  </a:lnTo>
                  <a:lnTo>
                    <a:pt x="5171325" y="298729"/>
                  </a:lnTo>
                  <a:lnTo>
                    <a:pt x="5110086" y="298729"/>
                  </a:lnTo>
                  <a:lnTo>
                    <a:pt x="5112486" y="310515"/>
                  </a:lnTo>
                  <a:lnTo>
                    <a:pt x="5119052" y="320128"/>
                  </a:lnTo>
                  <a:lnTo>
                    <a:pt x="5128780" y="326605"/>
                  </a:lnTo>
                  <a:lnTo>
                    <a:pt x="5140706" y="328980"/>
                  </a:lnTo>
                  <a:lnTo>
                    <a:pt x="5446941" y="328980"/>
                  </a:lnTo>
                  <a:lnTo>
                    <a:pt x="5458866" y="326605"/>
                  </a:lnTo>
                  <a:lnTo>
                    <a:pt x="5468594" y="320128"/>
                  </a:lnTo>
                  <a:lnTo>
                    <a:pt x="5472874" y="313855"/>
                  </a:lnTo>
                  <a:lnTo>
                    <a:pt x="5475160" y="310515"/>
                  </a:lnTo>
                  <a:lnTo>
                    <a:pt x="5477561" y="298729"/>
                  </a:lnTo>
                  <a:close/>
                </a:path>
                <a:path w="7097395" h="1270000">
                  <a:moveTo>
                    <a:pt x="7097039" y="1198054"/>
                  </a:moveTo>
                  <a:lnTo>
                    <a:pt x="7091439" y="1170228"/>
                  </a:lnTo>
                  <a:lnTo>
                    <a:pt x="7076160" y="1147495"/>
                  </a:lnTo>
                  <a:lnTo>
                    <a:pt x="7053478" y="1132179"/>
                  </a:lnTo>
                  <a:lnTo>
                    <a:pt x="7039902" y="1129436"/>
                  </a:lnTo>
                  <a:lnTo>
                    <a:pt x="7039902" y="1126553"/>
                  </a:lnTo>
                  <a:lnTo>
                    <a:pt x="7040016" y="790892"/>
                  </a:lnTo>
                  <a:lnTo>
                    <a:pt x="7033539" y="784415"/>
                  </a:lnTo>
                  <a:lnTo>
                    <a:pt x="7017791" y="784415"/>
                  </a:lnTo>
                  <a:lnTo>
                    <a:pt x="7011441" y="790892"/>
                  </a:lnTo>
                  <a:lnTo>
                    <a:pt x="7011327" y="1129449"/>
                  </a:lnTo>
                  <a:lnTo>
                    <a:pt x="7011314" y="1205928"/>
                  </a:lnTo>
                  <a:lnTo>
                    <a:pt x="7011327" y="1129449"/>
                  </a:lnTo>
                  <a:lnTo>
                    <a:pt x="6997827" y="1132179"/>
                  </a:lnTo>
                  <a:lnTo>
                    <a:pt x="6975094" y="1147495"/>
                  </a:lnTo>
                  <a:lnTo>
                    <a:pt x="6959778" y="1170228"/>
                  </a:lnTo>
                  <a:lnTo>
                    <a:pt x="6954164" y="1198054"/>
                  </a:lnTo>
                  <a:lnTo>
                    <a:pt x="6959778" y="1225880"/>
                  </a:lnTo>
                  <a:lnTo>
                    <a:pt x="6975094" y="1248562"/>
                  </a:lnTo>
                  <a:lnTo>
                    <a:pt x="6997827" y="1263840"/>
                  </a:lnTo>
                  <a:lnTo>
                    <a:pt x="7025665" y="1269428"/>
                  </a:lnTo>
                  <a:lnTo>
                    <a:pt x="7053478" y="1263840"/>
                  </a:lnTo>
                  <a:lnTo>
                    <a:pt x="7076160" y="1248562"/>
                  </a:lnTo>
                  <a:lnTo>
                    <a:pt x="7091439" y="1225880"/>
                  </a:lnTo>
                  <a:lnTo>
                    <a:pt x="7094169" y="1212278"/>
                  </a:lnTo>
                  <a:lnTo>
                    <a:pt x="7097039" y="1198054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34669" y="3068699"/>
              <a:ext cx="280940" cy="280686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7751583" y="3033406"/>
              <a:ext cx="247650" cy="278130"/>
            </a:xfrm>
            <a:custGeom>
              <a:avLst/>
              <a:gdLst/>
              <a:ahLst/>
              <a:cxnLst/>
              <a:rect l="l" t="t" r="r" b="b"/>
              <a:pathLst>
                <a:path w="247650" h="278129">
                  <a:moveTo>
                    <a:pt x="174093" y="0"/>
                  </a:moveTo>
                  <a:lnTo>
                    <a:pt x="111944" y="96709"/>
                  </a:lnTo>
                  <a:lnTo>
                    <a:pt x="21319" y="110297"/>
                  </a:lnTo>
                  <a:lnTo>
                    <a:pt x="0" y="133589"/>
                  </a:lnTo>
                  <a:lnTo>
                    <a:pt x="608" y="140253"/>
                  </a:lnTo>
                  <a:lnTo>
                    <a:pt x="3012" y="146508"/>
                  </a:lnTo>
                  <a:lnTo>
                    <a:pt x="7121" y="151982"/>
                  </a:lnTo>
                  <a:lnTo>
                    <a:pt x="73527" y="218873"/>
                  </a:lnTo>
                  <a:lnTo>
                    <a:pt x="63732" y="277882"/>
                  </a:lnTo>
                  <a:lnTo>
                    <a:pt x="94134" y="248144"/>
                  </a:lnTo>
                  <a:lnTo>
                    <a:pt x="99616" y="215115"/>
                  </a:lnTo>
                  <a:lnTo>
                    <a:pt x="97086" y="207216"/>
                  </a:lnTo>
                  <a:lnTo>
                    <a:pt x="25108" y="134729"/>
                  </a:lnTo>
                  <a:lnTo>
                    <a:pt x="123999" y="119878"/>
                  </a:lnTo>
                  <a:lnTo>
                    <a:pt x="131132" y="114648"/>
                  </a:lnTo>
                  <a:lnTo>
                    <a:pt x="174093" y="24710"/>
                  </a:lnTo>
                  <a:lnTo>
                    <a:pt x="201878" y="24711"/>
                  </a:lnTo>
                  <a:lnTo>
                    <a:pt x="196863" y="14205"/>
                  </a:lnTo>
                  <a:lnTo>
                    <a:pt x="192928" y="8331"/>
                  </a:lnTo>
                  <a:lnTo>
                    <a:pt x="187581" y="3854"/>
                  </a:lnTo>
                  <a:lnTo>
                    <a:pt x="181182" y="1001"/>
                  </a:lnTo>
                  <a:lnTo>
                    <a:pt x="174093" y="0"/>
                  </a:lnTo>
                  <a:close/>
                </a:path>
                <a:path w="247650" h="278129">
                  <a:moveTo>
                    <a:pt x="201878" y="24711"/>
                  </a:moveTo>
                  <a:lnTo>
                    <a:pt x="174093" y="24710"/>
                  </a:lnTo>
                  <a:lnTo>
                    <a:pt x="217061" y="114666"/>
                  </a:lnTo>
                  <a:lnTo>
                    <a:pt x="224177" y="119878"/>
                  </a:lnTo>
                  <a:lnTo>
                    <a:pt x="225122" y="120021"/>
                  </a:lnTo>
                  <a:lnTo>
                    <a:pt x="247267" y="98361"/>
                  </a:lnTo>
                  <a:lnTo>
                    <a:pt x="236249" y="96709"/>
                  </a:lnTo>
                  <a:lnTo>
                    <a:pt x="201878" y="24711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</p:grpSp>
      <p:pic>
        <p:nvPicPr>
          <p:cNvPr id="22" name="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7068077" y="308453"/>
            <a:ext cx="805353" cy="962108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02194" y="308453"/>
            <a:ext cx="1030103" cy="955860"/>
          </a:xfrm>
          <a:prstGeom prst="rect">
            <a:avLst/>
          </a:prstGeom>
        </p:spPr>
      </p:pic>
      <p:sp>
        <p:nvSpPr>
          <p:cNvPr id="24" name="object 24"/>
          <p:cNvSpPr/>
          <p:nvPr/>
        </p:nvSpPr>
        <p:spPr>
          <a:xfrm>
            <a:off x="14458951" y="1252728"/>
            <a:ext cx="2288858" cy="68580"/>
          </a:xfrm>
          <a:custGeom>
            <a:avLst/>
            <a:gdLst/>
            <a:ahLst/>
            <a:cxnLst/>
            <a:rect l="l" t="t" r="r" b="b"/>
            <a:pathLst>
              <a:path w="1525904" h="45719">
                <a:moveTo>
                  <a:pt x="1502664" y="0"/>
                </a:moveTo>
                <a:lnTo>
                  <a:pt x="22859" y="0"/>
                </a:lnTo>
                <a:lnTo>
                  <a:pt x="13983" y="1803"/>
                </a:lnTo>
                <a:lnTo>
                  <a:pt x="6715" y="6715"/>
                </a:lnTo>
                <a:lnTo>
                  <a:pt x="1803" y="13983"/>
                </a:lnTo>
                <a:lnTo>
                  <a:pt x="0" y="22860"/>
                </a:lnTo>
                <a:lnTo>
                  <a:pt x="1803" y="31736"/>
                </a:lnTo>
                <a:lnTo>
                  <a:pt x="6715" y="39004"/>
                </a:lnTo>
                <a:lnTo>
                  <a:pt x="13983" y="43916"/>
                </a:lnTo>
                <a:lnTo>
                  <a:pt x="22859" y="45720"/>
                </a:lnTo>
                <a:lnTo>
                  <a:pt x="1502664" y="45720"/>
                </a:lnTo>
                <a:lnTo>
                  <a:pt x="1511540" y="43916"/>
                </a:lnTo>
                <a:lnTo>
                  <a:pt x="1518808" y="39004"/>
                </a:lnTo>
                <a:lnTo>
                  <a:pt x="1523720" y="31736"/>
                </a:lnTo>
                <a:lnTo>
                  <a:pt x="1525524" y="22860"/>
                </a:lnTo>
                <a:lnTo>
                  <a:pt x="1523720" y="13983"/>
                </a:lnTo>
                <a:lnTo>
                  <a:pt x="1518808" y="6715"/>
                </a:lnTo>
                <a:lnTo>
                  <a:pt x="1511540" y="1803"/>
                </a:lnTo>
                <a:lnTo>
                  <a:pt x="1502664" y="0"/>
                </a:lnTo>
                <a:close/>
              </a:path>
            </a:pathLst>
          </a:custGeom>
          <a:solidFill>
            <a:srgbClr val="FBB812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538478" y="1252728"/>
            <a:ext cx="12835890" cy="68580"/>
          </a:xfrm>
          <a:custGeom>
            <a:avLst/>
            <a:gdLst/>
            <a:ahLst/>
            <a:cxnLst/>
            <a:rect l="l" t="t" r="r" b="b"/>
            <a:pathLst>
              <a:path w="8557260" h="45719">
                <a:moveTo>
                  <a:pt x="8534400" y="0"/>
                </a:moveTo>
                <a:lnTo>
                  <a:pt x="22859" y="0"/>
                </a:lnTo>
                <a:lnTo>
                  <a:pt x="13962" y="1803"/>
                </a:lnTo>
                <a:lnTo>
                  <a:pt x="6696" y="6715"/>
                </a:lnTo>
                <a:lnTo>
                  <a:pt x="1796" y="13983"/>
                </a:lnTo>
                <a:lnTo>
                  <a:pt x="0" y="22860"/>
                </a:lnTo>
                <a:lnTo>
                  <a:pt x="1796" y="31736"/>
                </a:lnTo>
                <a:lnTo>
                  <a:pt x="6696" y="39004"/>
                </a:lnTo>
                <a:lnTo>
                  <a:pt x="13962" y="43916"/>
                </a:lnTo>
                <a:lnTo>
                  <a:pt x="22859" y="45720"/>
                </a:lnTo>
                <a:lnTo>
                  <a:pt x="8534400" y="45720"/>
                </a:lnTo>
                <a:lnTo>
                  <a:pt x="8543276" y="43916"/>
                </a:lnTo>
                <a:lnTo>
                  <a:pt x="8550544" y="39004"/>
                </a:lnTo>
                <a:lnTo>
                  <a:pt x="8555456" y="31736"/>
                </a:lnTo>
                <a:lnTo>
                  <a:pt x="8557260" y="22860"/>
                </a:lnTo>
                <a:lnTo>
                  <a:pt x="8555456" y="13983"/>
                </a:lnTo>
                <a:lnTo>
                  <a:pt x="8550544" y="6715"/>
                </a:lnTo>
                <a:lnTo>
                  <a:pt x="8543276" y="1803"/>
                </a:lnTo>
                <a:lnTo>
                  <a:pt x="8534400" y="0"/>
                </a:lnTo>
                <a:close/>
              </a:path>
            </a:pathLst>
          </a:custGeom>
          <a:solidFill>
            <a:srgbClr val="005FAC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6" name="object 2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83464" y="9715497"/>
            <a:ext cx="987552" cy="438912"/>
          </a:xfrm>
          <a:prstGeom prst="rect">
            <a:avLst/>
          </a:prstGeom>
        </p:spPr>
      </p:pic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4419410" y="476174"/>
            <a:ext cx="9443085" cy="664606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>
              <a:spcBef>
                <a:spcPts val="143"/>
              </a:spcBef>
            </a:pPr>
            <a:r>
              <a:rPr sz="4200" b="1" spc="-15" dirty="0">
                <a:solidFill>
                  <a:srgbClr val="005FAC"/>
                </a:solidFill>
                <a:latin typeface="Tahoma"/>
                <a:cs typeface="Tahoma"/>
              </a:rPr>
              <a:t>TAHAPAN</a:t>
            </a:r>
            <a:r>
              <a:rPr sz="4200" b="1" spc="-38" dirty="0">
                <a:solidFill>
                  <a:srgbClr val="005FAC"/>
                </a:solidFill>
                <a:latin typeface="Tahoma"/>
                <a:cs typeface="Tahoma"/>
              </a:rPr>
              <a:t> </a:t>
            </a:r>
            <a:r>
              <a:rPr sz="4200" b="1" spc="-8" dirty="0">
                <a:solidFill>
                  <a:srgbClr val="005FAC"/>
                </a:solidFill>
                <a:latin typeface="Tahoma"/>
                <a:cs typeface="Tahoma"/>
              </a:rPr>
              <a:t>PENYALURAN DAK </a:t>
            </a:r>
            <a:r>
              <a:rPr sz="4200" b="1" spc="-15" dirty="0">
                <a:solidFill>
                  <a:srgbClr val="005FAC"/>
                </a:solidFill>
                <a:latin typeface="Tahoma"/>
                <a:cs typeface="Tahoma"/>
              </a:rPr>
              <a:t>FISIK</a:t>
            </a:r>
            <a:endParaRPr sz="4200">
              <a:latin typeface="Tahoma"/>
              <a:cs typeface="Tahoma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070603" y="3172014"/>
            <a:ext cx="214313" cy="727710"/>
          </a:xfrm>
          <a:custGeom>
            <a:avLst/>
            <a:gdLst/>
            <a:ahLst/>
            <a:cxnLst/>
            <a:rect l="l" t="t" r="r" b="b"/>
            <a:pathLst>
              <a:path w="142875" h="485139">
                <a:moveTo>
                  <a:pt x="57128" y="140008"/>
                </a:moveTo>
                <a:lnTo>
                  <a:pt x="57022" y="478663"/>
                </a:lnTo>
                <a:lnTo>
                  <a:pt x="63500" y="485013"/>
                </a:lnTo>
                <a:lnTo>
                  <a:pt x="79247" y="485013"/>
                </a:lnTo>
                <a:lnTo>
                  <a:pt x="85597" y="478663"/>
                </a:lnTo>
                <a:lnTo>
                  <a:pt x="85702" y="142875"/>
                </a:lnTo>
                <a:lnTo>
                  <a:pt x="71374" y="142875"/>
                </a:lnTo>
                <a:lnTo>
                  <a:pt x="57128" y="140008"/>
                </a:lnTo>
                <a:close/>
              </a:path>
              <a:path w="142875" h="485139">
                <a:moveTo>
                  <a:pt x="79247" y="57150"/>
                </a:moveTo>
                <a:lnTo>
                  <a:pt x="63500" y="57150"/>
                </a:lnTo>
                <a:lnTo>
                  <a:pt x="57150" y="63626"/>
                </a:lnTo>
                <a:lnTo>
                  <a:pt x="57128" y="140008"/>
                </a:lnTo>
                <a:lnTo>
                  <a:pt x="71374" y="142875"/>
                </a:lnTo>
                <a:lnTo>
                  <a:pt x="85629" y="140008"/>
                </a:lnTo>
                <a:lnTo>
                  <a:pt x="85725" y="63626"/>
                </a:lnTo>
                <a:lnTo>
                  <a:pt x="79247" y="57150"/>
                </a:lnTo>
                <a:close/>
              </a:path>
              <a:path w="142875" h="485139">
                <a:moveTo>
                  <a:pt x="85703" y="139993"/>
                </a:moveTo>
                <a:lnTo>
                  <a:pt x="71374" y="142875"/>
                </a:lnTo>
                <a:lnTo>
                  <a:pt x="85702" y="142875"/>
                </a:lnTo>
                <a:lnTo>
                  <a:pt x="85703" y="139993"/>
                </a:lnTo>
                <a:close/>
              </a:path>
              <a:path w="142875" h="485139">
                <a:moveTo>
                  <a:pt x="71374" y="0"/>
                </a:moveTo>
                <a:lnTo>
                  <a:pt x="43559" y="5617"/>
                </a:lnTo>
                <a:lnTo>
                  <a:pt x="20875" y="20939"/>
                </a:lnTo>
                <a:lnTo>
                  <a:pt x="5597" y="43666"/>
                </a:lnTo>
                <a:lnTo>
                  <a:pt x="0" y="71500"/>
                </a:lnTo>
                <a:lnTo>
                  <a:pt x="5597" y="99315"/>
                </a:lnTo>
                <a:lnTo>
                  <a:pt x="20875" y="121999"/>
                </a:lnTo>
                <a:lnTo>
                  <a:pt x="43559" y="137277"/>
                </a:lnTo>
                <a:lnTo>
                  <a:pt x="57128" y="140008"/>
                </a:lnTo>
                <a:lnTo>
                  <a:pt x="57150" y="63626"/>
                </a:lnTo>
                <a:lnTo>
                  <a:pt x="63500" y="57150"/>
                </a:lnTo>
                <a:lnTo>
                  <a:pt x="139978" y="57150"/>
                </a:lnTo>
                <a:lnTo>
                  <a:pt x="137257" y="43666"/>
                </a:lnTo>
                <a:lnTo>
                  <a:pt x="121935" y="20939"/>
                </a:lnTo>
                <a:lnTo>
                  <a:pt x="99208" y="5617"/>
                </a:lnTo>
                <a:lnTo>
                  <a:pt x="71374" y="0"/>
                </a:lnTo>
                <a:close/>
              </a:path>
              <a:path w="142875" h="485139">
                <a:moveTo>
                  <a:pt x="139978" y="57150"/>
                </a:moveTo>
                <a:lnTo>
                  <a:pt x="79247" y="57150"/>
                </a:lnTo>
                <a:lnTo>
                  <a:pt x="85725" y="63626"/>
                </a:lnTo>
                <a:lnTo>
                  <a:pt x="85703" y="139993"/>
                </a:lnTo>
                <a:lnTo>
                  <a:pt x="99208" y="137277"/>
                </a:lnTo>
                <a:lnTo>
                  <a:pt x="121935" y="121999"/>
                </a:lnTo>
                <a:lnTo>
                  <a:pt x="137257" y="99315"/>
                </a:lnTo>
                <a:lnTo>
                  <a:pt x="142875" y="71500"/>
                </a:lnTo>
                <a:lnTo>
                  <a:pt x="139978" y="5715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9225533" y="3172014"/>
            <a:ext cx="214313" cy="727710"/>
          </a:xfrm>
          <a:custGeom>
            <a:avLst/>
            <a:gdLst/>
            <a:ahLst/>
            <a:cxnLst/>
            <a:rect l="l" t="t" r="r" b="b"/>
            <a:pathLst>
              <a:path w="142875" h="485139">
                <a:moveTo>
                  <a:pt x="57128" y="140008"/>
                </a:moveTo>
                <a:lnTo>
                  <a:pt x="57023" y="478663"/>
                </a:lnTo>
                <a:lnTo>
                  <a:pt x="63500" y="485013"/>
                </a:lnTo>
                <a:lnTo>
                  <a:pt x="79248" y="485013"/>
                </a:lnTo>
                <a:lnTo>
                  <a:pt x="85598" y="478663"/>
                </a:lnTo>
                <a:lnTo>
                  <a:pt x="85702" y="142875"/>
                </a:lnTo>
                <a:lnTo>
                  <a:pt x="71374" y="142875"/>
                </a:lnTo>
                <a:lnTo>
                  <a:pt x="57128" y="140008"/>
                </a:lnTo>
                <a:close/>
              </a:path>
              <a:path w="142875" h="485139">
                <a:moveTo>
                  <a:pt x="79248" y="57150"/>
                </a:moveTo>
                <a:lnTo>
                  <a:pt x="63500" y="57150"/>
                </a:lnTo>
                <a:lnTo>
                  <a:pt x="57150" y="63626"/>
                </a:lnTo>
                <a:lnTo>
                  <a:pt x="57128" y="140008"/>
                </a:lnTo>
                <a:lnTo>
                  <a:pt x="71374" y="142875"/>
                </a:lnTo>
                <a:lnTo>
                  <a:pt x="85629" y="140008"/>
                </a:lnTo>
                <a:lnTo>
                  <a:pt x="85725" y="63626"/>
                </a:lnTo>
                <a:lnTo>
                  <a:pt x="79248" y="57150"/>
                </a:lnTo>
                <a:close/>
              </a:path>
              <a:path w="142875" h="485139">
                <a:moveTo>
                  <a:pt x="85703" y="139993"/>
                </a:moveTo>
                <a:lnTo>
                  <a:pt x="71374" y="142875"/>
                </a:lnTo>
                <a:lnTo>
                  <a:pt x="85702" y="142875"/>
                </a:lnTo>
                <a:lnTo>
                  <a:pt x="85703" y="139993"/>
                </a:lnTo>
                <a:close/>
              </a:path>
              <a:path w="142875" h="485139">
                <a:moveTo>
                  <a:pt x="71374" y="0"/>
                </a:moveTo>
                <a:lnTo>
                  <a:pt x="43559" y="5617"/>
                </a:lnTo>
                <a:lnTo>
                  <a:pt x="20875" y="20939"/>
                </a:lnTo>
                <a:lnTo>
                  <a:pt x="5597" y="43666"/>
                </a:lnTo>
                <a:lnTo>
                  <a:pt x="0" y="71500"/>
                </a:lnTo>
                <a:lnTo>
                  <a:pt x="5597" y="99315"/>
                </a:lnTo>
                <a:lnTo>
                  <a:pt x="20875" y="121999"/>
                </a:lnTo>
                <a:lnTo>
                  <a:pt x="43559" y="137277"/>
                </a:lnTo>
                <a:lnTo>
                  <a:pt x="57128" y="140008"/>
                </a:lnTo>
                <a:lnTo>
                  <a:pt x="57150" y="63626"/>
                </a:lnTo>
                <a:lnTo>
                  <a:pt x="63500" y="57150"/>
                </a:lnTo>
                <a:lnTo>
                  <a:pt x="139978" y="57150"/>
                </a:lnTo>
                <a:lnTo>
                  <a:pt x="137257" y="43666"/>
                </a:lnTo>
                <a:lnTo>
                  <a:pt x="121935" y="20939"/>
                </a:lnTo>
                <a:lnTo>
                  <a:pt x="99208" y="5617"/>
                </a:lnTo>
                <a:lnTo>
                  <a:pt x="71374" y="0"/>
                </a:lnTo>
                <a:close/>
              </a:path>
              <a:path w="142875" h="485139">
                <a:moveTo>
                  <a:pt x="139978" y="57150"/>
                </a:moveTo>
                <a:lnTo>
                  <a:pt x="79248" y="57150"/>
                </a:lnTo>
                <a:lnTo>
                  <a:pt x="85725" y="63626"/>
                </a:lnTo>
                <a:lnTo>
                  <a:pt x="85703" y="139993"/>
                </a:lnTo>
                <a:lnTo>
                  <a:pt x="99208" y="137277"/>
                </a:lnTo>
                <a:lnTo>
                  <a:pt x="121935" y="121999"/>
                </a:lnTo>
                <a:lnTo>
                  <a:pt x="137257" y="99315"/>
                </a:lnTo>
                <a:lnTo>
                  <a:pt x="142875" y="71500"/>
                </a:lnTo>
                <a:lnTo>
                  <a:pt x="139978" y="5715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00583" y="6407773"/>
            <a:ext cx="1762125" cy="75322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905" algn="ctr" defTabSz="1371600">
              <a:lnSpc>
                <a:spcPts val="2865"/>
              </a:lnSpc>
              <a:spcBef>
                <a:spcPts val="165"/>
              </a:spcBef>
            </a:pPr>
            <a:r>
              <a:rPr sz="2400" b="1" spc="-38" dirty="0">
                <a:solidFill>
                  <a:srgbClr val="404040"/>
                </a:solidFill>
                <a:latin typeface="Calibri"/>
                <a:cs typeface="Calibri"/>
              </a:rPr>
              <a:t>TAHUN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algn="ctr" defTabSz="1371600">
              <a:lnSpc>
                <a:spcPts val="2865"/>
              </a:lnSpc>
            </a:pPr>
            <a:r>
              <a:rPr sz="2400" b="1" spc="-30" dirty="0">
                <a:solidFill>
                  <a:srgbClr val="404040"/>
                </a:solidFill>
                <a:latin typeface="Calibri"/>
                <a:cs typeface="Calibri"/>
              </a:rPr>
              <a:t>SEBELUMNYA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88035" y="7141465"/>
            <a:ext cx="2592705" cy="620683"/>
          </a:xfrm>
          <a:prstGeom prst="rect">
            <a:avLst/>
          </a:prstGeom>
          <a:ln w="9525">
            <a:solidFill>
              <a:srgbClr val="BEBEBE"/>
            </a:solidFill>
          </a:ln>
        </p:spPr>
        <p:txBody>
          <a:bodyPr vert="horz" wrap="square" lIns="0" tIns="15240" rIns="0" bIns="0" rtlCol="0">
            <a:spAutoFit/>
          </a:bodyPr>
          <a:lstStyle/>
          <a:p>
            <a:pPr marL="651510" defTabSz="1371600">
              <a:spcBef>
                <a:spcPts val="120"/>
              </a:spcBef>
            </a:pPr>
            <a:r>
              <a:rPr spc="-30" dirty="0">
                <a:solidFill>
                  <a:srgbClr val="404040"/>
                </a:solidFill>
                <a:latin typeface="Calibri"/>
                <a:cs typeface="Calibri"/>
              </a:rPr>
              <a:t>P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pc="8" dirty="0">
                <a:solidFill>
                  <a:srgbClr val="404040"/>
                </a:solidFill>
                <a:latin typeface="Calibri"/>
                <a:cs typeface="Calibri"/>
              </a:rPr>
              <a:t>n</a:t>
            </a:r>
            <a:r>
              <a:rPr spc="-15" dirty="0">
                <a:solidFill>
                  <a:srgbClr val="404040"/>
                </a:solidFill>
                <a:latin typeface="Calibri"/>
                <a:cs typeface="Calibri"/>
              </a:rPr>
              <a:t>et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pc="8" dirty="0">
                <a:solidFill>
                  <a:srgbClr val="404040"/>
                </a:solidFill>
                <a:latin typeface="Calibri"/>
                <a:cs typeface="Calibri"/>
              </a:rPr>
              <a:t>p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pc="-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RK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  <a:p>
            <a:pPr marL="637223" defTabSz="1371600">
              <a:spcBef>
                <a:spcPts val="398"/>
              </a:spcBef>
            </a:pPr>
            <a:r>
              <a:rPr b="1" dirty="0">
                <a:solidFill>
                  <a:srgbClr val="404040"/>
                </a:solidFill>
                <a:latin typeface="Calibri"/>
                <a:cs typeface="Calibri"/>
              </a:rPr>
              <a:t>(Nov</a:t>
            </a:r>
            <a:r>
              <a:rPr b="1" spc="-8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404040"/>
                </a:solidFill>
                <a:latin typeface="Calibri"/>
                <a:cs typeface="Calibri"/>
              </a:rPr>
              <a:t>s.d.</a:t>
            </a:r>
            <a:r>
              <a:rPr b="1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b="1" spc="-8" dirty="0">
                <a:solidFill>
                  <a:srgbClr val="404040"/>
                </a:solidFill>
                <a:latin typeface="Calibri"/>
                <a:cs typeface="Calibri"/>
              </a:rPr>
              <a:t>Des)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679698" y="2672906"/>
            <a:ext cx="963930" cy="389530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2400" b="1" spc="8" dirty="0">
                <a:solidFill>
                  <a:srgbClr val="404040"/>
                </a:solidFill>
                <a:latin typeface="Calibri"/>
                <a:cs typeface="Calibri"/>
              </a:rPr>
              <a:t>MA</a:t>
            </a:r>
            <a:r>
              <a:rPr sz="2400" b="1" spc="-15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ET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850641" y="2055113"/>
            <a:ext cx="2602230" cy="619721"/>
          </a:xfrm>
          <a:prstGeom prst="rect">
            <a:avLst/>
          </a:prstGeom>
          <a:ln w="9525">
            <a:solidFill>
              <a:srgbClr val="BEBEBE"/>
            </a:solidFill>
          </a:ln>
        </p:spPr>
        <p:txBody>
          <a:bodyPr vert="horz" wrap="square" lIns="0" tIns="14288" rIns="0" bIns="0" rtlCol="0">
            <a:spAutoFit/>
          </a:bodyPr>
          <a:lstStyle/>
          <a:p>
            <a:pPr algn="ctr" defTabSz="1371600">
              <a:spcBef>
                <a:spcPts val="113"/>
              </a:spcBef>
            </a:pPr>
            <a:r>
              <a:rPr spc="-8" dirty="0">
                <a:solidFill>
                  <a:srgbClr val="404040"/>
                </a:solidFill>
                <a:latin typeface="Calibri"/>
                <a:cs typeface="Calibri"/>
              </a:rPr>
              <a:t>Revisi</a:t>
            </a:r>
            <a:r>
              <a:rPr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pc="-8" dirty="0">
                <a:solidFill>
                  <a:srgbClr val="404040"/>
                </a:solidFill>
                <a:latin typeface="Calibri"/>
                <a:cs typeface="Calibri"/>
              </a:rPr>
              <a:t>RK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  <a:p>
            <a:pPr algn="ctr" defTabSz="1371600">
              <a:spcBef>
                <a:spcPts val="398"/>
              </a:spcBef>
            </a:pPr>
            <a:r>
              <a:rPr b="1" spc="-8" dirty="0">
                <a:solidFill>
                  <a:srgbClr val="404040"/>
                </a:solidFill>
                <a:latin typeface="Calibri"/>
                <a:cs typeface="Calibri"/>
              </a:rPr>
              <a:t>(s.d.</a:t>
            </a:r>
            <a:r>
              <a:rPr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404040"/>
                </a:solidFill>
                <a:latin typeface="Calibri"/>
                <a:cs typeface="Calibri"/>
              </a:rPr>
              <a:t>14</a:t>
            </a:r>
            <a:r>
              <a:rPr b="1" spc="-15" dirty="0">
                <a:solidFill>
                  <a:srgbClr val="404040"/>
                </a:solidFill>
                <a:latin typeface="Calibri"/>
                <a:cs typeface="Calibri"/>
              </a:rPr>
              <a:t> Maret)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463664" y="6407772"/>
            <a:ext cx="549593" cy="390492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9050" defTabSz="1371600">
              <a:spcBef>
                <a:spcPts val="165"/>
              </a:spcBef>
            </a:pPr>
            <a:r>
              <a:rPr sz="2400" b="1" spc="-8" dirty="0">
                <a:solidFill>
                  <a:srgbClr val="404040"/>
                </a:solidFill>
                <a:latin typeface="Calibri"/>
                <a:cs typeface="Calibri"/>
              </a:rPr>
              <a:t>JU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LI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345685" y="6787133"/>
            <a:ext cx="5249228" cy="620683"/>
          </a:xfrm>
          <a:prstGeom prst="rect">
            <a:avLst/>
          </a:prstGeom>
          <a:ln w="9525">
            <a:solidFill>
              <a:srgbClr val="BEBEBE"/>
            </a:solidFill>
          </a:ln>
        </p:spPr>
        <p:txBody>
          <a:bodyPr vert="horz" wrap="square" lIns="0" tIns="15240" rIns="0" bIns="0" rtlCol="0">
            <a:spAutoFit/>
          </a:bodyPr>
          <a:lstStyle/>
          <a:p>
            <a:pPr algn="ctr" defTabSz="1371600">
              <a:spcBef>
                <a:spcPts val="120"/>
              </a:spcBef>
            </a:pPr>
            <a:r>
              <a:rPr spc="-15" dirty="0">
                <a:solidFill>
                  <a:srgbClr val="404040"/>
                </a:solidFill>
                <a:latin typeface="Calibri"/>
                <a:cs typeface="Calibri"/>
              </a:rPr>
              <a:t>PBJ/Kontrak/Perikatan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  <a:p>
            <a:pPr marL="953" algn="ctr" defTabSz="1371600">
              <a:spcBef>
                <a:spcPts val="398"/>
              </a:spcBef>
            </a:pPr>
            <a:r>
              <a:rPr b="1" spc="-8" dirty="0">
                <a:solidFill>
                  <a:srgbClr val="404040"/>
                </a:solidFill>
                <a:latin typeface="Calibri"/>
                <a:cs typeface="Calibri"/>
              </a:rPr>
              <a:t>(s.d.</a:t>
            </a:r>
            <a:r>
              <a:rPr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404040"/>
                </a:solidFill>
                <a:latin typeface="Calibri"/>
                <a:cs typeface="Calibri"/>
              </a:rPr>
              <a:t>22</a:t>
            </a:r>
            <a:r>
              <a:rPr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b="1" spc="-8" dirty="0">
                <a:solidFill>
                  <a:srgbClr val="404040"/>
                </a:solidFill>
                <a:latin typeface="Calibri"/>
                <a:cs typeface="Calibri"/>
              </a:rPr>
              <a:t>Juli)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1268836" y="6407772"/>
            <a:ext cx="1255395" cy="390492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9050" defTabSz="1371600">
              <a:spcBef>
                <a:spcPts val="165"/>
              </a:spcBef>
            </a:pPr>
            <a:r>
              <a:rPr sz="2400" b="1" spc="-15" dirty="0">
                <a:solidFill>
                  <a:srgbClr val="404040"/>
                </a:solidFill>
                <a:latin typeface="Calibri"/>
                <a:cs typeface="Calibri"/>
              </a:rPr>
              <a:t>OKTOBER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0437875" y="6787133"/>
            <a:ext cx="3010853" cy="948978"/>
          </a:xfrm>
          <a:prstGeom prst="rect">
            <a:avLst/>
          </a:prstGeom>
          <a:ln w="9525">
            <a:solidFill>
              <a:srgbClr val="BEBEBE"/>
            </a:solidFill>
          </a:ln>
        </p:spPr>
        <p:txBody>
          <a:bodyPr vert="horz" wrap="square" lIns="0" tIns="15240" rIns="0" bIns="0" rtlCol="0">
            <a:spAutoFit/>
          </a:bodyPr>
          <a:lstStyle/>
          <a:p>
            <a:pPr marL="953" algn="ctr" defTabSz="1371600">
              <a:spcBef>
                <a:spcPts val="120"/>
              </a:spcBef>
            </a:pPr>
            <a:r>
              <a:rPr spc="-30" dirty="0">
                <a:solidFill>
                  <a:srgbClr val="404040"/>
                </a:solidFill>
                <a:latin typeface="Calibri"/>
                <a:cs typeface="Calibri"/>
              </a:rPr>
              <a:t>P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pc="-30" dirty="0">
                <a:solidFill>
                  <a:srgbClr val="404040"/>
                </a:solidFill>
                <a:latin typeface="Calibri"/>
                <a:cs typeface="Calibri"/>
              </a:rPr>
              <a:t>ny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al</a:t>
            </a:r>
            <a:r>
              <a:rPr spc="8" dirty="0">
                <a:solidFill>
                  <a:srgbClr val="404040"/>
                </a:solidFill>
                <a:latin typeface="Calibri"/>
                <a:cs typeface="Calibri"/>
              </a:rPr>
              <a:t>u</a:t>
            </a:r>
            <a:r>
              <a:rPr spc="-38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pc="-143" dirty="0">
                <a:solidFill>
                  <a:srgbClr val="404040"/>
                </a:solidFill>
                <a:latin typeface="Calibri"/>
                <a:cs typeface="Calibri"/>
              </a:rPr>
              <a:t>T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pc="8" dirty="0">
                <a:solidFill>
                  <a:srgbClr val="404040"/>
                </a:solidFill>
                <a:latin typeface="Calibri"/>
                <a:cs typeface="Calibri"/>
              </a:rPr>
              <a:t>h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ap</a:t>
            </a:r>
            <a:r>
              <a:rPr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pc="-8" dirty="0">
                <a:solidFill>
                  <a:srgbClr val="404040"/>
                </a:solidFill>
                <a:latin typeface="Calibri"/>
                <a:cs typeface="Calibri"/>
              </a:rPr>
              <a:t>II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  <a:p>
            <a:pPr algn="ctr" defTabSz="1371600">
              <a:spcBef>
                <a:spcPts val="398"/>
              </a:spcBef>
            </a:pPr>
            <a:r>
              <a:rPr b="1" dirty="0">
                <a:solidFill>
                  <a:srgbClr val="404040"/>
                </a:solidFill>
                <a:latin typeface="Calibri"/>
                <a:cs typeface="Calibri"/>
              </a:rPr>
              <a:t>(April</a:t>
            </a:r>
            <a:r>
              <a:rPr b="1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404040"/>
                </a:solidFill>
                <a:latin typeface="Calibri"/>
                <a:cs typeface="Calibri"/>
              </a:rPr>
              <a:t>s.d.</a:t>
            </a:r>
            <a:r>
              <a:rPr b="1" spc="-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404040"/>
                </a:solidFill>
                <a:latin typeface="Calibri"/>
                <a:cs typeface="Calibri"/>
              </a:rPr>
              <a:t>22</a:t>
            </a:r>
            <a:r>
              <a:rPr b="1" spc="-8" dirty="0">
                <a:solidFill>
                  <a:srgbClr val="404040"/>
                </a:solidFill>
                <a:latin typeface="Calibri"/>
                <a:cs typeface="Calibri"/>
              </a:rPr>
              <a:t> Oktober</a:t>
            </a:r>
            <a:r>
              <a:rPr b="1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b="1" spc="-8" dirty="0">
                <a:solidFill>
                  <a:srgbClr val="404040"/>
                </a:solidFill>
                <a:latin typeface="Calibri"/>
                <a:cs typeface="Calibri"/>
              </a:rPr>
              <a:t>Pukul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  <a:p>
            <a:pPr marL="982028" defTabSz="1371600">
              <a:spcBef>
                <a:spcPts val="398"/>
              </a:spcBef>
            </a:pPr>
            <a:r>
              <a:rPr b="1" dirty="0">
                <a:solidFill>
                  <a:srgbClr val="404040"/>
                </a:solidFill>
                <a:latin typeface="Calibri"/>
                <a:cs typeface="Calibri"/>
              </a:rPr>
              <a:t>17.00</a:t>
            </a:r>
            <a:r>
              <a:rPr b="1" spc="-5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404040"/>
                </a:solidFill>
                <a:latin typeface="Calibri"/>
                <a:cs typeface="Calibri"/>
              </a:rPr>
              <a:t>WIB)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571737" y="2672906"/>
            <a:ext cx="1552575" cy="389530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2400" b="1" spc="-8" dirty="0">
                <a:solidFill>
                  <a:srgbClr val="404040"/>
                </a:solidFill>
                <a:latin typeface="Calibri"/>
                <a:cs typeface="Calibri"/>
              </a:rPr>
              <a:t>SEPTEMBER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719821" y="2043683"/>
            <a:ext cx="3185160" cy="618759"/>
          </a:xfrm>
          <a:prstGeom prst="rect">
            <a:avLst/>
          </a:prstGeom>
          <a:ln w="9525">
            <a:solidFill>
              <a:srgbClr val="BEBEBE"/>
            </a:solidFill>
          </a:ln>
        </p:spPr>
        <p:txBody>
          <a:bodyPr vert="horz" wrap="square" lIns="0" tIns="13335" rIns="0" bIns="0" rtlCol="0">
            <a:spAutoFit/>
          </a:bodyPr>
          <a:lstStyle/>
          <a:p>
            <a:pPr algn="ctr" defTabSz="1371600">
              <a:spcBef>
                <a:spcPts val="105"/>
              </a:spcBef>
            </a:pPr>
            <a:r>
              <a:rPr spc="-8" dirty="0">
                <a:solidFill>
                  <a:srgbClr val="404040"/>
                </a:solidFill>
                <a:latin typeface="Calibri"/>
                <a:cs typeface="Calibri"/>
              </a:rPr>
              <a:t>Revisi</a:t>
            </a:r>
            <a:r>
              <a:rPr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RK</a:t>
            </a:r>
            <a:r>
              <a:rPr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pc="-8" dirty="0">
                <a:solidFill>
                  <a:srgbClr val="404040"/>
                </a:solidFill>
                <a:latin typeface="Calibri"/>
                <a:cs typeface="Calibri"/>
              </a:rPr>
              <a:t>akibat</a:t>
            </a:r>
            <a:r>
              <a:rPr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pc="-8" dirty="0">
                <a:solidFill>
                  <a:srgbClr val="404040"/>
                </a:solidFill>
                <a:latin typeface="Calibri"/>
                <a:cs typeface="Calibri"/>
              </a:rPr>
              <a:t>Bencana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  <a:p>
            <a:pPr marL="1905" algn="ctr" defTabSz="1371600">
              <a:spcBef>
                <a:spcPts val="390"/>
              </a:spcBef>
            </a:pPr>
            <a:r>
              <a:rPr b="1" spc="-8" dirty="0">
                <a:solidFill>
                  <a:srgbClr val="404040"/>
                </a:solidFill>
                <a:latin typeface="Calibri"/>
                <a:cs typeface="Calibri"/>
              </a:rPr>
              <a:t>(s.d.</a:t>
            </a:r>
            <a:r>
              <a:rPr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404040"/>
                </a:solidFill>
                <a:latin typeface="Calibri"/>
                <a:cs typeface="Calibri"/>
              </a:rPr>
              <a:t>30</a:t>
            </a:r>
            <a:r>
              <a:rPr b="1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b="1" spc="-8" dirty="0">
                <a:solidFill>
                  <a:srgbClr val="404040"/>
                </a:solidFill>
                <a:latin typeface="Calibri"/>
                <a:cs typeface="Calibri"/>
              </a:rPr>
              <a:t>September)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13635497" y="3985526"/>
            <a:ext cx="4291013" cy="5665469"/>
            <a:chOff x="9090331" y="2657017"/>
            <a:chExt cx="2860675" cy="3776979"/>
          </a:xfrm>
        </p:grpSpPr>
        <p:pic>
          <p:nvPicPr>
            <p:cNvPr id="41" name="object 4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090331" y="2657017"/>
              <a:ext cx="1043578" cy="1107717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9324779" y="2916351"/>
              <a:ext cx="575310" cy="575310"/>
            </a:xfrm>
            <a:custGeom>
              <a:avLst/>
              <a:gdLst/>
              <a:ahLst/>
              <a:cxnLst/>
              <a:rect l="l" t="t" r="r" b="b"/>
              <a:pathLst>
                <a:path w="575309" h="575310">
                  <a:moveTo>
                    <a:pt x="287341" y="0"/>
                  </a:moveTo>
                  <a:lnTo>
                    <a:pt x="240732" y="3764"/>
                  </a:lnTo>
                  <a:lnTo>
                    <a:pt x="196518" y="14661"/>
                  </a:lnTo>
                  <a:lnTo>
                    <a:pt x="155290" y="32101"/>
                  </a:lnTo>
                  <a:lnTo>
                    <a:pt x="117639" y="55491"/>
                  </a:lnTo>
                  <a:lnTo>
                    <a:pt x="84159" y="84239"/>
                  </a:lnTo>
                  <a:lnTo>
                    <a:pt x="55439" y="117753"/>
                  </a:lnTo>
                  <a:lnTo>
                    <a:pt x="32071" y="155442"/>
                  </a:lnTo>
                  <a:lnTo>
                    <a:pt x="14648" y="196714"/>
                  </a:lnTo>
                  <a:lnTo>
                    <a:pt x="3760" y="240977"/>
                  </a:lnTo>
                  <a:lnTo>
                    <a:pt x="0" y="287638"/>
                  </a:lnTo>
                  <a:lnTo>
                    <a:pt x="3760" y="334290"/>
                  </a:lnTo>
                  <a:lnTo>
                    <a:pt x="14648" y="378546"/>
                  </a:lnTo>
                  <a:lnTo>
                    <a:pt x="32071" y="419813"/>
                  </a:lnTo>
                  <a:lnTo>
                    <a:pt x="55439" y="457499"/>
                  </a:lnTo>
                  <a:lnTo>
                    <a:pt x="84159" y="491013"/>
                  </a:lnTo>
                  <a:lnTo>
                    <a:pt x="117639" y="519761"/>
                  </a:lnTo>
                  <a:lnTo>
                    <a:pt x="155290" y="543151"/>
                  </a:lnTo>
                  <a:lnTo>
                    <a:pt x="196518" y="560592"/>
                  </a:lnTo>
                  <a:lnTo>
                    <a:pt x="240732" y="571491"/>
                  </a:lnTo>
                  <a:lnTo>
                    <a:pt x="287341" y="575256"/>
                  </a:lnTo>
                  <a:lnTo>
                    <a:pt x="333944" y="571491"/>
                  </a:lnTo>
                  <a:lnTo>
                    <a:pt x="378156" y="560592"/>
                  </a:lnTo>
                  <a:lnTo>
                    <a:pt x="419384" y="543151"/>
                  </a:lnTo>
                  <a:lnTo>
                    <a:pt x="457037" y="519761"/>
                  </a:lnTo>
                  <a:lnTo>
                    <a:pt x="490521" y="491013"/>
                  </a:lnTo>
                  <a:lnTo>
                    <a:pt x="519246" y="457499"/>
                  </a:lnTo>
                  <a:lnTo>
                    <a:pt x="542618" y="419813"/>
                  </a:lnTo>
                  <a:lnTo>
                    <a:pt x="560046" y="378546"/>
                  </a:lnTo>
                  <a:lnTo>
                    <a:pt x="570937" y="334290"/>
                  </a:lnTo>
                  <a:lnTo>
                    <a:pt x="574698" y="287638"/>
                  </a:lnTo>
                  <a:lnTo>
                    <a:pt x="570937" y="240977"/>
                  </a:lnTo>
                  <a:lnTo>
                    <a:pt x="560046" y="196714"/>
                  </a:lnTo>
                  <a:lnTo>
                    <a:pt x="542618" y="155442"/>
                  </a:lnTo>
                  <a:lnTo>
                    <a:pt x="519246" y="117753"/>
                  </a:lnTo>
                  <a:lnTo>
                    <a:pt x="490521" y="84239"/>
                  </a:lnTo>
                  <a:lnTo>
                    <a:pt x="457037" y="55491"/>
                  </a:lnTo>
                  <a:lnTo>
                    <a:pt x="419384" y="32101"/>
                  </a:lnTo>
                  <a:lnTo>
                    <a:pt x="378156" y="14662"/>
                  </a:lnTo>
                  <a:lnTo>
                    <a:pt x="333944" y="3764"/>
                  </a:lnTo>
                  <a:lnTo>
                    <a:pt x="2873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9420532" y="3041041"/>
              <a:ext cx="353060" cy="287655"/>
            </a:xfrm>
            <a:custGeom>
              <a:avLst/>
              <a:gdLst/>
              <a:ahLst/>
              <a:cxnLst/>
              <a:rect l="l" t="t" r="r" b="b"/>
              <a:pathLst>
                <a:path w="353059" h="287654">
                  <a:moveTo>
                    <a:pt x="238637" y="0"/>
                  </a:moveTo>
                  <a:lnTo>
                    <a:pt x="114064" y="0"/>
                  </a:lnTo>
                  <a:lnTo>
                    <a:pt x="106885" y="7164"/>
                  </a:lnTo>
                  <a:lnTo>
                    <a:pt x="106885" y="127842"/>
                  </a:lnTo>
                  <a:lnTo>
                    <a:pt x="7178" y="127842"/>
                  </a:lnTo>
                  <a:lnTo>
                    <a:pt x="0" y="135006"/>
                  </a:lnTo>
                  <a:lnTo>
                    <a:pt x="0" y="280495"/>
                  </a:lnTo>
                  <a:lnTo>
                    <a:pt x="7178" y="287650"/>
                  </a:lnTo>
                  <a:lnTo>
                    <a:pt x="345531" y="287650"/>
                  </a:lnTo>
                  <a:lnTo>
                    <a:pt x="352705" y="280496"/>
                  </a:lnTo>
                  <a:lnTo>
                    <a:pt x="352705" y="255690"/>
                  </a:lnTo>
                  <a:lnTo>
                    <a:pt x="32064" y="255689"/>
                  </a:lnTo>
                  <a:lnTo>
                    <a:pt x="32064" y="159808"/>
                  </a:lnTo>
                  <a:lnTo>
                    <a:pt x="138944" y="159808"/>
                  </a:lnTo>
                  <a:lnTo>
                    <a:pt x="138944" y="31960"/>
                  </a:lnTo>
                  <a:lnTo>
                    <a:pt x="245825" y="31960"/>
                  </a:lnTo>
                  <a:lnTo>
                    <a:pt x="245825" y="7164"/>
                  </a:lnTo>
                  <a:lnTo>
                    <a:pt x="238637" y="0"/>
                  </a:lnTo>
                  <a:close/>
                </a:path>
                <a:path w="353059" h="287654">
                  <a:moveTo>
                    <a:pt x="138944" y="159808"/>
                  </a:moveTo>
                  <a:lnTo>
                    <a:pt x="106885" y="159808"/>
                  </a:lnTo>
                  <a:lnTo>
                    <a:pt x="106885" y="255689"/>
                  </a:lnTo>
                  <a:lnTo>
                    <a:pt x="138944" y="255689"/>
                  </a:lnTo>
                  <a:lnTo>
                    <a:pt x="138944" y="159808"/>
                  </a:lnTo>
                  <a:close/>
                </a:path>
                <a:path w="353059" h="287654">
                  <a:moveTo>
                    <a:pt x="245825" y="31960"/>
                  </a:moveTo>
                  <a:lnTo>
                    <a:pt x="213761" y="31960"/>
                  </a:lnTo>
                  <a:lnTo>
                    <a:pt x="213761" y="255689"/>
                  </a:lnTo>
                  <a:lnTo>
                    <a:pt x="245825" y="255689"/>
                  </a:lnTo>
                  <a:lnTo>
                    <a:pt x="245825" y="95881"/>
                  </a:lnTo>
                  <a:lnTo>
                    <a:pt x="352705" y="95881"/>
                  </a:lnTo>
                  <a:lnTo>
                    <a:pt x="352705" y="71085"/>
                  </a:lnTo>
                  <a:lnTo>
                    <a:pt x="345531" y="63921"/>
                  </a:lnTo>
                  <a:lnTo>
                    <a:pt x="245825" y="63921"/>
                  </a:lnTo>
                  <a:lnTo>
                    <a:pt x="245825" y="31960"/>
                  </a:lnTo>
                  <a:close/>
                </a:path>
                <a:path w="353059" h="287654">
                  <a:moveTo>
                    <a:pt x="352705" y="95881"/>
                  </a:moveTo>
                  <a:lnTo>
                    <a:pt x="320641" y="95881"/>
                  </a:lnTo>
                  <a:lnTo>
                    <a:pt x="320641" y="255689"/>
                  </a:lnTo>
                  <a:lnTo>
                    <a:pt x="352705" y="255690"/>
                  </a:lnTo>
                  <a:lnTo>
                    <a:pt x="352705" y="95881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9624822" y="3870197"/>
              <a:ext cx="2316480" cy="2554605"/>
            </a:xfrm>
            <a:custGeom>
              <a:avLst/>
              <a:gdLst/>
              <a:ahLst/>
              <a:cxnLst/>
              <a:rect l="l" t="t" r="r" b="b"/>
              <a:pathLst>
                <a:path w="2316479" h="2554604">
                  <a:moveTo>
                    <a:pt x="2316479" y="0"/>
                  </a:moveTo>
                  <a:lnTo>
                    <a:pt x="0" y="0"/>
                  </a:lnTo>
                  <a:lnTo>
                    <a:pt x="0" y="2554224"/>
                  </a:lnTo>
                  <a:lnTo>
                    <a:pt x="2316479" y="2554224"/>
                  </a:lnTo>
                  <a:lnTo>
                    <a:pt x="2316479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object 45"/>
            <p:cNvSpPr/>
            <p:nvPr/>
          </p:nvSpPr>
          <p:spPr>
            <a:xfrm>
              <a:off x="9624822" y="3870197"/>
              <a:ext cx="2316480" cy="2554605"/>
            </a:xfrm>
            <a:custGeom>
              <a:avLst/>
              <a:gdLst/>
              <a:ahLst/>
              <a:cxnLst/>
              <a:rect l="l" t="t" r="r" b="b"/>
              <a:pathLst>
                <a:path w="2316479" h="2554604">
                  <a:moveTo>
                    <a:pt x="0" y="2554224"/>
                  </a:moveTo>
                  <a:lnTo>
                    <a:pt x="2316479" y="2554224"/>
                  </a:lnTo>
                  <a:lnTo>
                    <a:pt x="2316479" y="0"/>
                  </a:lnTo>
                  <a:lnTo>
                    <a:pt x="0" y="0"/>
                  </a:lnTo>
                  <a:lnTo>
                    <a:pt x="0" y="2554224"/>
                  </a:lnTo>
                  <a:close/>
                </a:path>
              </a:pathLst>
            </a:custGeom>
            <a:ln w="19050">
              <a:solidFill>
                <a:srgbClr val="4471C4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6" name="object 46"/>
          <p:cNvSpPr/>
          <p:nvPr/>
        </p:nvSpPr>
        <p:spPr>
          <a:xfrm>
            <a:off x="14309597" y="3144584"/>
            <a:ext cx="214313" cy="727710"/>
          </a:xfrm>
          <a:custGeom>
            <a:avLst/>
            <a:gdLst/>
            <a:ahLst/>
            <a:cxnLst/>
            <a:rect l="l" t="t" r="r" b="b"/>
            <a:pathLst>
              <a:path w="142875" h="485139">
                <a:moveTo>
                  <a:pt x="57150" y="140012"/>
                </a:moveTo>
                <a:lnTo>
                  <a:pt x="57150" y="478663"/>
                </a:lnTo>
                <a:lnTo>
                  <a:pt x="63500" y="485013"/>
                </a:lnTo>
                <a:lnTo>
                  <a:pt x="79248" y="485013"/>
                </a:lnTo>
                <a:lnTo>
                  <a:pt x="85725" y="478663"/>
                </a:lnTo>
                <a:lnTo>
                  <a:pt x="85725" y="142875"/>
                </a:lnTo>
                <a:lnTo>
                  <a:pt x="71374" y="142875"/>
                </a:lnTo>
                <a:lnTo>
                  <a:pt x="57150" y="140012"/>
                </a:lnTo>
                <a:close/>
              </a:path>
              <a:path w="142875" h="485139">
                <a:moveTo>
                  <a:pt x="79248" y="57150"/>
                </a:moveTo>
                <a:lnTo>
                  <a:pt x="63500" y="57150"/>
                </a:lnTo>
                <a:lnTo>
                  <a:pt x="57150" y="63626"/>
                </a:lnTo>
                <a:lnTo>
                  <a:pt x="57150" y="140012"/>
                </a:lnTo>
                <a:lnTo>
                  <a:pt x="71374" y="142875"/>
                </a:lnTo>
                <a:lnTo>
                  <a:pt x="85608" y="140012"/>
                </a:lnTo>
                <a:lnTo>
                  <a:pt x="85725" y="63626"/>
                </a:lnTo>
                <a:lnTo>
                  <a:pt x="79248" y="57150"/>
                </a:lnTo>
                <a:close/>
              </a:path>
              <a:path w="142875" h="485139">
                <a:moveTo>
                  <a:pt x="85725" y="139988"/>
                </a:moveTo>
                <a:lnTo>
                  <a:pt x="71374" y="142875"/>
                </a:lnTo>
                <a:lnTo>
                  <a:pt x="85725" y="142875"/>
                </a:lnTo>
                <a:lnTo>
                  <a:pt x="85725" y="139988"/>
                </a:lnTo>
                <a:close/>
              </a:path>
              <a:path w="142875" h="485139">
                <a:moveTo>
                  <a:pt x="71374" y="0"/>
                </a:moveTo>
                <a:lnTo>
                  <a:pt x="43559" y="5617"/>
                </a:lnTo>
                <a:lnTo>
                  <a:pt x="20875" y="20939"/>
                </a:lnTo>
                <a:lnTo>
                  <a:pt x="5597" y="43666"/>
                </a:lnTo>
                <a:lnTo>
                  <a:pt x="0" y="71500"/>
                </a:lnTo>
                <a:lnTo>
                  <a:pt x="5597" y="99315"/>
                </a:lnTo>
                <a:lnTo>
                  <a:pt x="20875" y="121999"/>
                </a:lnTo>
                <a:lnTo>
                  <a:pt x="43559" y="137277"/>
                </a:lnTo>
                <a:lnTo>
                  <a:pt x="57150" y="140012"/>
                </a:lnTo>
                <a:lnTo>
                  <a:pt x="57150" y="63626"/>
                </a:lnTo>
                <a:lnTo>
                  <a:pt x="63500" y="57150"/>
                </a:lnTo>
                <a:lnTo>
                  <a:pt x="139978" y="57150"/>
                </a:lnTo>
                <a:lnTo>
                  <a:pt x="137257" y="43666"/>
                </a:lnTo>
                <a:lnTo>
                  <a:pt x="121935" y="20939"/>
                </a:lnTo>
                <a:lnTo>
                  <a:pt x="99208" y="5617"/>
                </a:lnTo>
                <a:lnTo>
                  <a:pt x="71374" y="0"/>
                </a:lnTo>
                <a:close/>
              </a:path>
              <a:path w="142875" h="485139">
                <a:moveTo>
                  <a:pt x="139978" y="57150"/>
                </a:moveTo>
                <a:lnTo>
                  <a:pt x="79248" y="57150"/>
                </a:lnTo>
                <a:lnTo>
                  <a:pt x="85725" y="63626"/>
                </a:lnTo>
                <a:lnTo>
                  <a:pt x="85725" y="139988"/>
                </a:lnTo>
                <a:lnTo>
                  <a:pt x="99208" y="137277"/>
                </a:lnTo>
                <a:lnTo>
                  <a:pt x="121935" y="121999"/>
                </a:lnTo>
                <a:lnTo>
                  <a:pt x="137257" y="99315"/>
                </a:lnTo>
                <a:lnTo>
                  <a:pt x="142875" y="71500"/>
                </a:lnTo>
                <a:lnTo>
                  <a:pt x="139978" y="5715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3691045" y="2694814"/>
            <a:ext cx="1429703" cy="389530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2400" b="1" spc="-8" dirty="0">
                <a:solidFill>
                  <a:srgbClr val="404040"/>
                </a:solidFill>
                <a:latin typeface="Calibri"/>
                <a:cs typeface="Calibri"/>
              </a:rPr>
              <a:t>DESEMBER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1910061" y="1351025"/>
            <a:ext cx="4702493" cy="1276311"/>
          </a:xfrm>
          <a:prstGeom prst="rect">
            <a:avLst/>
          </a:prstGeom>
          <a:ln w="9525">
            <a:solidFill>
              <a:srgbClr val="BEBEBE"/>
            </a:solidFill>
          </a:ln>
        </p:spPr>
        <p:txBody>
          <a:bodyPr vert="horz" wrap="square" lIns="0" tIns="14288" rIns="0" bIns="0" rtlCol="0">
            <a:spAutoFit/>
          </a:bodyPr>
          <a:lstStyle/>
          <a:p>
            <a:pPr algn="ctr" defTabSz="1371600">
              <a:spcBef>
                <a:spcPts val="113"/>
              </a:spcBef>
            </a:pPr>
            <a:r>
              <a:rPr spc="-15" dirty="0">
                <a:solidFill>
                  <a:srgbClr val="404040"/>
                </a:solidFill>
                <a:latin typeface="Calibri"/>
                <a:cs typeface="Calibri"/>
              </a:rPr>
              <a:t>Penyaluran</a:t>
            </a:r>
            <a:r>
              <a:rPr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pc="-8" dirty="0">
                <a:solidFill>
                  <a:srgbClr val="404040"/>
                </a:solidFill>
                <a:latin typeface="Calibri"/>
                <a:cs typeface="Calibri"/>
              </a:rPr>
              <a:t>Sekaligus</a:t>
            </a:r>
            <a:r>
              <a:rPr spc="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-</a:t>
            </a:r>
            <a:r>
              <a:rPr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pc="-15" dirty="0">
                <a:solidFill>
                  <a:srgbClr val="404040"/>
                </a:solidFill>
                <a:latin typeface="Calibri"/>
                <a:cs typeface="Calibri"/>
              </a:rPr>
              <a:t>Rekomendasi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  <a:p>
            <a:pPr marL="2858" algn="ctr" defTabSz="1371600">
              <a:spcBef>
                <a:spcPts val="398"/>
              </a:spcBef>
            </a:pPr>
            <a:r>
              <a:rPr b="1" dirty="0">
                <a:solidFill>
                  <a:srgbClr val="404040"/>
                </a:solidFill>
                <a:latin typeface="Calibri"/>
                <a:cs typeface="Calibri"/>
              </a:rPr>
              <a:t>(April</a:t>
            </a:r>
            <a:r>
              <a:rPr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404040"/>
                </a:solidFill>
                <a:latin typeface="Calibri"/>
                <a:cs typeface="Calibri"/>
              </a:rPr>
              <a:t>s.d. 16</a:t>
            </a:r>
            <a:r>
              <a:rPr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b="1" spc="-8" dirty="0">
                <a:solidFill>
                  <a:srgbClr val="404040"/>
                </a:solidFill>
                <a:latin typeface="Calibri"/>
                <a:cs typeface="Calibri"/>
              </a:rPr>
              <a:t>Desember</a:t>
            </a:r>
            <a:r>
              <a:rPr b="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b="1" spc="-8" dirty="0">
                <a:solidFill>
                  <a:srgbClr val="404040"/>
                </a:solidFill>
                <a:latin typeface="Calibri"/>
                <a:cs typeface="Calibri"/>
              </a:rPr>
              <a:t>Pukul</a:t>
            </a:r>
            <a:r>
              <a:rPr b="1" dirty="0">
                <a:solidFill>
                  <a:srgbClr val="404040"/>
                </a:solidFill>
                <a:latin typeface="Calibri"/>
                <a:cs typeface="Calibri"/>
              </a:rPr>
              <a:t> 17.00</a:t>
            </a:r>
            <a:r>
              <a:rPr b="1" spc="-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404040"/>
                </a:solidFill>
                <a:latin typeface="Calibri"/>
                <a:cs typeface="Calibri"/>
              </a:rPr>
              <a:t>WIB)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  <a:p>
            <a:pPr marL="953" algn="ctr" defTabSz="1371600">
              <a:spcBef>
                <a:spcPts val="398"/>
              </a:spcBef>
            </a:pPr>
            <a:r>
              <a:rPr spc="-15" dirty="0">
                <a:solidFill>
                  <a:srgbClr val="404040"/>
                </a:solidFill>
                <a:latin typeface="Calibri"/>
                <a:cs typeface="Calibri"/>
              </a:rPr>
              <a:t>Penyaluran</a:t>
            </a:r>
            <a:r>
              <a:rPr spc="-8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pc="-30" dirty="0">
                <a:solidFill>
                  <a:srgbClr val="404040"/>
                </a:solidFill>
                <a:latin typeface="Calibri"/>
                <a:cs typeface="Calibri"/>
              </a:rPr>
              <a:t>Tahap</a:t>
            </a:r>
            <a:r>
              <a:rPr spc="-5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pc="-8" dirty="0">
                <a:solidFill>
                  <a:srgbClr val="404040"/>
                </a:solidFill>
                <a:latin typeface="Calibri"/>
                <a:cs typeface="Calibri"/>
              </a:rPr>
              <a:t>III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  <a:p>
            <a:pPr algn="ctr" defTabSz="1371600">
              <a:spcBef>
                <a:spcPts val="375"/>
              </a:spcBef>
            </a:pPr>
            <a:r>
              <a:rPr b="1" spc="-8" dirty="0">
                <a:solidFill>
                  <a:srgbClr val="404040"/>
                </a:solidFill>
                <a:latin typeface="Calibri"/>
                <a:cs typeface="Calibri"/>
              </a:rPr>
              <a:t>(September</a:t>
            </a:r>
            <a:r>
              <a:rPr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404040"/>
                </a:solidFill>
                <a:latin typeface="Calibri"/>
                <a:cs typeface="Calibri"/>
              </a:rPr>
              <a:t>s.d.</a:t>
            </a:r>
            <a:r>
              <a:rPr b="1" spc="-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404040"/>
                </a:solidFill>
                <a:latin typeface="Calibri"/>
                <a:cs typeface="Calibri"/>
              </a:rPr>
              <a:t>16</a:t>
            </a:r>
            <a:r>
              <a:rPr b="1" spc="-8" dirty="0">
                <a:solidFill>
                  <a:srgbClr val="404040"/>
                </a:solidFill>
                <a:latin typeface="Calibri"/>
                <a:cs typeface="Calibri"/>
              </a:rPr>
              <a:t> Desember</a:t>
            </a:r>
            <a:r>
              <a:rPr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b="1" spc="-8" dirty="0">
                <a:solidFill>
                  <a:srgbClr val="404040"/>
                </a:solidFill>
                <a:latin typeface="Calibri"/>
                <a:cs typeface="Calibri"/>
              </a:rPr>
              <a:t>Pukul </a:t>
            </a:r>
            <a:r>
              <a:rPr b="1" dirty="0">
                <a:solidFill>
                  <a:srgbClr val="404040"/>
                </a:solidFill>
                <a:latin typeface="Calibri"/>
                <a:cs typeface="Calibri"/>
              </a:rPr>
              <a:t>17.00</a:t>
            </a:r>
            <a:r>
              <a:rPr b="1" spc="-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404040"/>
                </a:solidFill>
                <a:latin typeface="Calibri"/>
                <a:cs typeface="Calibri"/>
              </a:rPr>
              <a:t>WIB)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331969" y="7514082"/>
            <a:ext cx="5262563" cy="1275349"/>
          </a:xfrm>
          <a:prstGeom prst="rect">
            <a:avLst/>
          </a:prstGeom>
          <a:ln w="9525">
            <a:solidFill>
              <a:srgbClr val="BEBEBE"/>
            </a:solidFill>
          </a:ln>
        </p:spPr>
        <p:txBody>
          <a:bodyPr vert="horz" wrap="square" lIns="0" tIns="13335" rIns="0" bIns="0" rtlCol="0">
            <a:spAutoFit/>
          </a:bodyPr>
          <a:lstStyle/>
          <a:p>
            <a:pPr algn="ctr" defTabSz="1371600">
              <a:spcBef>
                <a:spcPts val="105"/>
              </a:spcBef>
            </a:pPr>
            <a:r>
              <a:rPr spc="-30" dirty="0">
                <a:solidFill>
                  <a:srgbClr val="404040"/>
                </a:solidFill>
                <a:latin typeface="Calibri"/>
                <a:cs typeface="Calibri"/>
              </a:rPr>
              <a:t>P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pc="-30" dirty="0">
                <a:solidFill>
                  <a:srgbClr val="404040"/>
                </a:solidFill>
                <a:latin typeface="Calibri"/>
                <a:cs typeface="Calibri"/>
              </a:rPr>
              <a:t>ny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al</a:t>
            </a:r>
            <a:r>
              <a:rPr spc="8" dirty="0">
                <a:solidFill>
                  <a:srgbClr val="404040"/>
                </a:solidFill>
                <a:latin typeface="Calibri"/>
                <a:cs typeface="Calibri"/>
              </a:rPr>
              <a:t>u</a:t>
            </a:r>
            <a:r>
              <a:rPr spc="-38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pc="-143" dirty="0">
                <a:solidFill>
                  <a:srgbClr val="404040"/>
                </a:solidFill>
                <a:latin typeface="Calibri"/>
                <a:cs typeface="Calibri"/>
              </a:rPr>
              <a:t>T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pc="8" dirty="0">
                <a:solidFill>
                  <a:srgbClr val="404040"/>
                </a:solidFill>
                <a:latin typeface="Calibri"/>
                <a:cs typeface="Calibri"/>
              </a:rPr>
              <a:t>h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ap</a:t>
            </a:r>
            <a:r>
              <a:rPr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I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  <a:p>
            <a:pPr algn="ctr" defTabSz="1371600">
              <a:spcBef>
                <a:spcPts val="398"/>
              </a:spcBef>
            </a:pPr>
            <a:r>
              <a:rPr b="1" spc="-8" dirty="0">
                <a:solidFill>
                  <a:srgbClr val="404040"/>
                </a:solidFill>
                <a:latin typeface="Calibri"/>
                <a:cs typeface="Calibri"/>
              </a:rPr>
              <a:t>(Februari</a:t>
            </a:r>
            <a:r>
              <a:rPr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404040"/>
                </a:solidFill>
                <a:latin typeface="Calibri"/>
                <a:cs typeface="Calibri"/>
              </a:rPr>
              <a:t>s.d.</a:t>
            </a:r>
            <a:r>
              <a:rPr b="1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404040"/>
                </a:solidFill>
                <a:latin typeface="Calibri"/>
                <a:cs typeface="Calibri"/>
              </a:rPr>
              <a:t>22</a:t>
            </a:r>
            <a:r>
              <a:rPr b="1" spc="-8" dirty="0">
                <a:solidFill>
                  <a:srgbClr val="404040"/>
                </a:solidFill>
                <a:latin typeface="Calibri"/>
                <a:cs typeface="Calibri"/>
              </a:rPr>
              <a:t> Juli</a:t>
            </a:r>
            <a:r>
              <a:rPr b="1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b="1" spc="-8" dirty="0">
                <a:solidFill>
                  <a:srgbClr val="404040"/>
                </a:solidFill>
                <a:latin typeface="Calibri"/>
                <a:cs typeface="Calibri"/>
              </a:rPr>
              <a:t>Pukul</a:t>
            </a:r>
            <a:r>
              <a:rPr b="1" dirty="0">
                <a:solidFill>
                  <a:srgbClr val="404040"/>
                </a:solidFill>
                <a:latin typeface="Calibri"/>
                <a:cs typeface="Calibri"/>
              </a:rPr>
              <a:t> 17.00</a:t>
            </a:r>
            <a:r>
              <a:rPr b="1" spc="-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404040"/>
                </a:solidFill>
                <a:latin typeface="Calibri"/>
                <a:cs typeface="Calibri"/>
              </a:rPr>
              <a:t>WIB)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  <a:p>
            <a:pPr algn="ctr" defTabSz="1371600">
              <a:spcBef>
                <a:spcPts val="398"/>
              </a:spcBef>
            </a:pPr>
            <a:r>
              <a:rPr spc="-15" dirty="0">
                <a:solidFill>
                  <a:srgbClr val="404040"/>
                </a:solidFill>
                <a:latin typeface="Calibri"/>
                <a:cs typeface="Calibri"/>
              </a:rPr>
              <a:t>Penyaluran</a:t>
            </a:r>
            <a:r>
              <a:rPr spc="-6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pc="-8" dirty="0">
                <a:solidFill>
                  <a:srgbClr val="404040"/>
                </a:solidFill>
                <a:latin typeface="Calibri"/>
                <a:cs typeface="Calibri"/>
              </a:rPr>
              <a:t>Sekaligus</a:t>
            </a:r>
            <a:r>
              <a:rPr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pc="-8" dirty="0">
                <a:solidFill>
                  <a:srgbClr val="404040"/>
                </a:solidFill>
                <a:latin typeface="Calibri"/>
                <a:cs typeface="Calibri"/>
              </a:rPr>
              <a:t>s.d.</a:t>
            </a:r>
            <a:r>
              <a:rPr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Rp1</a:t>
            </a:r>
            <a:r>
              <a:rPr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M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  <a:p>
            <a:pPr algn="ctr" defTabSz="1371600">
              <a:spcBef>
                <a:spcPts val="381"/>
              </a:spcBef>
            </a:pPr>
            <a:r>
              <a:rPr b="1" dirty="0">
                <a:solidFill>
                  <a:srgbClr val="404040"/>
                </a:solidFill>
                <a:latin typeface="Calibri"/>
                <a:cs typeface="Calibri"/>
              </a:rPr>
              <a:t>(April</a:t>
            </a:r>
            <a:r>
              <a:rPr b="1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404040"/>
                </a:solidFill>
                <a:latin typeface="Calibri"/>
                <a:cs typeface="Calibri"/>
              </a:rPr>
              <a:t>s.d.</a:t>
            </a:r>
            <a:r>
              <a:rPr b="1" spc="-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404040"/>
                </a:solidFill>
                <a:latin typeface="Calibri"/>
                <a:cs typeface="Calibri"/>
              </a:rPr>
              <a:t>22 </a:t>
            </a:r>
            <a:r>
              <a:rPr b="1" spc="-8" dirty="0">
                <a:solidFill>
                  <a:srgbClr val="404040"/>
                </a:solidFill>
                <a:latin typeface="Calibri"/>
                <a:cs typeface="Calibri"/>
              </a:rPr>
              <a:t>Juli</a:t>
            </a:r>
            <a:r>
              <a:rPr b="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b="1" spc="-8" dirty="0">
                <a:solidFill>
                  <a:srgbClr val="404040"/>
                </a:solidFill>
                <a:latin typeface="Calibri"/>
                <a:cs typeface="Calibri"/>
              </a:rPr>
              <a:t>Pukul</a:t>
            </a:r>
            <a:r>
              <a:rPr b="1" spc="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404040"/>
                </a:solidFill>
                <a:latin typeface="Calibri"/>
                <a:cs typeface="Calibri"/>
              </a:rPr>
              <a:t>17.00</a:t>
            </a:r>
            <a:r>
              <a:rPr b="1" spc="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404040"/>
                </a:solidFill>
                <a:latin typeface="Calibri"/>
                <a:cs typeface="Calibri"/>
              </a:rPr>
              <a:t>WIB)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4575535" y="5837301"/>
            <a:ext cx="3216593" cy="387607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defTabSz="1371600">
              <a:spcBef>
                <a:spcPts val="143"/>
              </a:spcBef>
              <a:tabLst>
                <a:tab pos="1505903" algn="l"/>
              </a:tabLst>
            </a:pPr>
            <a:r>
              <a:rPr sz="2400" b="1" spc="-15" dirty="0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r>
              <a:rPr sz="2400" b="1" spc="-8" dirty="0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sz="2400" b="1" spc="-15" dirty="0">
                <a:solidFill>
                  <a:srgbClr val="FF0000"/>
                </a:solidFill>
                <a:latin typeface="Calibri"/>
                <a:cs typeface="Calibri"/>
              </a:rPr>
              <a:t>d</a:t>
            </a:r>
            <a:r>
              <a:rPr sz="2400" b="1" spc="-8" dirty="0">
                <a:solidFill>
                  <a:srgbClr val="FF0000"/>
                </a:solidFill>
                <a:latin typeface="Calibri"/>
                <a:cs typeface="Calibri"/>
              </a:rPr>
              <a:t>ak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	</a:t>
            </a:r>
            <a:r>
              <a:rPr sz="2400" b="1" spc="-45" dirty="0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r>
              <a:rPr sz="2400" b="1" spc="-15" dirty="0">
                <a:solidFill>
                  <a:srgbClr val="FF0000"/>
                </a:solidFill>
                <a:latin typeface="Calibri"/>
                <a:cs typeface="Calibri"/>
              </a:rPr>
              <a:t>er</a:t>
            </a:r>
            <a:r>
              <a:rPr sz="2400" b="1" spc="-23" dirty="0">
                <a:solidFill>
                  <a:srgbClr val="FF0000"/>
                </a:solidFill>
                <a:latin typeface="Calibri"/>
                <a:cs typeface="Calibri"/>
              </a:rPr>
              <a:t>p</a:t>
            </a:r>
            <a:r>
              <a:rPr sz="2400" b="1" spc="-15" dirty="0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nu</a:t>
            </a:r>
            <a:r>
              <a:rPr sz="2400" b="1" spc="-15" dirty="0">
                <a:solidFill>
                  <a:srgbClr val="FF0000"/>
                </a:solidFill>
                <a:latin typeface="Calibri"/>
                <a:cs typeface="Calibri"/>
              </a:rPr>
              <a:t>h</a:t>
            </a:r>
            <a:r>
              <a:rPr sz="2400" b="1" spc="-8" dirty="0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sz="2400" b="1" spc="-45" dirty="0">
                <a:solidFill>
                  <a:srgbClr val="FF0000"/>
                </a:solidFill>
                <a:latin typeface="Calibri"/>
                <a:cs typeface="Calibri"/>
              </a:rPr>
              <a:t>ny</a:t>
            </a:r>
            <a:r>
              <a:rPr sz="2400" b="1" spc="-8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4575535" y="6203060"/>
            <a:ext cx="3222308" cy="756938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defTabSz="1371600">
              <a:spcBef>
                <a:spcPts val="143"/>
              </a:spcBef>
            </a:pPr>
            <a:r>
              <a:rPr sz="2400" b="1" spc="-23" dirty="0">
                <a:solidFill>
                  <a:srgbClr val="FF0000"/>
                </a:solidFill>
                <a:latin typeface="Calibri"/>
                <a:cs typeface="Calibri"/>
              </a:rPr>
              <a:t>persyaratan</a:t>
            </a:r>
            <a:r>
              <a:rPr sz="2400" b="1" spc="27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srgbClr val="333E50"/>
                </a:solidFill>
                <a:latin typeface="Calibri"/>
                <a:cs typeface="Calibri"/>
              </a:rPr>
              <a:t>setiap</a:t>
            </a:r>
            <a:r>
              <a:rPr sz="2400" spc="293" dirty="0">
                <a:solidFill>
                  <a:srgbClr val="333E50"/>
                </a:solidFill>
                <a:latin typeface="Calibri"/>
                <a:cs typeface="Calibri"/>
              </a:rPr>
              <a:t> </a:t>
            </a:r>
            <a:r>
              <a:rPr sz="2400" spc="-45" dirty="0">
                <a:solidFill>
                  <a:srgbClr val="333E50"/>
                </a:solidFill>
                <a:latin typeface="Calibri"/>
                <a:cs typeface="Calibri"/>
              </a:rPr>
              <a:t>Tahap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defTabSz="1371600">
              <a:tabLst>
                <a:tab pos="635318" algn="l"/>
                <a:tab pos="1579245" algn="l"/>
              </a:tabLst>
            </a:pPr>
            <a:r>
              <a:rPr sz="2400" spc="-8" dirty="0">
                <a:solidFill>
                  <a:srgbClr val="333E50"/>
                </a:solidFill>
                <a:latin typeface="Calibri"/>
                <a:cs typeface="Calibri"/>
              </a:rPr>
              <a:t>sd.	</a:t>
            </a:r>
            <a:r>
              <a:rPr sz="2400" spc="-23" dirty="0">
                <a:solidFill>
                  <a:srgbClr val="333E50"/>
                </a:solidFill>
                <a:latin typeface="Calibri"/>
                <a:cs typeface="Calibri"/>
              </a:rPr>
              <a:t>batas	</a:t>
            </a:r>
            <a:r>
              <a:rPr sz="2400" spc="-15" dirty="0">
                <a:solidFill>
                  <a:srgbClr val="333E50"/>
                </a:solidFill>
                <a:latin typeface="Calibri"/>
                <a:cs typeface="Calibri"/>
              </a:rPr>
              <a:t>waktu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7193386" y="6568364"/>
            <a:ext cx="603885" cy="756938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defTabSz="1371600">
              <a:spcBef>
                <a:spcPts val="143"/>
              </a:spcBef>
            </a:pPr>
            <a:r>
              <a:rPr sz="2400" spc="-53" dirty="0">
                <a:solidFill>
                  <a:srgbClr val="333E50"/>
                </a:solidFill>
                <a:latin typeface="Calibri"/>
                <a:cs typeface="Calibri"/>
              </a:rPr>
              <a:t>y</a:t>
            </a:r>
            <a:r>
              <a:rPr sz="2400" spc="-8" dirty="0">
                <a:solidFill>
                  <a:srgbClr val="333E50"/>
                </a:solidFill>
                <a:latin typeface="Calibri"/>
                <a:cs typeface="Calibri"/>
              </a:rPr>
              <a:t>ang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defTabSz="1371600">
              <a:spcBef>
                <a:spcPts val="8"/>
              </a:spcBef>
            </a:pPr>
            <a:r>
              <a:rPr sz="2400" spc="-8" dirty="0">
                <a:solidFill>
                  <a:srgbClr val="333E50"/>
                </a:solidFill>
                <a:latin typeface="Calibri"/>
                <a:cs typeface="Calibri"/>
              </a:rPr>
              <a:t>a</a:t>
            </a:r>
            <a:r>
              <a:rPr sz="2400" spc="-53" dirty="0">
                <a:solidFill>
                  <a:srgbClr val="333E50"/>
                </a:solidFill>
                <a:latin typeface="Calibri"/>
                <a:cs typeface="Calibri"/>
              </a:rPr>
              <a:t>k</a:t>
            </a:r>
            <a:r>
              <a:rPr sz="2400" spc="-8" dirty="0">
                <a:solidFill>
                  <a:srgbClr val="333E50"/>
                </a:solidFill>
                <a:latin typeface="Calibri"/>
                <a:cs typeface="Calibri"/>
              </a:rPr>
              <a:t>an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4575535" y="6934962"/>
            <a:ext cx="2283143" cy="1126270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R="7620" defTabSz="1371600">
              <a:spcBef>
                <a:spcPts val="143"/>
              </a:spcBef>
              <a:tabLst>
                <a:tab pos="1744028" algn="l"/>
              </a:tabLst>
            </a:pPr>
            <a:r>
              <a:rPr sz="2400" spc="-15" dirty="0">
                <a:solidFill>
                  <a:srgbClr val="333E50"/>
                </a:solidFill>
                <a:latin typeface="Calibri"/>
                <a:cs typeface="Calibri"/>
              </a:rPr>
              <a:t>ditentukan </a:t>
            </a:r>
            <a:r>
              <a:rPr sz="2400" spc="-8" dirty="0">
                <a:solidFill>
                  <a:srgbClr val="333E50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FF0000"/>
                </a:solidFill>
                <a:latin typeface="Calibri"/>
                <a:cs typeface="Calibri"/>
              </a:rPr>
              <a:t>menghentikan </a:t>
            </a:r>
            <a:r>
              <a:rPr sz="2400" b="1" spc="-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FF0000"/>
                </a:solidFill>
                <a:latin typeface="Calibri"/>
                <a:cs typeface="Calibri"/>
              </a:rPr>
              <a:t>pe</a:t>
            </a:r>
            <a:r>
              <a:rPr sz="2400" b="1" spc="-38" dirty="0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sz="2400" b="1" spc="-45" dirty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sz="2400" b="1" spc="-8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l</a:t>
            </a:r>
            <a:r>
              <a:rPr sz="2400" b="1" spc="-15" dirty="0">
                <a:solidFill>
                  <a:srgbClr val="FF0000"/>
                </a:solidFill>
                <a:latin typeface="Calibri"/>
                <a:cs typeface="Calibri"/>
              </a:rPr>
              <a:t>u</a:t>
            </a:r>
            <a:r>
              <a:rPr sz="2400" b="1" spc="-68" dirty="0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sz="2400" b="1" spc="8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2400" b="1" spc="-8" dirty="0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	</a:t>
            </a:r>
            <a:r>
              <a:rPr sz="2400" spc="-45" dirty="0">
                <a:solidFill>
                  <a:srgbClr val="333E50"/>
                </a:solidFill>
                <a:latin typeface="Calibri"/>
                <a:cs typeface="Calibri"/>
              </a:rPr>
              <a:t>D</a:t>
            </a:r>
            <a:r>
              <a:rPr sz="2400" spc="8" dirty="0">
                <a:solidFill>
                  <a:srgbClr val="333E50"/>
                </a:solidFill>
                <a:latin typeface="Calibri"/>
                <a:cs typeface="Calibri"/>
              </a:rPr>
              <a:t>A</a:t>
            </a:r>
            <a:r>
              <a:rPr sz="2400" spc="-8" dirty="0">
                <a:solidFill>
                  <a:srgbClr val="333E50"/>
                </a:solidFill>
                <a:latin typeface="Calibri"/>
                <a:cs typeface="Calibri"/>
              </a:rPr>
              <a:t>K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7163668" y="7666483"/>
            <a:ext cx="632460" cy="387607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defTabSz="1371600">
              <a:spcBef>
                <a:spcPts val="143"/>
              </a:spcBef>
            </a:pPr>
            <a:r>
              <a:rPr sz="2400" spc="-15" dirty="0">
                <a:solidFill>
                  <a:srgbClr val="333E50"/>
                </a:solidFill>
                <a:latin typeface="Calibri"/>
                <a:cs typeface="Calibri"/>
              </a:rPr>
              <a:t>Fis</a:t>
            </a:r>
            <a:r>
              <a:rPr sz="2400" dirty="0">
                <a:solidFill>
                  <a:srgbClr val="333E50"/>
                </a:solidFill>
                <a:latin typeface="Calibri"/>
                <a:cs typeface="Calibri"/>
              </a:rPr>
              <a:t>i</a:t>
            </a:r>
            <a:r>
              <a:rPr sz="2400" spc="-15" dirty="0">
                <a:solidFill>
                  <a:srgbClr val="333E50"/>
                </a:solidFill>
                <a:latin typeface="Calibri"/>
                <a:cs typeface="Calibri"/>
              </a:rPr>
              <a:t>k</a:t>
            </a:r>
            <a:r>
              <a:rPr sz="2400" spc="-8" dirty="0">
                <a:solidFill>
                  <a:srgbClr val="333E50"/>
                </a:solidFill>
                <a:latin typeface="Calibri"/>
                <a:cs typeface="Calibri"/>
              </a:rPr>
              <a:t>,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4575535" y="8032241"/>
            <a:ext cx="3221355" cy="1495602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R="7620" algn="just" defTabSz="1371600">
              <a:spcBef>
                <a:spcPts val="143"/>
              </a:spcBef>
            </a:pPr>
            <a:r>
              <a:rPr sz="2400" spc="-15" dirty="0">
                <a:solidFill>
                  <a:srgbClr val="333E50"/>
                </a:solidFill>
                <a:latin typeface="Calibri"/>
                <a:cs typeface="Calibri"/>
              </a:rPr>
              <a:t>pendanaan</a:t>
            </a:r>
            <a:r>
              <a:rPr sz="2400" spc="-8" dirty="0">
                <a:solidFill>
                  <a:srgbClr val="333E5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333E50"/>
                </a:solidFill>
                <a:latin typeface="Calibri"/>
                <a:cs typeface="Calibri"/>
              </a:rPr>
              <a:t>penyelesaian </a:t>
            </a:r>
            <a:r>
              <a:rPr sz="2400" spc="-525" dirty="0">
                <a:solidFill>
                  <a:srgbClr val="333E50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srgbClr val="333E50"/>
                </a:solidFill>
                <a:latin typeface="Calibri"/>
                <a:cs typeface="Calibri"/>
              </a:rPr>
              <a:t>kepada</a:t>
            </a:r>
            <a:r>
              <a:rPr sz="2400" spc="-15" dirty="0">
                <a:solidFill>
                  <a:srgbClr val="333E50"/>
                </a:solidFill>
                <a:latin typeface="Calibri"/>
                <a:cs typeface="Calibri"/>
              </a:rPr>
              <a:t> pihak</a:t>
            </a:r>
            <a:r>
              <a:rPr sz="2400" spc="-8" dirty="0">
                <a:solidFill>
                  <a:srgbClr val="333E50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srgbClr val="333E50"/>
                </a:solidFill>
                <a:latin typeface="Calibri"/>
                <a:cs typeface="Calibri"/>
              </a:rPr>
              <a:t>ketiga </a:t>
            </a:r>
            <a:r>
              <a:rPr sz="2400" spc="-23" dirty="0">
                <a:solidFill>
                  <a:srgbClr val="333E50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srgbClr val="333E50"/>
                </a:solidFill>
                <a:latin typeface="Calibri"/>
                <a:cs typeface="Calibri"/>
              </a:rPr>
              <a:t>menjadi </a:t>
            </a:r>
            <a:r>
              <a:rPr sz="2400" b="1" spc="-8" dirty="0">
                <a:solidFill>
                  <a:srgbClr val="FF0000"/>
                </a:solidFill>
                <a:latin typeface="Calibri"/>
                <a:cs typeface="Calibri"/>
              </a:rPr>
              <a:t>tanggung </a:t>
            </a:r>
            <a:r>
              <a:rPr sz="2400" b="1" spc="-15" dirty="0">
                <a:solidFill>
                  <a:srgbClr val="FF0000"/>
                </a:solidFill>
                <a:latin typeface="Calibri"/>
                <a:cs typeface="Calibri"/>
              </a:rPr>
              <a:t>jawab </a:t>
            </a:r>
            <a:r>
              <a:rPr sz="2400" b="1" spc="-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23" dirty="0">
                <a:solidFill>
                  <a:srgbClr val="FF0000"/>
                </a:solidFill>
                <a:latin typeface="Calibri"/>
                <a:cs typeface="Calibri"/>
              </a:rPr>
              <a:t>Pemerintah</a:t>
            </a:r>
            <a:r>
              <a:rPr sz="2400" b="1" spc="-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23" dirty="0">
                <a:solidFill>
                  <a:srgbClr val="FF0000"/>
                </a:solidFill>
                <a:latin typeface="Calibri"/>
                <a:cs typeface="Calibri"/>
              </a:rPr>
              <a:t>Daerah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pic>
        <p:nvPicPr>
          <p:cNvPr id="56" name="object 5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955261" y="4738877"/>
            <a:ext cx="1147572" cy="1147572"/>
          </a:xfrm>
          <a:prstGeom prst="rect">
            <a:avLst/>
          </a:prstGeom>
        </p:spPr>
      </p:pic>
      <p:sp>
        <p:nvSpPr>
          <p:cNvPr id="57" name="object 57"/>
          <p:cNvSpPr txBox="1"/>
          <p:nvPr/>
        </p:nvSpPr>
        <p:spPr>
          <a:xfrm>
            <a:off x="14088236" y="9823832"/>
            <a:ext cx="2475546" cy="290464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9050" defTabSz="1371600">
              <a:spcBef>
                <a:spcPts val="285"/>
              </a:spcBef>
            </a:pPr>
            <a:r>
              <a:rPr sz="1650" b="1" dirty="0">
                <a:solidFill>
                  <a:srgbClr val="FFFFFF"/>
                </a:solidFill>
                <a:latin typeface="Segoe UI"/>
                <a:cs typeface="Segoe UI"/>
              </a:rPr>
              <a:t>INDONESIAN</a:t>
            </a:r>
            <a:r>
              <a:rPr sz="1650" b="1" spc="-10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50" b="1" dirty="0">
                <a:solidFill>
                  <a:srgbClr val="FFFFFF"/>
                </a:solidFill>
                <a:latin typeface="Segoe UI"/>
                <a:cs typeface="Segoe UI"/>
              </a:rPr>
              <a:t>TREASURY</a:t>
            </a:r>
            <a:endParaRPr sz="16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58" name="object 5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150" defTabSz="1371600">
              <a:lnSpc>
                <a:spcPts val="1995"/>
              </a:lnSpc>
            </a:pPr>
            <a:fld id="{81D60167-4931-47E6-BA6A-407CBD079E47}" type="slidenum">
              <a:rPr spc="-8" dirty="0">
                <a:solidFill>
                  <a:prstClr val="black"/>
                </a:solidFill>
              </a:rPr>
              <a:pPr marL="57150" defTabSz="1371600">
                <a:lnSpc>
                  <a:spcPts val="1995"/>
                </a:lnSpc>
              </a:pPr>
              <a:t>9</a:t>
            </a:fld>
            <a:endParaRPr spc="-8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12301" y="476174"/>
            <a:ext cx="13461683" cy="664606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>
              <a:spcBef>
                <a:spcPts val="143"/>
              </a:spcBef>
            </a:pPr>
            <a:r>
              <a:rPr sz="4200" b="1" spc="-8" dirty="0">
                <a:solidFill>
                  <a:srgbClr val="005FAC"/>
                </a:solidFill>
                <a:latin typeface="Tahoma"/>
                <a:cs typeface="Tahoma"/>
              </a:rPr>
              <a:t>MEKANISME PENYALURAN</a:t>
            </a:r>
            <a:r>
              <a:rPr sz="4200" b="1" dirty="0">
                <a:solidFill>
                  <a:srgbClr val="005FAC"/>
                </a:solidFill>
                <a:latin typeface="Tahoma"/>
                <a:cs typeface="Tahoma"/>
              </a:rPr>
              <a:t> </a:t>
            </a:r>
            <a:r>
              <a:rPr sz="4200" b="1" spc="-8" dirty="0">
                <a:solidFill>
                  <a:srgbClr val="005FAC"/>
                </a:solidFill>
                <a:latin typeface="Tahoma"/>
                <a:cs typeface="Tahoma"/>
              </a:rPr>
              <a:t>DAK</a:t>
            </a:r>
            <a:r>
              <a:rPr sz="4200" b="1" spc="-15" dirty="0">
                <a:solidFill>
                  <a:srgbClr val="005FAC"/>
                </a:solidFill>
                <a:latin typeface="Tahoma"/>
                <a:cs typeface="Tahoma"/>
              </a:rPr>
              <a:t> </a:t>
            </a:r>
            <a:r>
              <a:rPr sz="4200" b="1" spc="-8" dirty="0">
                <a:solidFill>
                  <a:srgbClr val="005FAC"/>
                </a:solidFill>
                <a:latin typeface="Tahoma"/>
                <a:cs typeface="Tahoma"/>
              </a:rPr>
              <a:t>FISIK</a:t>
            </a:r>
            <a:r>
              <a:rPr sz="4200" b="1" spc="30" dirty="0">
                <a:solidFill>
                  <a:srgbClr val="005FAC"/>
                </a:solidFill>
                <a:latin typeface="Tahoma"/>
                <a:cs typeface="Tahoma"/>
              </a:rPr>
              <a:t> </a:t>
            </a:r>
            <a:r>
              <a:rPr sz="4200" b="1" spc="-15" dirty="0">
                <a:solidFill>
                  <a:srgbClr val="FFC000"/>
                </a:solidFill>
                <a:latin typeface="Tahoma"/>
                <a:cs typeface="Tahoma"/>
              </a:rPr>
              <a:t>SEKALIGUS</a:t>
            </a:r>
            <a:endParaRPr sz="42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25295" y="1812799"/>
            <a:ext cx="6983730" cy="506870"/>
          </a:xfrm>
          <a:prstGeom prst="rect">
            <a:avLst/>
          </a:prstGeom>
          <a:solidFill>
            <a:srgbClr val="A9D18E"/>
          </a:solidFill>
        </p:spPr>
        <p:txBody>
          <a:bodyPr vert="horz" wrap="square" lIns="0" tIns="44768" rIns="0" bIns="0" rtlCol="0">
            <a:spAutoFit/>
          </a:bodyPr>
          <a:lstStyle/>
          <a:p>
            <a:pPr algn="ctr" defTabSz="1371600">
              <a:spcBef>
                <a:spcPts val="353"/>
              </a:spcBef>
            </a:pPr>
            <a:r>
              <a:rPr sz="3000" b="1" spc="-8" dirty="0">
                <a:solidFill>
                  <a:prstClr val="black"/>
                </a:solidFill>
                <a:latin typeface="Calibri"/>
                <a:cs typeface="Calibri"/>
              </a:rPr>
              <a:t>SEKALIGUS</a:t>
            </a:r>
            <a:r>
              <a:rPr sz="3000" b="1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S.D.</a:t>
            </a:r>
            <a:r>
              <a:rPr sz="3000" b="1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Rp1</a:t>
            </a:r>
            <a:r>
              <a:rPr sz="3000" b="1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MILIAR</a:t>
            </a:r>
            <a:endParaRPr sz="30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25295" y="5744717"/>
            <a:ext cx="6983730" cy="507831"/>
          </a:xfrm>
          <a:prstGeom prst="rect">
            <a:avLst/>
          </a:prstGeom>
          <a:solidFill>
            <a:srgbClr val="8FAADC"/>
          </a:solidFill>
        </p:spPr>
        <p:txBody>
          <a:bodyPr vert="horz" wrap="square" lIns="0" tIns="45720" rIns="0" bIns="0" rtlCol="0">
            <a:spAutoFit/>
          </a:bodyPr>
          <a:lstStyle/>
          <a:p>
            <a:pPr algn="ctr" defTabSz="1371600">
              <a:spcBef>
                <a:spcPts val="360"/>
              </a:spcBef>
            </a:pP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SEKALIGUS</a:t>
            </a:r>
            <a:r>
              <a:rPr sz="3000" b="1" spc="-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–</a:t>
            </a:r>
            <a:r>
              <a:rPr sz="3000" b="1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REKOMENDASI</a:t>
            </a:r>
            <a:r>
              <a:rPr sz="3000" b="1" spc="-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K/L</a:t>
            </a:r>
            <a:endParaRPr sz="30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40537" y="2326386"/>
            <a:ext cx="6999923" cy="2918428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3000" b="1" spc="-45" dirty="0">
                <a:solidFill>
                  <a:prstClr val="black"/>
                </a:solidFill>
                <a:latin typeface="Calibri"/>
                <a:cs typeface="Calibri"/>
              </a:rPr>
              <a:t>Penyaluran</a:t>
            </a:r>
            <a:r>
              <a:rPr sz="3000" b="1" spc="-5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:</a:t>
            </a:r>
            <a:r>
              <a:rPr sz="3000" b="1" spc="-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FF0000"/>
                </a:solidFill>
                <a:latin typeface="Calibri"/>
                <a:cs typeface="Calibri"/>
              </a:rPr>
              <a:t>paling</a:t>
            </a:r>
            <a:r>
              <a:rPr sz="3000" b="1" spc="-113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000" b="1" spc="-30" dirty="0">
                <a:solidFill>
                  <a:srgbClr val="FF0000"/>
                </a:solidFill>
                <a:latin typeface="Calibri"/>
                <a:cs typeface="Calibri"/>
              </a:rPr>
              <a:t>cepat</a:t>
            </a:r>
            <a:r>
              <a:rPr sz="3000" b="1" spc="-23" dirty="0">
                <a:solidFill>
                  <a:srgbClr val="FF0000"/>
                </a:solidFill>
                <a:latin typeface="Calibri"/>
                <a:cs typeface="Calibri"/>
              </a:rPr>
              <a:t> April</a:t>
            </a:r>
            <a:endParaRPr sz="3000">
              <a:solidFill>
                <a:prstClr val="black"/>
              </a:solidFill>
              <a:latin typeface="Calibri"/>
              <a:cs typeface="Calibri"/>
            </a:endParaRPr>
          </a:p>
          <a:p>
            <a:pPr marL="19050" marR="7620" defTabSz="1371600"/>
            <a:r>
              <a:rPr sz="3000" b="1" spc="-23" dirty="0">
                <a:solidFill>
                  <a:prstClr val="black"/>
                </a:solidFill>
                <a:latin typeface="Calibri"/>
                <a:cs typeface="Calibri"/>
              </a:rPr>
              <a:t>Dokumen </a:t>
            </a:r>
            <a:r>
              <a:rPr sz="3000" b="1" spc="-68" dirty="0">
                <a:solidFill>
                  <a:prstClr val="black"/>
                </a:solidFill>
                <a:latin typeface="Calibri"/>
                <a:cs typeface="Calibri"/>
              </a:rPr>
              <a:t>Persyaratan </a:t>
            </a: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: </a:t>
            </a:r>
            <a:r>
              <a:rPr sz="3000" b="1" spc="-30" dirty="0">
                <a:solidFill>
                  <a:srgbClr val="FF0000"/>
                </a:solidFill>
                <a:latin typeface="Calibri"/>
                <a:cs typeface="Calibri"/>
              </a:rPr>
              <a:t>Paling </a:t>
            </a:r>
            <a:r>
              <a:rPr sz="3000" b="1" spc="-23" dirty="0">
                <a:solidFill>
                  <a:srgbClr val="FF0000"/>
                </a:solidFill>
                <a:latin typeface="Calibri"/>
                <a:cs typeface="Calibri"/>
              </a:rPr>
              <a:t>Lambat </a:t>
            </a:r>
            <a:r>
              <a:rPr sz="3000" b="1" dirty="0">
                <a:solidFill>
                  <a:srgbClr val="FF0000"/>
                </a:solidFill>
                <a:latin typeface="Calibri"/>
                <a:cs typeface="Calibri"/>
              </a:rPr>
              <a:t>22 </a:t>
            </a:r>
            <a:r>
              <a:rPr sz="3000" b="1" spc="-8" dirty="0">
                <a:solidFill>
                  <a:srgbClr val="FF0000"/>
                </a:solidFill>
                <a:latin typeface="Calibri"/>
                <a:cs typeface="Calibri"/>
              </a:rPr>
              <a:t>Juli </a:t>
            </a:r>
            <a:r>
              <a:rPr sz="3000" b="1" spc="-6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000" b="1" spc="-8" dirty="0">
                <a:solidFill>
                  <a:srgbClr val="FF0000"/>
                </a:solidFill>
                <a:latin typeface="Calibri"/>
                <a:cs typeface="Calibri"/>
              </a:rPr>
              <a:t>pukul</a:t>
            </a:r>
            <a:r>
              <a:rPr sz="3000" b="1" spc="-6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FF0000"/>
                </a:solidFill>
                <a:latin typeface="Calibri"/>
                <a:cs typeface="Calibri"/>
              </a:rPr>
              <a:t>17.00</a:t>
            </a:r>
            <a:r>
              <a:rPr sz="3000" b="1" spc="-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000" b="1" spc="-8" dirty="0">
                <a:solidFill>
                  <a:srgbClr val="FF0000"/>
                </a:solidFill>
                <a:latin typeface="Calibri"/>
                <a:cs typeface="Calibri"/>
              </a:rPr>
              <a:t>WIB</a:t>
            </a:r>
            <a:endParaRPr sz="3000">
              <a:solidFill>
                <a:prstClr val="black"/>
              </a:solidFill>
              <a:latin typeface="Calibri"/>
              <a:cs typeface="Calibri"/>
            </a:endParaRPr>
          </a:p>
          <a:p>
            <a:pPr marL="586740" marR="203835" indent="-514350" defTabSz="1371600">
              <a:spcBef>
                <a:spcPts val="1013"/>
              </a:spcBef>
              <a:buFont typeface="Wingdings"/>
              <a:buChar char=""/>
              <a:tabLst>
                <a:tab pos="586740" algn="l"/>
                <a:tab pos="587693" algn="l"/>
              </a:tabLst>
            </a:pPr>
            <a:r>
              <a:rPr sz="3000" spc="-15" dirty="0">
                <a:solidFill>
                  <a:prstClr val="black"/>
                </a:solidFill>
                <a:latin typeface="Calibri"/>
                <a:cs typeface="Calibri"/>
              </a:rPr>
              <a:t>Disalurkan</a:t>
            </a:r>
            <a:r>
              <a:rPr sz="3000" spc="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dirty="0">
                <a:solidFill>
                  <a:prstClr val="black"/>
                </a:solidFill>
                <a:latin typeface="Calibri"/>
                <a:cs typeface="Calibri"/>
              </a:rPr>
              <a:t>sebesar</a:t>
            </a:r>
            <a:r>
              <a:rPr sz="30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nilai</a:t>
            </a:r>
            <a:r>
              <a:rPr sz="3000" b="1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b="1" spc="-38" dirty="0">
                <a:solidFill>
                  <a:prstClr val="black"/>
                </a:solidFill>
                <a:latin typeface="Calibri"/>
                <a:cs typeface="Calibri"/>
              </a:rPr>
              <a:t>kontrak</a:t>
            </a:r>
            <a:r>
              <a:rPr sz="3000" b="1" spc="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b="1" spc="-15" dirty="0">
                <a:solidFill>
                  <a:prstClr val="black"/>
                </a:solidFill>
                <a:latin typeface="Calibri"/>
                <a:cs typeface="Calibri"/>
              </a:rPr>
              <a:t>yang</a:t>
            </a:r>
            <a:r>
              <a:rPr sz="3000" b="1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di </a:t>
            </a:r>
            <a:r>
              <a:rPr sz="3000" b="1" spc="-66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b="1" spc="-8" dirty="0">
                <a:solidFill>
                  <a:prstClr val="black"/>
                </a:solidFill>
                <a:latin typeface="Calibri"/>
                <a:cs typeface="Calibri"/>
              </a:rPr>
              <a:t>tagging</a:t>
            </a: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b="1" spc="-23" dirty="0">
                <a:solidFill>
                  <a:prstClr val="black"/>
                </a:solidFill>
                <a:latin typeface="Calibri"/>
                <a:cs typeface="Calibri"/>
              </a:rPr>
              <a:t>batch</a:t>
            </a:r>
            <a:endParaRPr sz="3000">
              <a:solidFill>
                <a:prstClr val="black"/>
              </a:solidFill>
              <a:latin typeface="Calibri"/>
              <a:cs typeface="Calibri"/>
            </a:endParaRPr>
          </a:p>
          <a:p>
            <a:pPr marL="586740" indent="-515303" defTabSz="1371600">
              <a:buFont typeface="Wingdings"/>
              <a:buChar char=""/>
              <a:tabLst>
                <a:tab pos="586740" algn="l"/>
                <a:tab pos="587693" algn="l"/>
              </a:tabLst>
            </a:pPr>
            <a:r>
              <a:rPr sz="3000" b="1" spc="-8" dirty="0">
                <a:solidFill>
                  <a:prstClr val="black"/>
                </a:solidFill>
                <a:latin typeface="Calibri"/>
                <a:cs typeface="Calibri"/>
              </a:rPr>
              <a:t>Tidak</a:t>
            </a:r>
            <a:r>
              <a:rPr sz="3000" b="1" spc="-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perlu input</a:t>
            </a:r>
            <a:r>
              <a:rPr sz="3000" b="1" spc="-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b="1" spc="-23" dirty="0">
                <a:solidFill>
                  <a:prstClr val="black"/>
                </a:solidFill>
                <a:latin typeface="Calibri"/>
                <a:cs typeface="Calibri"/>
              </a:rPr>
              <a:t>BAST</a:t>
            </a:r>
            <a:r>
              <a:rPr sz="3000" b="1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dirty="0">
                <a:solidFill>
                  <a:prstClr val="black"/>
                </a:solidFill>
                <a:latin typeface="Calibri"/>
                <a:cs typeface="Calibri"/>
              </a:rPr>
              <a:t>di</a:t>
            </a:r>
            <a:r>
              <a:rPr sz="30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spc="-38" dirty="0">
                <a:solidFill>
                  <a:prstClr val="black"/>
                </a:solidFill>
                <a:latin typeface="Calibri"/>
                <a:cs typeface="Calibri"/>
              </a:rPr>
              <a:t>OMSPAN</a:t>
            </a:r>
            <a:r>
              <a:rPr sz="3000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spc="-8" dirty="0">
                <a:solidFill>
                  <a:prstClr val="black"/>
                </a:solidFill>
                <a:latin typeface="Calibri"/>
                <a:cs typeface="Calibri"/>
              </a:rPr>
              <a:t>TKD</a:t>
            </a:r>
            <a:endParaRPr sz="30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40536" y="6439852"/>
            <a:ext cx="6804660" cy="352019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marR="410528" defTabSz="1371600">
              <a:spcBef>
                <a:spcPts val="150"/>
              </a:spcBef>
            </a:pPr>
            <a:r>
              <a:rPr sz="3000" b="1" spc="-45" dirty="0">
                <a:solidFill>
                  <a:prstClr val="black"/>
                </a:solidFill>
                <a:latin typeface="Calibri"/>
                <a:cs typeface="Calibri"/>
              </a:rPr>
              <a:t>Penyaluran</a:t>
            </a:r>
            <a:r>
              <a:rPr sz="3000" b="1" spc="58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: </a:t>
            </a:r>
            <a:r>
              <a:rPr sz="3000" b="1" dirty="0">
                <a:solidFill>
                  <a:srgbClr val="FF0000"/>
                </a:solidFill>
                <a:latin typeface="Calibri"/>
                <a:cs typeface="Calibri"/>
              </a:rPr>
              <a:t>paling </a:t>
            </a:r>
            <a:r>
              <a:rPr sz="3000" b="1" spc="-30" dirty="0">
                <a:solidFill>
                  <a:srgbClr val="FF0000"/>
                </a:solidFill>
                <a:latin typeface="Calibri"/>
                <a:cs typeface="Calibri"/>
              </a:rPr>
              <a:t>cepat</a:t>
            </a:r>
            <a:r>
              <a:rPr sz="3000" b="1" spc="614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000" b="1" spc="-23" dirty="0">
                <a:solidFill>
                  <a:srgbClr val="FF0000"/>
                </a:solidFill>
                <a:latin typeface="Calibri"/>
                <a:cs typeface="Calibri"/>
              </a:rPr>
              <a:t>April </a:t>
            </a:r>
            <a:r>
              <a:rPr sz="30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000" b="1" spc="-23" dirty="0">
                <a:solidFill>
                  <a:prstClr val="black"/>
                </a:solidFill>
                <a:latin typeface="Calibri"/>
                <a:cs typeface="Calibri"/>
              </a:rPr>
              <a:t>Dokumen </a:t>
            </a:r>
            <a:r>
              <a:rPr sz="3000" b="1" spc="-68" dirty="0">
                <a:solidFill>
                  <a:prstClr val="black"/>
                </a:solidFill>
                <a:latin typeface="Calibri"/>
                <a:cs typeface="Calibri"/>
              </a:rPr>
              <a:t>Persyaratan </a:t>
            </a: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: </a:t>
            </a:r>
            <a:r>
              <a:rPr sz="3000" b="1" spc="-30" dirty="0">
                <a:solidFill>
                  <a:srgbClr val="FF0000"/>
                </a:solidFill>
                <a:latin typeface="Calibri"/>
                <a:cs typeface="Calibri"/>
              </a:rPr>
              <a:t>Paling </a:t>
            </a:r>
            <a:r>
              <a:rPr sz="3000" b="1" spc="-23" dirty="0">
                <a:solidFill>
                  <a:srgbClr val="FF0000"/>
                </a:solidFill>
                <a:latin typeface="Calibri"/>
                <a:cs typeface="Calibri"/>
              </a:rPr>
              <a:t>Lambat </a:t>
            </a:r>
            <a:r>
              <a:rPr sz="3000" b="1" dirty="0">
                <a:solidFill>
                  <a:srgbClr val="FF0000"/>
                </a:solidFill>
                <a:latin typeface="Calibri"/>
                <a:cs typeface="Calibri"/>
              </a:rPr>
              <a:t>16 </a:t>
            </a:r>
            <a:r>
              <a:rPr sz="3000" b="1" spc="-6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000" b="1" spc="-8" dirty="0">
                <a:solidFill>
                  <a:srgbClr val="FF0000"/>
                </a:solidFill>
                <a:latin typeface="Calibri"/>
                <a:cs typeface="Calibri"/>
              </a:rPr>
              <a:t>Desember</a:t>
            </a:r>
            <a:r>
              <a:rPr sz="3000" b="1" spc="-83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000" b="1" spc="-8" dirty="0">
                <a:solidFill>
                  <a:srgbClr val="FF0000"/>
                </a:solidFill>
                <a:latin typeface="Calibri"/>
                <a:cs typeface="Calibri"/>
              </a:rPr>
              <a:t>pukul</a:t>
            </a:r>
            <a:r>
              <a:rPr sz="3000" b="1" spc="-6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FF0000"/>
                </a:solidFill>
                <a:latin typeface="Calibri"/>
                <a:cs typeface="Calibri"/>
              </a:rPr>
              <a:t>17.00</a:t>
            </a:r>
            <a:r>
              <a:rPr sz="3000" b="1" spc="-83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000" b="1" spc="-8" dirty="0">
                <a:solidFill>
                  <a:srgbClr val="FF0000"/>
                </a:solidFill>
                <a:latin typeface="Calibri"/>
                <a:cs typeface="Calibri"/>
              </a:rPr>
              <a:t>WIB</a:t>
            </a:r>
            <a:endParaRPr sz="3000">
              <a:solidFill>
                <a:prstClr val="black"/>
              </a:solidFill>
              <a:latin typeface="Calibri"/>
              <a:cs typeface="Calibri"/>
            </a:endParaRPr>
          </a:p>
          <a:p>
            <a:pPr marL="586740" marR="7620" indent="-514350" defTabSz="1371600">
              <a:spcBef>
                <a:spcPts val="2108"/>
              </a:spcBef>
              <a:buFont typeface="Wingdings"/>
              <a:buChar char=""/>
              <a:tabLst>
                <a:tab pos="586740" algn="l"/>
                <a:tab pos="587693" algn="l"/>
                <a:tab pos="2607945" algn="l"/>
                <a:tab pos="3442335" algn="l"/>
                <a:tab pos="5574981" algn="l"/>
              </a:tabLst>
            </a:pPr>
            <a:r>
              <a:rPr sz="3000" b="1" spc="-53" dirty="0">
                <a:solidFill>
                  <a:prstClr val="black"/>
                </a:solidFill>
                <a:latin typeface="Calibri"/>
                <a:cs typeface="Calibri"/>
              </a:rPr>
              <a:t>P</a:t>
            </a:r>
            <a:r>
              <a:rPr sz="3000" b="1" spc="-8" dirty="0">
                <a:solidFill>
                  <a:prstClr val="black"/>
                </a:solidFill>
                <a:latin typeface="Calibri"/>
                <a:cs typeface="Calibri"/>
              </a:rPr>
              <a:t>e</a:t>
            </a:r>
            <a:r>
              <a:rPr sz="3000" b="1" spc="-45" dirty="0">
                <a:solidFill>
                  <a:prstClr val="black"/>
                </a:solidFill>
                <a:latin typeface="Calibri"/>
                <a:cs typeface="Calibri"/>
              </a:rPr>
              <a:t>r</a:t>
            </a:r>
            <a:r>
              <a:rPr sz="3000" b="1" spc="-8" dirty="0">
                <a:solidFill>
                  <a:prstClr val="black"/>
                </a:solidFill>
                <a:latin typeface="Calibri"/>
                <a:cs typeface="Calibri"/>
              </a:rPr>
              <a:t>e</a:t>
            </a:r>
            <a:r>
              <a:rPr sz="3000" b="1" spc="-23" dirty="0">
                <a:solidFill>
                  <a:prstClr val="black"/>
                </a:solidFill>
                <a:latin typeface="Calibri"/>
                <a:cs typeface="Calibri"/>
              </a:rPr>
              <a:t>k</a:t>
            </a: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am</a:t>
            </a:r>
            <a:r>
              <a:rPr sz="3000" b="1" spc="-15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n	</a:t>
            </a:r>
            <a:r>
              <a:rPr sz="3000" b="1" spc="-15" dirty="0">
                <a:solidFill>
                  <a:prstClr val="black"/>
                </a:solidFill>
                <a:latin typeface="Calibri"/>
                <a:cs typeface="Calibri"/>
              </a:rPr>
              <a:t>d</a:t>
            </a: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an	</a:t>
            </a:r>
            <a:r>
              <a:rPr sz="3000" b="1" spc="-53" dirty="0">
                <a:solidFill>
                  <a:prstClr val="black"/>
                </a:solidFill>
                <a:latin typeface="Calibri"/>
                <a:cs typeface="Calibri"/>
              </a:rPr>
              <a:t>P</a:t>
            </a:r>
            <a:r>
              <a:rPr sz="3000" b="1" spc="-8" dirty="0">
                <a:solidFill>
                  <a:prstClr val="black"/>
                </a:solidFill>
                <a:latin typeface="Calibri"/>
                <a:cs typeface="Calibri"/>
              </a:rPr>
              <a:t>e</a:t>
            </a:r>
            <a:r>
              <a:rPr sz="3000" b="1" spc="-45" dirty="0">
                <a:solidFill>
                  <a:prstClr val="black"/>
                </a:solidFill>
                <a:latin typeface="Calibri"/>
                <a:cs typeface="Calibri"/>
              </a:rPr>
              <a:t>r</a:t>
            </a: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s</a:t>
            </a:r>
            <a:r>
              <a:rPr sz="3000" b="1" spc="-15" dirty="0">
                <a:solidFill>
                  <a:prstClr val="black"/>
                </a:solidFill>
                <a:latin typeface="Calibri"/>
                <a:cs typeface="Calibri"/>
              </a:rPr>
              <a:t>e</a:t>
            </a: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tujuan	</a:t>
            </a:r>
            <a:r>
              <a:rPr sz="3000" b="1" spc="-98" dirty="0">
                <a:solidFill>
                  <a:prstClr val="black"/>
                </a:solidFill>
                <a:latin typeface="Calibri"/>
                <a:cs typeface="Calibri"/>
              </a:rPr>
              <a:t>k</a:t>
            </a: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o</a:t>
            </a:r>
            <a:r>
              <a:rPr sz="3000" b="1" spc="-30" dirty="0">
                <a:solidFill>
                  <a:prstClr val="black"/>
                </a:solidFill>
                <a:latin typeface="Calibri"/>
                <a:cs typeface="Calibri"/>
              </a:rPr>
              <a:t>n</a:t>
            </a: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t</a:t>
            </a:r>
            <a:r>
              <a:rPr sz="3000" b="1" spc="-75" dirty="0">
                <a:solidFill>
                  <a:prstClr val="black"/>
                </a:solidFill>
                <a:latin typeface="Calibri"/>
                <a:cs typeface="Calibri"/>
              </a:rPr>
              <a:t>r</a:t>
            </a: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ak  paling</a:t>
            </a:r>
            <a:r>
              <a:rPr sz="3000" b="1" spc="-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b="1" spc="-15" dirty="0">
                <a:solidFill>
                  <a:prstClr val="black"/>
                </a:solidFill>
                <a:latin typeface="Calibri"/>
                <a:cs typeface="Calibri"/>
              </a:rPr>
              <a:t>lambat </a:t>
            </a: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22</a:t>
            </a:r>
            <a:r>
              <a:rPr sz="3000" b="1" spc="-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b="1" spc="-8" dirty="0">
                <a:solidFill>
                  <a:prstClr val="black"/>
                </a:solidFill>
                <a:latin typeface="Calibri"/>
                <a:cs typeface="Calibri"/>
              </a:rPr>
              <a:t>Juli</a:t>
            </a:r>
            <a:r>
              <a:rPr sz="3000" b="1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b="1" spc="-8" dirty="0">
                <a:solidFill>
                  <a:prstClr val="black"/>
                </a:solidFill>
                <a:latin typeface="Calibri"/>
                <a:cs typeface="Calibri"/>
              </a:rPr>
              <a:t>pukul</a:t>
            </a:r>
            <a:r>
              <a:rPr sz="3000" b="1" spc="-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17.00</a:t>
            </a:r>
            <a:r>
              <a:rPr sz="3000" b="1" spc="-6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WIB</a:t>
            </a:r>
            <a:r>
              <a:rPr sz="3000" dirty="0">
                <a:solidFill>
                  <a:prstClr val="black"/>
                </a:solidFill>
                <a:latin typeface="Calibri"/>
                <a:cs typeface="Calibri"/>
              </a:rPr>
              <a:t>.</a:t>
            </a:r>
            <a:endParaRPr sz="3000">
              <a:solidFill>
                <a:prstClr val="black"/>
              </a:solidFill>
              <a:latin typeface="Calibri"/>
              <a:cs typeface="Calibri"/>
            </a:endParaRPr>
          </a:p>
          <a:p>
            <a:pPr marL="586740" indent="-515303" defTabSz="1371600">
              <a:buFont typeface="Wingdings"/>
              <a:buChar char=""/>
              <a:tabLst>
                <a:tab pos="586740" algn="l"/>
                <a:tab pos="587693" algn="l"/>
                <a:tab pos="2441258" algn="l"/>
                <a:tab pos="3888105" algn="l"/>
                <a:tab pos="4786313" algn="l"/>
                <a:tab pos="5975031" algn="l"/>
              </a:tabLst>
            </a:pPr>
            <a:r>
              <a:rPr sz="3000" spc="-8" dirty="0">
                <a:solidFill>
                  <a:prstClr val="black"/>
                </a:solidFill>
                <a:latin typeface="Calibri"/>
                <a:cs typeface="Calibri"/>
              </a:rPr>
              <a:t>Disa</a:t>
            </a:r>
            <a:r>
              <a:rPr sz="3000" spc="-23" dirty="0">
                <a:solidFill>
                  <a:prstClr val="black"/>
                </a:solidFill>
                <a:latin typeface="Calibri"/>
                <a:cs typeface="Calibri"/>
              </a:rPr>
              <a:t>l</a:t>
            </a:r>
            <a:r>
              <a:rPr sz="3000" spc="-8" dirty="0">
                <a:solidFill>
                  <a:prstClr val="black"/>
                </a:solidFill>
                <a:latin typeface="Calibri"/>
                <a:cs typeface="Calibri"/>
              </a:rPr>
              <a:t>ur</a:t>
            </a:r>
            <a:r>
              <a:rPr sz="3000" spc="-60" dirty="0">
                <a:solidFill>
                  <a:prstClr val="black"/>
                </a:solidFill>
                <a:latin typeface="Calibri"/>
                <a:cs typeface="Calibri"/>
              </a:rPr>
              <a:t>k</a:t>
            </a:r>
            <a:r>
              <a:rPr sz="3000" dirty="0">
                <a:solidFill>
                  <a:prstClr val="black"/>
                </a:solidFill>
                <a:latin typeface="Calibri"/>
                <a:cs typeface="Calibri"/>
              </a:rPr>
              <a:t>an	</a:t>
            </a: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se</a:t>
            </a:r>
            <a:r>
              <a:rPr sz="3000" b="1" spc="8" dirty="0">
                <a:solidFill>
                  <a:prstClr val="black"/>
                </a:solidFill>
                <a:latin typeface="Calibri"/>
                <a:cs typeface="Calibri"/>
              </a:rPr>
              <a:t>b</a:t>
            </a:r>
            <a:r>
              <a:rPr sz="3000" b="1" spc="-8" dirty="0">
                <a:solidFill>
                  <a:prstClr val="black"/>
                </a:solidFill>
                <a:latin typeface="Calibri"/>
                <a:cs typeface="Calibri"/>
              </a:rPr>
              <a:t>esa</a:t>
            </a: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r	n</a:t>
            </a:r>
            <a:r>
              <a:rPr sz="3000" b="1" spc="-15" dirty="0">
                <a:solidFill>
                  <a:prstClr val="black"/>
                </a:solidFill>
                <a:latin typeface="Calibri"/>
                <a:cs typeface="Calibri"/>
              </a:rPr>
              <a:t>i</a:t>
            </a: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l</a:t>
            </a:r>
            <a:r>
              <a:rPr sz="3000" b="1" spc="-15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i	</a:t>
            </a:r>
            <a:r>
              <a:rPr sz="3000" b="1" spc="-15" dirty="0">
                <a:solidFill>
                  <a:prstClr val="black"/>
                </a:solidFill>
                <a:latin typeface="Calibri"/>
                <a:cs typeface="Calibri"/>
              </a:rPr>
              <a:t>d</a:t>
            </a:r>
            <a:r>
              <a:rPr sz="3000" b="1" spc="-30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3000" b="1" spc="-8" dirty="0">
                <a:solidFill>
                  <a:prstClr val="black"/>
                </a:solidFill>
                <a:latin typeface="Calibri"/>
                <a:cs typeface="Calibri"/>
              </a:rPr>
              <a:t>f</a:t>
            </a:r>
            <a:r>
              <a:rPr sz="3000" b="1" spc="-38" dirty="0">
                <a:solidFill>
                  <a:prstClr val="black"/>
                </a:solidFill>
                <a:latin typeface="Calibri"/>
                <a:cs typeface="Calibri"/>
              </a:rPr>
              <a:t>t</a:t>
            </a: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ar	</a:t>
            </a:r>
            <a:r>
              <a:rPr sz="3000" b="1" spc="-30" dirty="0">
                <a:solidFill>
                  <a:prstClr val="black"/>
                </a:solidFill>
                <a:latin typeface="Calibri"/>
                <a:cs typeface="Calibri"/>
              </a:rPr>
              <a:t>B</a:t>
            </a: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3000" b="1" spc="-38" dirty="0">
                <a:solidFill>
                  <a:prstClr val="black"/>
                </a:solidFill>
                <a:latin typeface="Calibri"/>
                <a:cs typeface="Calibri"/>
              </a:rPr>
              <a:t>S</a:t>
            </a: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T</a:t>
            </a:r>
            <a:endParaRPr sz="3000">
              <a:solidFill>
                <a:prstClr val="black"/>
              </a:solidFill>
              <a:latin typeface="Calibri"/>
              <a:cs typeface="Calibri"/>
            </a:endParaRPr>
          </a:p>
          <a:p>
            <a:pPr marL="586740" defTabSz="1371600"/>
            <a:r>
              <a:rPr sz="3000" b="1" spc="-15" dirty="0">
                <a:solidFill>
                  <a:prstClr val="black"/>
                </a:solidFill>
                <a:latin typeface="Calibri"/>
                <a:cs typeface="Calibri"/>
              </a:rPr>
              <a:t>yang</a:t>
            </a:r>
            <a:r>
              <a:rPr sz="3000" b="1" spc="-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b="1" spc="-8" dirty="0">
                <a:solidFill>
                  <a:prstClr val="black"/>
                </a:solidFill>
                <a:latin typeface="Calibri"/>
                <a:cs typeface="Calibri"/>
              </a:rPr>
              <a:t>diajukan</a:t>
            </a:r>
            <a:r>
              <a:rPr sz="3000" spc="-8" dirty="0">
                <a:solidFill>
                  <a:prstClr val="black"/>
                </a:solidFill>
                <a:latin typeface="Calibri"/>
                <a:cs typeface="Calibri"/>
              </a:rPr>
              <a:t>.</a:t>
            </a:r>
            <a:endParaRPr sz="30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878823" y="2189987"/>
            <a:ext cx="8591550" cy="7249478"/>
          </a:xfrm>
          <a:custGeom>
            <a:avLst/>
            <a:gdLst/>
            <a:ahLst/>
            <a:cxnLst/>
            <a:rect l="l" t="t" r="r" b="b"/>
            <a:pathLst>
              <a:path w="5727700" h="4832985">
                <a:moveTo>
                  <a:pt x="5727192" y="0"/>
                </a:moveTo>
                <a:lnTo>
                  <a:pt x="0" y="0"/>
                </a:lnTo>
                <a:lnTo>
                  <a:pt x="0" y="4832604"/>
                </a:lnTo>
                <a:lnTo>
                  <a:pt x="5727192" y="4832604"/>
                </a:lnTo>
                <a:lnTo>
                  <a:pt x="5727192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394317" y="1610448"/>
            <a:ext cx="8076055" cy="5032083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R="494348" algn="ctr" defTabSz="1371600">
              <a:spcBef>
                <a:spcPts val="735"/>
              </a:spcBef>
            </a:pPr>
            <a:r>
              <a:rPr sz="3000" b="1" spc="-8" dirty="0">
                <a:solidFill>
                  <a:prstClr val="black"/>
                </a:solidFill>
                <a:latin typeface="Calibri"/>
                <a:cs typeface="Calibri"/>
              </a:rPr>
              <a:t>DOKUMEN</a:t>
            </a:r>
            <a:r>
              <a:rPr sz="3000" b="1" spc="-6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b="1" spc="-8" dirty="0">
                <a:solidFill>
                  <a:prstClr val="black"/>
                </a:solidFill>
                <a:latin typeface="Calibri"/>
                <a:cs typeface="Calibri"/>
              </a:rPr>
              <a:t>PERSYARATAN</a:t>
            </a:r>
            <a:endParaRPr sz="30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560070" indent="-541973" defTabSz="1371600">
              <a:spcBef>
                <a:spcPts val="585"/>
              </a:spcBef>
              <a:buFontTx/>
              <a:buAutoNum type="arabicPeriod"/>
              <a:tabLst>
                <a:tab pos="560070" algn="l"/>
                <a:tab pos="561023" algn="l"/>
              </a:tabLst>
            </a:pPr>
            <a:r>
              <a:rPr sz="3000" spc="-23" dirty="0">
                <a:solidFill>
                  <a:prstClr val="black"/>
                </a:solidFill>
                <a:latin typeface="Calibri"/>
                <a:cs typeface="Calibri"/>
              </a:rPr>
              <a:t>Peraturan</a:t>
            </a:r>
            <a:r>
              <a:rPr sz="30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spc="-15" dirty="0">
                <a:solidFill>
                  <a:prstClr val="black"/>
                </a:solidFill>
                <a:latin typeface="Calibri"/>
                <a:cs typeface="Calibri"/>
              </a:rPr>
              <a:t>Daerah </a:t>
            </a:r>
            <a:r>
              <a:rPr sz="3000" dirty="0">
                <a:solidFill>
                  <a:prstClr val="black"/>
                </a:solidFill>
                <a:latin typeface="Calibri"/>
                <a:cs typeface="Calibri"/>
              </a:rPr>
              <a:t>APBD</a:t>
            </a:r>
            <a:r>
              <a:rPr sz="3000" spc="-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spc="-127" dirty="0">
                <a:solidFill>
                  <a:prstClr val="black"/>
                </a:solidFill>
                <a:latin typeface="Calibri"/>
                <a:cs typeface="Calibri"/>
              </a:rPr>
              <a:t>TA</a:t>
            </a:r>
            <a:r>
              <a:rPr sz="30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dirty="0">
                <a:solidFill>
                  <a:prstClr val="black"/>
                </a:solidFill>
                <a:latin typeface="Calibri"/>
                <a:cs typeface="Calibri"/>
              </a:rPr>
              <a:t>202</a:t>
            </a:r>
            <a:r>
              <a:rPr lang="en-US" sz="3000" dirty="0">
                <a:solidFill>
                  <a:prstClr val="black"/>
                </a:solidFill>
                <a:latin typeface="Calibri"/>
                <a:cs typeface="Calibri"/>
              </a:rPr>
              <a:t>5</a:t>
            </a:r>
            <a:endParaRPr sz="30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560070" indent="-541973" defTabSz="1371600">
              <a:buFontTx/>
              <a:buAutoNum type="arabicPeriod"/>
              <a:tabLst>
                <a:tab pos="560070" algn="l"/>
                <a:tab pos="561023" algn="l"/>
              </a:tabLst>
            </a:pPr>
            <a:r>
              <a:rPr sz="3000" spc="-15" dirty="0" err="1">
                <a:solidFill>
                  <a:prstClr val="black"/>
                </a:solidFill>
                <a:latin typeface="Calibri"/>
                <a:cs typeface="Calibri"/>
              </a:rPr>
              <a:t>Lapora</a:t>
            </a:r>
            <a:r>
              <a:rPr lang="en-US" sz="3000" spc="-15" dirty="0" err="1">
                <a:solidFill>
                  <a:prstClr val="black"/>
                </a:solidFill>
                <a:latin typeface="Calibri"/>
                <a:cs typeface="Calibri"/>
              </a:rPr>
              <a:t>n</a:t>
            </a:r>
            <a:r>
              <a:rPr sz="3000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spc="-8" dirty="0">
                <a:solidFill>
                  <a:prstClr val="black"/>
                </a:solidFill>
                <a:latin typeface="Calibri"/>
                <a:cs typeface="Calibri"/>
              </a:rPr>
              <a:t>realisasi</a:t>
            </a:r>
            <a:r>
              <a:rPr sz="3000" spc="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spc="-15" dirty="0">
                <a:solidFill>
                  <a:prstClr val="black"/>
                </a:solidFill>
                <a:latin typeface="Calibri"/>
                <a:cs typeface="Calibri"/>
              </a:rPr>
              <a:t>penyerapan</a:t>
            </a:r>
            <a:r>
              <a:rPr sz="3000" spc="-5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dirty="0">
                <a:solidFill>
                  <a:prstClr val="black"/>
                </a:solidFill>
                <a:latin typeface="Calibri"/>
                <a:cs typeface="Calibri"/>
              </a:rPr>
              <a:t>dana</a:t>
            </a:r>
            <a:r>
              <a:rPr sz="3000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spc="-8" dirty="0">
                <a:solidFill>
                  <a:prstClr val="black"/>
                </a:solidFill>
                <a:latin typeface="Calibri"/>
                <a:cs typeface="Calibri"/>
              </a:rPr>
              <a:t>dan</a:t>
            </a:r>
            <a:r>
              <a:rPr sz="3000" spc="66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dirty="0">
                <a:solidFill>
                  <a:prstClr val="black"/>
                </a:solidFill>
                <a:latin typeface="Calibri"/>
                <a:cs typeface="Calibri"/>
              </a:rPr>
              <a:t>capaian</a:t>
            </a:r>
          </a:p>
          <a:p>
            <a:pPr marL="560070" defTabSz="1371600"/>
            <a:r>
              <a:rPr sz="3000" spc="-8" dirty="0">
                <a:solidFill>
                  <a:prstClr val="black"/>
                </a:solidFill>
                <a:latin typeface="Calibri"/>
                <a:cs typeface="Calibri"/>
              </a:rPr>
              <a:t>output</a:t>
            </a:r>
            <a:r>
              <a:rPr sz="3000" spc="-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spc="-23" dirty="0">
                <a:solidFill>
                  <a:prstClr val="black"/>
                </a:solidFill>
                <a:latin typeface="Calibri"/>
                <a:cs typeface="Calibri"/>
              </a:rPr>
              <a:t>kegiatan</a:t>
            </a:r>
            <a:r>
              <a:rPr sz="30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spc="-8" dirty="0">
                <a:solidFill>
                  <a:prstClr val="black"/>
                </a:solidFill>
                <a:latin typeface="Calibri"/>
                <a:cs typeface="Calibri"/>
              </a:rPr>
              <a:t>DAK</a:t>
            </a:r>
            <a:r>
              <a:rPr sz="3000" spc="-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spc="-8" dirty="0">
                <a:solidFill>
                  <a:prstClr val="black"/>
                </a:solidFill>
                <a:latin typeface="Calibri"/>
                <a:cs typeface="Calibri"/>
              </a:rPr>
              <a:t>Fisik</a:t>
            </a:r>
            <a:r>
              <a:rPr sz="3000" spc="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spc="-120" dirty="0">
                <a:solidFill>
                  <a:prstClr val="black"/>
                </a:solidFill>
                <a:latin typeface="Calibri"/>
                <a:cs typeface="Calibri"/>
              </a:rPr>
              <a:t>TA</a:t>
            </a:r>
            <a:r>
              <a:rPr sz="3000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dirty="0">
                <a:solidFill>
                  <a:prstClr val="black"/>
                </a:solidFill>
                <a:latin typeface="Calibri"/>
                <a:cs typeface="Calibri"/>
              </a:rPr>
              <a:t>202</a:t>
            </a:r>
            <a:r>
              <a:rPr lang="en-US" sz="3000" dirty="0">
                <a:solidFill>
                  <a:prstClr val="black"/>
                </a:solidFill>
                <a:latin typeface="Calibri"/>
                <a:cs typeface="Calibri"/>
              </a:rPr>
              <a:t>4</a:t>
            </a:r>
            <a:endParaRPr sz="30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560070" indent="-541973" defTabSz="1371600">
              <a:spcBef>
                <a:spcPts val="8"/>
              </a:spcBef>
              <a:buFontTx/>
              <a:buAutoNum type="arabicPeriod" startAt="3"/>
              <a:tabLst>
                <a:tab pos="560070" algn="l"/>
                <a:tab pos="561023" algn="l"/>
              </a:tabLst>
            </a:pPr>
            <a:r>
              <a:rPr sz="3000" spc="-8" dirty="0">
                <a:solidFill>
                  <a:prstClr val="black"/>
                </a:solidFill>
                <a:latin typeface="Calibri"/>
                <a:cs typeface="Calibri"/>
              </a:rPr>
              <a:t>LHR</a:t>
            </a:r>
            <a:r>
              <a:rPr sz="3000" spc="-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dirty="0">
                <a:solidFill>
                  <a:prstClr val="black"/>
                </a:solidFill>
                <a:latin typeface="Calibri"/>
                <a:cs typeface="Calibri"/>
              </a:rPr>
              <a:t>APIP</a:t>
            </a:r>
            <a:r>
              <a:rPr sz="3000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spc="-127" dirty="0">
                <a:solidFill>
                  <a:prstClr val="black"/>
                </a:solidFill>
                <a:latin typeface="Calibri"/>
                <a:cs typeface="Calibri"/>
              </a:rPr>
              <a:t>TA</a:t>
            </a:r>
            <a:r>
              <a:rPr sz="30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dirty="0">
                <a:solidFill>
                  <a:prstClr val="black"/>
                </a:solidFill>
                <a:latin typeface="Calibri"/>
                <a:cs typeface="Calibri"/>
              </a:rPr>
              <a:t>202</a:t>
            </a:r>
            <a:r>
              <a:rPr lang="en-US" sz="3000" dirty="0">
                <a:solidFill>
                  <a:prstClr val="black"/>
                </a:solidFill>
                <a:latin typeface="Calibri"/>
                <a:cs typeface="Calibri"/>
              </a:rPr>
              <a:t>4</a:t>
            </a:r>
            <a:endParaRPr sz="30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560070" indent="-541973" defTabSz="1371600">
              <a:buFontTx/>
              <a:buAutoNum type="arabicPeriod" startAt="3"/>
              <a:tabLst>
                <a:tab pos="560070" algn="l"/>
                <a:tab pos="561023" algn="l"/>
              </a:tabLst>
            </a:pPr>
            <a:r>
              <a:rPr sz="3000" spc="-23" dirty="0">
                <a:solidFill>
                  <a:prstClr val="black"/>
                </a:solidFill>
                <a:latin typeface="Calibri"/>
                <a:cs typeface="Calibri"/>
              </a:rPr>
              <a:t>Foto</a:t>
            </a:r>
            <a:r>
              <a:rPr sz="3000" spc="-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spc="-8" dirty="0">
                <a:solidFill>
                  <a:prstClr val="black"/>
                </a:solidFill>
                <a:latin typeface="Calibri"/>
                <a:cs typeface="Calibri"/>
              </a:rPr>
              <a:t>dan</a:t>
            </a:r>
            <a:r>
              <a:rPr sz="30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spc="-8" dirty="0">
                <a:solidFill>
                  <a:prstClr val="black"/>
                </a:solidFill>
                <a:latin typeface="Calibri"/>
                <a:cs typeface="Calibri"/>
              </a:rPr>
              <a:t>titik</a:t>
            </a:r>
            <a:r>
              <a:rPr sz="3000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spc="-23" dirty="0">
                <a:solidFill>
                  <a:prstClr val="black"/>
                </a:solidFill>
                <a:latin typeface="Calibri"/>
                <a:cs typeface="Calibri"/>
              </a:rPr>
              <a:t>koordinat</a:t>
            </a:r>
            <a:endParaRPr sz="30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560070" indent="-541973" defTabSz="1371600">
              <a:buFontTx/>
              <a:buAutoNum type="arabicPeriod" startAt="3"/>
              <a:tabLst>
                <a:tab pos="560070" algn="l"/>
                <a:tab pos="561023" algn="l"/>
              </a:tabLst>
            </a:pPr>
            <a:r>
              <a:rPr sz="3000" spc="-15" dirty="0">
                <a:solidFill>
                  <a:prstClr val="black"/>
                </a:solidFill>
                <a:latin typeface="Calibri"/>
                <a:cs typeface="Calibri"/>
              </a:rPr>
              <a:t>Laporan</a:t>
            </a:r>
            <a:r>
              <a:rPr sz="3000" spc="-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spc="-8" dirty="0">
                <a:solidFill>
                  <a:prstClr val="black"/>
                </a:solidFill>
                <a:latin typeface="Calibri"/>
                <a:cs typeface="Calibri"/>
              </a:rPr>
              <a:t>Sisa DAK</a:t>
            </a:r>
            <a:r>
              <a:rPr sz="3000" spc="-5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spc="-8" dirty="0">
                <a:solidFill>
                  <a:prstClr val="black"/>
                </a:solidFill>
                <a:latin typeface="Calibri"/>
                <a:cs typeface="Calibri"/>
              </a:rPr>
              <a:t>Fisik</a:t>
            </a:r>
            <a:endParaRPr sz="30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560070" indent="-541973" defTabSz="1371600">
              <a:buFontTx/>
              <a:buAutoNum type="arabicPeriod" startAt="3"/>
              <a:tabLst>
                <a:tab pos="560070" algn="l"/>
                <a:tab pos="561023" algn="l"/>
              </a:tabLst>
            </a:pPr>
            <a:r>
              <a:rPr sz="3000" dirty="0">
                <a:solidFill>
                  <a:prstClr val="black"/>
                </a:solidFill>
                <a:latin typeface="Calibri"/>
                <a:cs typeface="Calibri"/>
              </a:rPr>
              <a:t>RK</a:t>
            </a:r>
            <a:r>
              <a:rPr sz="30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spc="-15" dirty="0">
                <a:solidFill>
                  <a:prstClr val="black"/>
                </a:solidFill>
                <a:latin typeface="Calibri"/>
                <a:cs typeface="Calibri"/>
              </a:rPr>
              <a:t>yang</a:t>
            </a:r>
            <a:r>
              <a:rPr sz="3000" spc="-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spc="-15" dirty="0">
                <a:solidFill>
                  <a:prstClr val="black"/>
                </a:solidFill>
                <a:latin typeface="Calibri"/>
                <a:cs typeface="Calibri"/>
              </a:rPr>
              <a:t>telah</a:t>
            </a:r>
            <a:r>
              <a:rPr sz="3000" spc="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spc="-8" dirty="0">
                <a:solidFill>
                  <a:prstClr val="black"/>
                </a:solidFill>
                <a:latin typeface="Calibri"/>
                <a:cs typeface="Calibri"/>
              </a:rPr>
              <a:t>disetujui</a:t>
            </a:r>
            <a:r>
              <a:rPr sz="3000" spc="66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dirty="0">
                <a:solidFill>
                  <a:prstClr val="black"/>
                </a:solidFill>
                <a:latin typeface="Calibri"/>
                <a:cs typeface="Calibri"/>
              </a:rPr>
              <a:t>K/L</a:t>
            </a:r>
            <a:r>
              <a:rPr sz="3000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spc="-45" dirty="0">
                <a:solidFill>
                  <a:prstClr val="black"/>
                </a:solidFill>
                <a:latin typeface="Calibri"/>
                <a:cs typeface="Calibri"/>
              </a:rPr>
              <a:t>Teknis</a:t>
            </a:r>
            <a:endParaRPr sz="30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560070" indent="-541973" defTabSz="1371600">
              <a:buFontTx/>
              <a:buAutoNum type="arabicPeriod" startAt="3"/>
              <a:tabLst>
                <a:tab pos="560070" algn="l"/>
                <a:tab pos="561023" algn="l"/>
              </a:tabLst>
            </a:pPr>
            <a:r>
              <a:rPr sz="3000" spc="-15" dirty="0">
                <a:solidFill>
                  <a:prstClr val="black"/>
                </a:solidFill>
                <a:latin typeface="Calibri"/>
                <a:cs typeface="Calibri"/>
              </a:rPr>
              <a:t>Daftar</a:t>
            </a:r>
            <a:r>
              <a:rPr sz="3000" spc="-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spc="-23" dirty="0">
                <a:solidFill>
                  <a:prstClr val="black"/>
                </a:solidFill>
                <a:latin typeface="Calibri"/>
                <a:cs typeface="Calibri"/>
              </a:rPr>
              <a:t>Kontrak</a:t>
            </a:r>
            <a:r>
              <a:rPr sz="3000" spc="-5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spc="-15" dirty="0">
                <a:solidFill>
                  <a:prstClr val="black"/>
                </a:solidFill>
                <a:latin typeface="Calibri"/>
                <a:cs typeface="Calibri"/>
              </a:rPr>
              <a:t>Kegiatan</a:t>
            </a:r>
            <a:endParaRPr sz="30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560070" indent="-541973" defTabSz="1371600">
              <a:lnSpc>
                <a:spcPts val="3278"/>
              </a:lnSpc>
              <a:buFontTx/>
              <a:buAutoNum type="arabicPeriod" startAt="3"/>
              <a:tabLst>
                <a:tab pos="560070" algn="l"/>
                <a:tab pos="561023" algn="l"/>
              </a:tabLst>
            </a:pPr>
            <a:r>
              <a:rPr sz="3000" spc="-15" dirty="0">
                <a:solidFill>
                  <a:prstClr val="black"/>
                </a:solidFill>
                <a:latin typeface="Calibri"/>
                <a:cs typeface="Calibri"/>
              </a:rPr>
              <a:t>Daftar</a:t>
            </a:r>
            <a:r>
              <a:rPr sz="3000" spc="-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spc="-8" dirty="0">
                <a:solidFill>
                  <a:prstClr val="black"/>
                </a:solidFill>
                <a:latin typeface="Calibri"/>
                <a:cs typeface="Calibri"/>
              </a:rPr>
              <a:t>BAST</a:t>
            </a:r>
            <a:r>
              <a:rPr sz="3000" spc="-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</a:p>
          <a:p>
            <a:pPr marL="589598" defTabSz="1371600">
              <a:lnSpc>
                <a:spcPts val="2198"/>
              </a:lnSpc>
            </a:pP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*)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 untuk</a:t>
            </a:r>
            <a:r>
              <a:rPr sz="2100" spc="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penyaluran</a:t>
            </a:r>
            <a:r>
              <a:rPr sz="21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sekaligus</a:t>
            </a:r>
            <a:r>
              <a:rPr sz="2100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–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rekomendasi</a:t>
            </a:r>
            <a:r>
              <a:rPr sz="2100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K/L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119996" y="7147178"/>
            <a:ext cx="8108633" cy="1896673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vert="horz" wrap="square" lIns="0" tIns="49530" rIns="0" bIns="0" rtlCol="0">
            <a:spAutoFit/>
          </a:bodyPr>
          <a:lstStyle/>
          <a:p>
            <a:pPr marL="402908" marR="124778" indent="-265748" algn="just" defTabSz="1371600">
              <a:spcBef>
                <a:spcPts val="390"/>
              </a:spcBef>
              <a:buFontTx/>
              <a:buAutoNum type="arabicPeriod"/>
              <a:tabLst>
                <a:tab pos="403860" algn="l"/>
              </a:tabLst>
            </a:pP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Dokumen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persyaratan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penyaluran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nomor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1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s.d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6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dapat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dipenuhi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 dari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penyampaian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prstClr val="black"/>
                </a:solidFill>
                <a:latin typeface="Calibri"/>
                <a:cs typeface="Calibri"/>
              </a:rPr>
              <a:t>persyaratan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oleh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bidang/subbidang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lain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atau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disampaikan </a:t>
            </a:r>
            <a:r>
              <a:rPr sz="2400" b="1" spc="-8" dirty="0">
                <a:solidFill>
                  <a:prstClr val="black"/>
                </a:solidFill>
                <a:latin typeface="Calibri"/>
                <a:cs typeface="Calibri"/>
              </a:rPr>
              <a:t>paling </a:t>
            </a:r>
            <a:r>
              <a:rPr sz="2400" b="1" spc="-15" dirty="0">
                <a:solidFill>
                  <a:prstClr val="black"/>
                </a:solidFill>
                <a:latin typeface="Calibri"/>
                <a:cs typeface="Calibri"/>
              </a:rPr>
              <a:t>lambat </a:t>
            </a:r>
            <a:r>
              <a:rPr sz="2400" b="1" spc="-8" dirty="0">
                <a:solidFill>
                  <a:prstClr val="black"/>
                </a:solidFill>
                <a:latin typeface="Calibri"/>
                <a:cs typeface="Calibri"/>
              </a:rPr>
              <a:t>tgl </a:t>
            </a:r>
            <a:r>
              <a:rPr sz="2400" b="1" dirty="0">
                <a:solidFill>
                  <a:prstClr val="black"/>
                </a:solidFill>
                <a:latin typeface="Calibri"/>
                <a:cs typeface="Calibri"/>
              </a:rPr>
              <a:t>22 </a:t>
            </a:r>
            <a:r>
              <a:rPr sz="2400" b="1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8" dirty="0">
                <a:solidFill>
                  <a:prstClr val="black"/>
                </a:solidFill>
                <a:latin typeface="Calibri"/>
                <a:cs typeface="Calibri"/>
              </a:rPr>
              <a:t>Juli</a:t>
            </a:r>
            <a:r>
              <a:rPr sz="2400" b="1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prstClr val="black"/>
                </a:solidFill>
                <a:latin typeface="Calibri"/>
                <a:cs typeface="Calibri"/>
              </a:rPr>
              <a:t>Pukul</a:t>
            </a:r>
            <a:r>
              <a:rPr sz="2400" b="1" spc="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8" dirty="0">
                <a:solidFill>
                  <a:prstClr val="black"/>
                </a:solidFill>
                <a:latin typeface="Calibri"/>
                <a:cs typeface="Calibri"/>
              </a:rPr>
              <a:t>17.00</a:t>
            </a:r>
            <a:r>
              <a:rPr sz="2400" b="1" spc="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8" dirty="0">
                <a:solidFill>
                  <a:prstClr val="black"/>
                </a:solidFill>
                <a:latin typeface="Calibri"/>
                <a:cs typeface="Calibri"/>
              </a:rPr>
              <a:t>WIB.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402908" indent="-265748" algn="just" defTabSz="1371600">
              <a:buFontTx/>
              <a:buAutoNum type="arabicPeriod"/>
              <a:tabLst>
                <a:tab pos="403860" algn="l"/>
              </a:tabLst>
            </a:pP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Dapat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disalurkan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dalam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23" dirty="0">
                <a:solidFill>
                  <a:prstClr val="black"/>
                </a:solidFill>
                <a:latin typeface="Calibri"/>
                <a:cs typeface="Calibri"/>
              </a:rPr>
              <a:t>beberapa</a:t>
            </a:r>
            <a:r>
              <a:rPr sz="2400" b="1" spc="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prstClr val="black"/>
                </a:solidFill>
                <a:latin typeface="Calibri"/>
                <a:cs typeface="Calibri"/>
              </a:rPr>
              <a:t>batch</a:t>
            </a:r>
            <a:r>
              <a:rPr sz="2400" b="1" spc="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prstClr val="black"/>
                </a:solidFill>
                <a:latin typeface="Calibri"/>
                <a:cs typeface="Calibri"/>
              </a:rPr>
              <a:t>penyaluran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8748521" y="1444751"/>
            <a:ext cx="2199323" cy="5856923"/>
            <a:chOff x="5832347" y="963167"/>
            <a:chExt cx="1466215" cy="3904615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32347" y="4454652"/>
              <a:ext cx="414527" cy="41300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37603" y="963167"/>
              <a:ext cx="560831" cy="560831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6104" y="2656333"/>
            <a:ext cx="817691" cy="880109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6104" y="6531101"/>
            <a:ext cx="817691" cy="88011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4893" y="3863341"/>
            <a:ext cx="880110" cy="88010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4893" y="8051292"/>
            <a:ext cx="880110" cy="880110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14088236" y="9823832"/>
            <a:ext cx="2475546" cy="290464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9050" defTabSz="1371600">
              <a:spcBef>
                <a:spcPts val="285"/>
              </a:spcBef>
            </a:pPr>
            <a:r>
              <a:rPr sz="1650" b="1" dirty="0">
                <a:solidFill>
                  <a:srgbClr val="FFFFFF"/>
                </a:solidFill>
                <a:latin typeface="Segoe UI"/>
                <a:cs typeface="Segoe UI"/>
              </a:rPr>
              <a:t>INDONESIAN</a:t>
            </a:r>
            <a:r>
              <a:rPr sz="1650" b="1" spc="-10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50" b="1" dirty="0">
                <a:solidFill>
                  <a:srgbClr val="FFFFFF"/>
                </a:solidFill>
                <a:latin typeface="Segoe UI"/>
                <a:cs typeface="Segoe UI"/>
              </a:rPr>
              <a:t>TREASURY</a:t>
            </a:r>
            <a:endParaRPr sz="16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150" defTabSz="1371600">
              <a:lnSpc>
                <a:spcPts val="1995"/>
              </a:lnSpc>
            </a:pPr>
            <a:fld id="{81D60167-4931-47E6-BA6A-407CBD079E47}" type="slidenum">
              <a:rPr spc="-8" dirty="0">
                <a:solidFill>
                  <a:prstClr val="black"/>
                </a:solidFill>
              </a:rPr>
              <a:pPr marL="57150" defTabSz="1371600">
                <a:lnSpc>
                  <a:spcPts val="1995"/>
                </a:lnSpc>
              </a:pPr>
              <a:t>10</a:t>
            </a:fld>
            <a:endParaRPr spc="-8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3464" y="9715497"/>
            <a:ext cx="987552" cy="4389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64296" y="476174"/>
            <a:ext cx="13559790" cy="664606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>
              <a:spcBef>
                <a:spcPts val="143"/>
              </a:spcBef>
            </a:pPr>
            <a:r>
              <a:rPr sz="4200" b="1" spc="-15" dirty="0">
                <a:solidFill>
                  <a:srgbClr val="005FAC"/>
                </a:solidFill>
                <a:latin typeface="Tahoma"/>
                <a:cs typeface="Tahoma"/>
              </a:rPr>
              <a:t>DOK.</a:t>
            </a:r>
            <a:r>
              <a:rPr sz="4200" b="1" spc="8" dirty="0">
                <a:solidFill>
                  <a:srgbClr val="005FAC"/>
                </a:solidFill>
                <a:latin typeface="Tahoma"/>
                <a:cs typeface="Tahoma"/>
              </a:rPr>
              <a:t> </a:t>
            </a:r>
            <a:r>
              <a:rPr sz="4200" b="1" spc="-15" dirty="0">
                <a:solidFill>
                  <a:srgbClr val="005FAC"/>
                </a:solidFill>
                <a:latin typeface="Tahoma"/>
                <a:cs typeface="Tahoma"/>
              </a:rPr>
              <a:t>SYARAT</a:t>
            </a:r>
            <a:r>
              <a:rPr sz="4200" b="1" spc="15" dirty="0">
                <a:solidFill>
                  <a:srgbClr val="005FAC"/>
                </a:solidFill>
                <a:latin typeface="Tahoma"/>
                <a:cs typeface="Tahoma"/>
              </a:rPr>
              <a:t> </a:t>
            </a:r>
            <a:r>
              <a:rPr sz="4200" b="1" spc="-8" dirty="0">
                <a:solidFill>
                  <a:srgbClr val="005FAC"/>
                </a:solidFill>
                <a:latin typeface="Tahoma"/>
                <a:cs typeface="Tahoma"/>
              </a:rPr>
              <a:t>PENYALURAN</a:t>
            </a:r>
            <a:r>
              <a:rPr sz="4200" b="1" spc="8" dirty="0">
                <a:solidFill>
                  <a:srgbClr val="005FAC"/>
                </a:solidFill>
                <a:latin typeface="Tahoma"/>
                <a:cs typeface="Tahoma"/>
              </a:rPr>
              <a:t> </a:t>
            </a:r>
            <a:r>
              <a:rPr sz="4200" b="1" spc="-8" dirty="0">
                <a:solidFill>
                  <a:srgbClr val="005FAC"/>
                </a:solidFill>
                <a:latin typeface="Tahoma"/>
                <a:cs typeface="Tahoma"/>
              </a:rPr>
              <a:t>DAK FISIK</a:t>
            </a:r>
            <a:r>
              <a:rPr sz="4200" b="1" spc="45" dirty="0">
                <a:solidFill>
                  <a:srgbClr val="005FAC"/>
                </a:solidFill>
                <a:latin typeface="Tahoma"/>
                <a:cs typeface="Tahoma"/>
              </a:rPr>
              <a:t> </a:t>
            </a:r>
            <a:r>
              <a:rPr sz="4200" b="1" spc="-15" dirty="0">
                <a:solidFill>
                  <a:srgbClr val="FFC000"/>
                </a:solidFill>
                <a:latin typeface="Tahoma"/>
                <a:cs typeface="Tahoma"/>
              </a:rPr>
              <a:t>BERTAHAP</a:t>
            </a:r>
            <a:endParaRPr sz="42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03318" y="1567910"/>
            <a:ext cx="5391150" cy="469359"/>
          </a:xfrm>
          <a:prstGeom prst="rect">
            <a:avLst/>
          </a:prstGeom>
          <a:solidFill>
            <a:srgbClr val="D5DCE4"/>
          </a:solidFill>
        </p:spPr>
        <p:txBody>
          <a:bodyPr vert="horz" wrap="square" lIns="0" tIns="53340" rIns="0" bIns="0" rtlCol="0">
            <a:spAutoFit/>
          </a:bodyPr>
          <a:lstStyle/>
          <a:p>
            <a:pPr marL="953" algn="ctr" defTabSz="1371600">
              <a:spcBef>
                <a:spcPts val="420"/>
              </a:spcBef>
            </a:pP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TAHAP</a:t>
            </a:r>
            <a:r>
              <a:rPr sz="2700" b="1" spc="-6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I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166324" y="1563338"/>
            <a:ext cx="5268278" cy="470320"/>
          </a:xfrm>
          <a:prstGeom prst="rect">
            <a:avLst/>
          </a:prstGeom>
          <a:solidFill>
            <a:srgbClr val="D5DCE4"/>
          </a:solidFill>
        </p:spPr>
        <p:txBody>
          <a:bodyPr vert="horz" wrap="square" lIns="0" tIns="54291" rIns="0" bIns="0" rtlCol="0">
            <a:spAutoFit/>
          </a:bodyPr>
          <a:lstStyle/>
          <a:p>
            <a:pPr algn="ctr" defTabSz="1371600">
              <a:spcBef>
                <a:spcPts val="426"/>
              </a:spcBef>
            </a:pP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TAHAP</a:t>
            </a:r>
            <a:r>
              <a:rPr sz="2700" b="1" spc="-6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II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803600" y="1554194"/>
            <a:ext cx="5268278" cy="469359"/>
          </a:xfrm>
          <a:prstGeom prst="rect">
            <a:avLst/>
          </a:prstGeom>
          <a:solidFill>
            <a:srgbClr val="D5DCE4"/>
          </a:solidFill>
        </p:spPr>
        <p:txBody>
          <a:bodyPr vert="horz" wrap="square" lIns="0" tIns="53340" rIns="0" bIns="0" rtlCol="0">
            <a:spAutoFit/>
          </a:bodyPr>
          <a:lstStyle/>
          <a:p>
            <a:pPr marL="1905" algn="ctr" defTabSz="1371600">
              <a:spcBef>
                <a:spcPts val="420"/>
              </a:spcBef>
            </a:pP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TAHAP</a:t>
            </a:r>
            <a:r>
              <a:rPr sz="2700" b="1" spc="-6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III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6096" y="2809493"/>
            <a:ext cx="1087422" cy="117043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723768" y="2326385"/>
            <a:ext cx="2915603" cy="1582806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marR="7620" indent="666750" defTabSz="1371600">
              <a:lnSpc>
                <a:spcPct val="99900"/>
              </a:lnSpc>
              <a:spcBef>
                <a:spcPts val="143"/>
              </a:spcBef>
            </a:pPr>
            <a:r>
              <a:rPr sz="2400" b="1" spc="-45" dirty="0">
                <a:solidFill>
                  <a:prstClr val="black"/>
                </a:solidFill>
                <a:latin typeface="Calibri"/>
                <a:cs typeface="Calibri"/>
              </a:rPr>
              <a:t>Penyaluran</a:t>
            </a:r>
            <a:r>
              <a:rPr sz="2400" b="1" spc="-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8" dirty="0">
                <a:solidFill>
                  <a:prstClr val="black"/>
                </a:solidFill>
                <a:latin typeface="Calibri"/>
                <a:cs typeface="Calibri"/>
              </a:rPr>
              <a:t>: </a:t>
            </a:r>
            <a:r>
              <a:rPr sz="2400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8" dirty="0">
                <a:solidFill>
                  <a:srgbClr val="FF0000"/>
                </a:solidFill>
                <a:latin typeface="Calibri"/>
                <a:cs typeface="Calibri"/>
              </a:rPr>
              <a:t>paling 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cepat </a:t>
            </a:r>
            <a:r>
              <a:rPr sz="2700" b="1" spc="-23" dirty="0">
                <a:solidFill>
                  <a:srgbClr val="FF0000"/>
                </a:solidFill>
                <a:latin typeface="Calibri"/>
                <a:cs typeface="Calibri"/>
              </a:rPr>
              <a:t>Februari </a:t>
            </a:r>
            <a:r>
              <a:rPr sz="27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30" dirty="0">
                <a:solidFill>
                  <a:prstClr val="black"/>
                </a:solidFill>
                <a:latin typeface="Calibri"/>
                <a:cs typeface="Calibri"/>
              </a:rPr>
              <a:t>Dokumen</a:t>
            </a:r>
            <a:r>
              <a:rPr sz="2400" b="1" spc="-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60" dirty="0">
                <a:solidFill>
                  <a:prstClr val="black"/>
                </a:solidFill>
                <a:latin typeface="Calibri"/>
                <a:cs typeface="Calibri"/>
              </a:rPr>
              <a:t>Persyaratan</a:t>
            </a:r>
            <a:r>
              <a:rPr sz="2400" b="1" spc="-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8" dirty="0">
                <a:solidFill>
                  <a:prstClr val="black"/>
                </a:solidFill>
                <a:latin typeface="Calibri"/>
                <a:cs typeface="Calibri"/>
              </a:rPr>
              <a:t>: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471488" defTabSz="1371600">
              <a:lnSpc>
                <a:spcPts val="3210"/>
              </a:lnSpc>
            </a:pPr>
            <a:r>
              <a:rPr sz="2700" b="1" spc="-30" dirty="0">
                <a:solidFill>
                  <a:srgbClr val="FF0000"/>
                </a:solidFill>
                <a:latin typeface="Calibri"/>
                <a:cs typeface="Calibri"/>
              </a:rPr>
              <a:t>Paling</a:t>
            </a:r>
            <a:r>
              <a:rPr sz="2700" b="1" spc="-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700" b="1" spc="-23" dirty="0">
                <a:solidFill>
                  <a:srgbClr val="FF0000"/>
                </a:solidFill>
                <a:latin typeface="Calibri"/>
                <a:cs typeface="Calibri"/>
              </a:rPr>
              <a:t>Lambat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08909" y="3888485"/>
            <a:ext cx="2947034" cy="422231"/>
          </a:xfrm>
          <a:prstGeom prst="rect">
            <a:avLst/>
          </a:prstGeom>
          <a:solidFill>
            <a:srgbClr val="0A0D0D"/>
          </a:solidFill>
        </p:spPr>
        <p:txBody>
          <a:bodyPr vert="horz" wrap="square" lIns="0" tIns="6668" rIns="0" bIns="0" rtlCol="0">
            <a:spAutoFit/>
          </a:bodyPr>
          <a:lstStyle/>
          <a:p>
            <a:pPr marL="157163" defTabSz="1371600">
              <a:spcBef>
                <a:spcPts val="53"/>
              </a:spcBef>
            </a:pPr>
            <a:r>
              <a:rPr sz="2700" b="1" spc="-8" dirty="0">
                <a:solidFill>
                  <a:srgbClr val="FFFFFF"/>
                </a:solidFill>
                <a:latin typeface="Calibri"/>
                <a:cs typeface="Calibri"/>
              </a:rPr>
              <a:t>22</a:t>
            </a:r>
            <a:r>
              <a:rPr sz="2700" b="1" spc="-3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dirty="0">
                <a:solidFill>
                  <a:srgbClr val="FFFFFF"/>
                </a:solidFill>
                <a:latin typeface="Calibri"/>
                <a:cs typeface="Calibri"/>
              </a:rPr>
              <a:t>Juli</a:t>
            </a:r>
            <a:r>
              <a:rPr sz="2700" b="1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dirty="0">
                <a:solidFill>
                  <a:srgbClr val="FFFFFF"/>
                </a:solidFill>
                <a:latin typeface="Calibri"/>
                <a:cs typeface="Calibri"/>
              </a:rPr>
              <a:t>(17.00</a:t>
            </a:r>
            <a:r>
              <a:rPr sz="2700" b="1" spc="-9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spc="-8" dirty="0">
                <a:solidFill>
                  <a:srgbClr val="FFFFFF"/>
                </a:solidFill>
                <a:latin typeface="Calibri"/>
                <a:cs typeface="Calibri"/>
              </a:rPr>
              <a:t>WIB)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78012" y="2312288"/>
            <a:ext cx="2916555" cy="1593065"/>
          </a:xfrm>
          <a:prstGeom prst="rect">
            <a:avLst/>
          </a:prstGeom>
        </p:spPr>
        <p:txBody>
          <a:bodyPr vert="horz" wrap="square" lIns="0" tIns="2858" rIns="0" bIns="0" rtlCol="0">
            <a:spAutoFit/>
          </a:bodyPr>
          <a:lstStyle/>
          <a:p>
            <a:pPr marL="324803" marR="316230" indent="-953" algn="ctr" defTabSz="1371600">
              <a:lnSpc>
                <a:spcPts val="3150"/>
              </a:lnSpc>
              <a:spcBef>
                <a:spcPts val="23"/>
              </a:spcBef>
            </a:pPr>
            <a:r>
              <a:rPr sz="2400" b="1" spc="-45" dirty="0">
                <a:solidFill>
                  <a:prstClr val="black"/>
                </a:solidFill>
                <a:latin typeface="Calibri"/>
                <a:cs typeface="Calibri"/>
              </a:rPr>
              <a:t>Penyaluran</a:t>
            </a:r>
            <a:r>
              <a:rPr sz="2400" b="1" spc="-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8" dirty="0">
                <a:solidFill>
                  <a:prstClr val="black"/>
                </a:solidFill>
                <a:latin typeface="Calibri"/>
                <a:cs typeface="Calibri"/>
              </a:rPr>
              <a:t>: </a:t>
            </a:r>
            <a:r>
              <a:rPr sz="2400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8" dirty="0">
                <a:solidFill>
                  <a:srgbClr val="FF0000"/>
                </a:solidFill>
                <a:latin typeface="Calibri"/>
                <a:cs typeface="Calibri"/>
              </a:rPr>
              <a:t>paling</a:t>
            </a:r>
            <a:r>
              <a:rPr sz="2400" b="1" spc="-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cepat</a:t>
            </a:r>
            <a:r>
              <a:rPr sz="24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700" b="1" spc="-23" dirty="0">
                <a:solidFill>
                  <a:srgbClr val="FF0000"/>
                </a:solidFill>
                <a:latin typeface="Calibri"/>
                <a:cs typeface="Calibri"/>
              </a:rPr>
              <a:t>April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  <a:p>
            <a:pPr algn="ctr" defTabSz="1371600">
              <a:lnSpc>
                <a:spcPts val="2805"/>
              </a:lnSpc>
            </a:pPr>
            <a:r>
              <a:rPr sz="2400" b="1" spc="-30" dirty="0">
                <a:solidFill>
                  <a:prstClr val="black"/>
                </a:solidFill>
                <a:latin typeface="Calibri"/>
                <a:cs typeface="Calibri"/>
              </a:rPr>
              <a:t>Dokumen</a:t>
            </a:r>
            <a:r>
              <a:rPr sz="2400" b="1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60" dirty="0">
                <a:solidFill>
                  <a:prstClr val="black"/>
                </a:solidFill>
                <a:latin typeface="Calibri"/>
                <a:cs typeface="Calibri"/>
              </a:rPr>
              <a:t>Persyaratan</a:t>
            </a:r>
            <a:r>
              <a:rPr sz="2400" b="1" spc="-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8" dirty="0">
                <a:solidFill>
                  <a:prstClr val="black"/>
                </a:solidFill>
                <a:latin typeface="Calibri"/>
                <a:cs typeface="Calibri"/>
              </a:rPr>
              <a:t>: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algn="ctr" defTabSz="1371600">
              <a:lnSpc>
                <a:spcPts val="3225"/>
              </a:lnSpc>
            </a:pPr>
            <a:r>
              <a:rPr sz="2700" b="1" spc="-30" dirty="0">
                <a:solidFill>
                  <a:srgbClr val="FF0000"/>
                </a:solidFill>
                <a:latin typeface="Calibri"/>
                <a:cs typeface="Calibri"/>
              </a:rPr>
              <a:t>Paling</a:t>
            </a:r>
            <a:r>
              <a:rPr sz="2700" b="1" spc="-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700" b="1" spc="-23" dirty="0">
                <a:solidFill>
                  <a:srgbClr val="FF0000"/>
                </a:solidFill>
                <a:latin typeface="Calibri"/>
                <a:cs typeface="Calibri"/>
              </a:rPr>
              <a:t>Lambat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131301" y="3888485"/>
            <a:ext cx="3628073" cy="410369"/>
          </a:xfrm>
          <a:prstGeom prst="rect">
            <a:avLst/>
          </a:prstGeom>
          <a:solidFill>
            <a:srgbClr val="0A0D0D"/>
          </a:solidFill>
        </p:spPr>
        <p:txBody>
          <a:bodyPr vert="horz" wrap="square" lIns="0" tIns="0" rIns="0" bIns="0" rtlCol="0">
            <a:spAutoFit/>
          </a:bodyPr>
          <a:lstStyle/>
          <a:p>
            <a:pPr marL="137160" defTabSz="1371600">
              <a:lnSpc>
                <a:spcPts val="3188"/>
              </a:lnSpc>
            </a:pPr>
            <a:r>
              <a:rPr sz="2700" b="1" spc="-8" dirty="0">
                <a:solidFill>
                  <a:srgbClr val="FFFFFF"/>
                </a:solidFill>
                <a:latin typeface="Calibri"/>
                <a:cs typeface="Calibri"/>
              </a:rPr>
              <a:t>22</a:t>
            </a:r>
            <a:r>
              <a:rPr sz="27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spc="-15" dirty="0">
                <a:solidFill>
                  <a:srgbClr val="FFFFFF"/>
                </a:solidFill>
                <a:latin typeface="Calibri"/>
                <a:cs typeface="Calibri"/>
              </a:rPr>
              <a:t>Oktober</a:t>
            </a:r>
            <a:r>
              <a:rPr sz="2700" b="1" spc="-9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dirty="0">
                <a:solidFill>
                  <a:srgbClr val="FFFFFF"/>
                </a:solidFill>
                <a:latin typeface="Calibri"/>
                <a:cs typeface="Calibri"/>
              </a:rPr>
              <a:t>(17.00</a:t>
            </a:r>
            <a:r>
              <a:rPr sz="2700" b="1" spc="-8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spc="-8" dirty="0">
                <a:solidFill>
                  <a:srgbClr val="FFFFFF"/>
                </a:solidFill>
                <a:latin typeface="Calibri"/>
                <a:cs typeface="Calibri"/>
              </a:rPr>
              <a:t>WIB)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939646" y="2312288"/>
            <a:ext cx="3176588" cy="1582806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marR="7620" indent="795338" defTabSz="1371600">
              <a:lnSpc>
                <a:spcPct val="99900"/>
              </a:lnSpc>
              <a:spcBef>
                <a:spcPts val="143"/>
              </a:spcBef>
            </a:pPr>
            <a:r>
              <a:rPr sz="2400" b="1" spc="-45" dirty="0">
                <a:solidFill>
                  <a:prstClr val="black"/>
                </a:solidFill>
                <a:latin typeface="Calibri"/>
                <a:cs typeface="Calibri"/>
              </a:rPr>
              <a:t>Penyaluran</a:t>
            </a:r>
            <a:r>
              <a:rPr sz="2400" b="1" spc="45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8" dirty="0">
                <a:solidFill>
                  <a:prstClr val="black"/>
                </a:solidFill>
                <a:latin typeface="Calibri"/>
                <a:cs typeface="Calibri"/>
              </a:rPr>
              <a:t>: </a:t>
            </a:r>
            <a:r>
              <a:rPr sz="2400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8" dirty="0">
                <a:solidFill>
                  <a:srgbClr val="FF0000"/>
                </a:solidFill>
                <a:latin typeface="Calibri"/>
                <a:cs typeface="Calibri"/>
              </a:rPr>
              <a:t>paling</a:t>
            </a:r>
            <a:r>
              <a:rPr sz="2400" b="1" spc="-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cepat</a:t>
            </a:r>
            <a:r>
              <a:rPr sz="2400" b="1" spc="-3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700" b="1" spc="-23" dirty="0">
                <a:solidFill>
                  <a:srgbClr val="FF0000"/>
                </a:solidFill>
                <a:latin typeface="Calibri"/>
                <a:cs typeface="Calibri"/>
              </a:rPr>
              <a:t>September </a:t>
            </a:r>
            <a:r>
              <a:rPr sz="2700" b="1" spc="-593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30" dirty="0">
                <a:solidFill>
                  <a:prstClr val="black"/>
                </a:solidFill>
                <a:latin typeface="Calibri"/>
                <a:cs typeface="Calibri"/>
              </a:rPr>
              <a:t>Dokumen</a:t>
            </a:r>
            <a:r>
              <a:rPr sz="2400" b="1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60" dirty="0">
                <a:solidFill>
                  <a:prstClr val="black"/>
                </a:solidFill>
                <a:latin typeface="Calibri"/>
                <a:cs typeface="Calibri"/>
              </a:rPr>
              <a:t>Persyaratan</a:t>
            </a:r>
            <a:r>
              <a:rPr sz="2400" b="1" spc="-8" dirty="0">
                <a:solidFill>
                  <a:prstClr val="black"/>
                </a:solidFill>
                <a:latin typeface="Calibri"/>
                <a:cs typeface="Calibri"/>
              </a:rPr>
              <a:t> :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599123" defTabSz="1371600">
              <a:lnSpc>
                <a:spcPts val="3210"/>
              </a:lnSpc>
            </a:pPr>
            <a:r>
              <a:rPr sz="2700" b="1" spc="-30" dirty="0">
                <a:solidFill>
                  <a:srgbClr val="FF0000"/>
                </a:solidFill>
                <a:latin typeface="Calibri"/>
                <a:cs typeface="Calibri"/>
              </a:rPr>
              <a:t>Paling</a:t>
            </a:r>
            <a:r>
              <a:rPr sz="2700" b="1" spc="-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700" b="1" spc="-23" dirty="0">
                <a:solidFill>
                  <a:srgbClr val="FF0000"/>
                </a:solidFill>
                <a:latin typeface="Calibri"/>
                <a:cs typeface="Calibri"/>
              </a:rPr>
              <a:t>Lambat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601700" y="3888485"/>
            <a:ext cx="3783330" cy="410369"/>
          </a:xfrm>
          <a:prstGeom prst="rect">
            <a:avLst/>
          </a:prstGeom>
          <a:solidFill>
            <a:srgbClr val="0A0D0D"/>
          </a:solidFill>
        </p:spPr>
        <p:txBody>
          <a:bodyPr vert="horz" wrap="square" lIns="0" tIns="0" rIns="0" bIns="0" rtlCol="0">
            <a:spAutoFit/>
          </a:bodyPr>
          <a:lstStyle/>
          <a:p>
            <a:pPr marL="119063" defTabSz="1371600">
              <a:lnSpc>
                <a:spcPts val="3188"/>
              </a:lnSpc>
            </a:pPr>
            <a:r>
              <a:rPr sz="2700" b="1" dirty="0">
                <a:solidFill>
                  <a:srgbClr val="FFFFFF"/>
                </a:solidFill>
                <a:latin typeface="Calibri"/>
                <a:cs typeface="Calibri"/>
              </a:rPr>
              <a:t>16</a:t>
            </a:r>
            <a:r>
              <a:rPr sz="2700" b="1" spc="-6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spc="-8" dirty="0">
                <a:solidFill>
                  <a:srgbClr val="FFFFFF"/>
                </a:solidFill>
                <a:latin typeface="Calibri"/>
                <a:cs typeface="Calibri"/>
              </a:rPr>
              <a:t>Desember</a:t>
            </a:r>
            <a:r>
              <a:rPr sz="2700" b="1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dirty="0">
                <a:solidFill>
                  <a:srgbClr val="FFFFFF"/>
                </a:solidFill>
                <a:latin typeface="Calibri"/>
                <a:cs typeface="Calibri"/>
              </a:rPr>
              <a:t>(17.00</a:t>
            </a:r>
            <a:r>
              <a:rPr sz="2700" b="1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spc="-8" dirty="0">
                <a:solidFill>
                  <a:srgbClr val="FFFFFF"/>
                </a:solidFill>
                <a:latin typeface="Calibri"/>
                <a:cs typeface="Calibri"/>
              </a:rPr>
              <a:t>WIB)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1373" y="6060185"/>
            <a:ext cx="1031714" cy="1170432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405890" y="5143501"/>
            <a:ext cx="5425440" cy="3698128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50483" rIns="0" bIns="0" rtlCol="0">
            <a:spAutoFit/>
          </a:bodyPr>
          <a:lstStyle/>
          <a:p>
            <a:pPr marL="509588" indent="-373380" defTabSz="1371600">
              <a:spcBef>
                <a:spcPts val="398"/>
              </a:spcBef>
              <a:buFontTx/>
              <a:buAutoNum type="arabicPeriod"/>
              <a:tabLst>
                <a:tab pos="510540" algn="l"/>
              </a:tabLst>
            </a:pPr>
            <a:r>
              <a:rPr sz="2400" spc="-30" dirty="0">
                <a:solidFill>
                  <a:prstClr val="black"/>
                </a:solidFill>
                <a:latin typeface="Calibri"/>
                <a:cs typeface="Calibri"/>
              </a:rPr>
              <a:t>Perda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APBD</a:t>
            </a:r>
            <a:r>
              <a:rPr sz="2400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38" dirty="0">
                <a:solidFill>
                  <a:prstClr val="black"/>
                </a:solidFill>
                <a:latin typeface="Calibri"/>
                <a:cs typeface="Calibri"/>
              </a:rPr>
              <a:t>Tahun</a:t>
            </a:r>
            <a:r>
              <a:rPr sz="2400" spc="-5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Berjalan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509588" indent="-373380" defTabSz="1371600">
              <a:spcBef>
                <a:spcPts val="900"/>
              </a:spcBef>
              <a:buFontTx/>
              <a:buAutoNum type="arabicPeriod"/>
              <a:tabLst>
                <a:tab pos="510540" algn="l"/>
              </a:tabLst>
            </a:pP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LRPD</a:t>
            </a:r>
            <a:r>
              <a:rPr sz="24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CO</a:t>
            </a:r>
            <a:r>
              <a:rPr sz="2400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Pelaksanaan</a:t>
            </a:r>
            <a:r>
              <a:rPr sz="2400" spc="-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DAK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Fisik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98" dirty="0">
                <a:solidFill>
                  <a:prstClr val="black"/>
                </a:solidFill>
                <a:latin typeface="Calibri"/>
                <a:cs typeface="Calibri"/>
              </a:rPr>
              <a:t>TAYL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509588" indent="-373380" defTabSz="1371600">
              <a:spcBef>
                <a:spcPts val="900"/>
              </a:spcBef>
              <a:buFontTx/>
              <a:buAutoNum type="arabicPeriod"/>
              <a:tabLst>
                <a:tab pos="510540" algn="l"/>
              </a:tabLst>
            </a:pP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Foto</a:t>
            </a:r>
            <a:r>
              <a:rPr sz="2400" spc="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dengan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titik</a:t>
            </a:r>
            <a:r>
              <a:rPr sz="2400" spc="-6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prstClr val="black"/>
                </a:solidFill>
                <a:latin typeface="Calibri"/>
                <a:cs typeface="Calibri"/>
              </a:rPr>
              <a:t>koordinat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509588" indent="-373380" defTabSz="1371600">
              <a:spcBef>
                <a:spcPts val="900"/>
              </a:spcBef>
              <a:buFontTx/>
              <a:buAutoNum type="arabicPeriod"/>
              <a:tabLst>
                <a:tab pos="510540" algn="l"/>
              </a:tabLst>
            </a:pP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RK</a:t>
            </a:r>
            <a:r>
              <a:rPr sz="2400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yang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telah</a:t>
            </a:r>
            <a:r>
              <a:rPr sz="2400" spc="-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disetujui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K/L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509588" indent="-373380" defTabSz="1371600">
              <a:spcBef>
                <a:spcPts val="900"/>
              </a:spcBef>
              <a:buFontTx/>
              <a:buAutoNum type="arabicPeriod"/>
              <a:tabLst>
                <a:tab pos="510540" algn="l"/>
              </a:tabLst>
            </a:pP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Daftar</a:t>
            </a:r>
            <a:r>
              <a:rPr sz="2400" spc="-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Kontrak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Kegiatan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509588" indent="-373380" defTabSz="1371600">
              <a:spcBef>
                <a:spcPts val="900"/>
              </a:spcBef>
              <a:buFontTx/>
              <a:buAutoNum type="arabicPeriod"/>
              <a:tabLst>
                <a:tab pos="510540" algn="l"/>
              </a:tabLst>
            </a:pP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Laporan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Hasil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 Reviu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APIP</a:t>
            </a:r>
            <a:r>
              <a:rPr sz="2400" spc="-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98" dirty="0">
                <a:solidFill>
                  <a:prstClr val="black"/>
                </a:solidFill>
                <a:latin typeface="Calibri"/>
                <a:cs typeface="Calibri"/>
              </a:rPr>
              <a:t>TAYL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509588" marR="693420" indent="-373380" defTabSz="1371600">
              <a:spcBef>
                <a:spcPts val="907"/>
              </a:spcBef>
              <a:buFontTx/>
              <a:buAutoNum type="arabicPeriod"/>
              <a:tabLst>
                <a:tab pos="510540" algn="l"/>
              </a:tabLst>
            </a:pP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Laporan</a:t>
            </a:r>
            <a:r>
              <a:rPr sz="2400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Sisa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dan</a:t>
            </a:r>
            <a:r>
              <a:rPr sz="2400" spc="-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Penggunaan</a:t>
            </a:r>
            <a:r>
              <a:rPr sz="2400" spc="-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Sisa </a:t>
            </a:r>
            <a:r>
              <a:rPr sz="2400" spc="-51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DAK</a:t>
            </a:r>
            <a:r>
              <a:rPr sz="24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Fisik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4088236" y="9823832"/>
            <a:ext cx="2475546" cy="290464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9050" defTabSz="1371600">
              <a:spcBef>
                <a:spcPts val="285"/>
              </a:spcBef>
            </a:pPr>
            <a:r>
              <a:rPr sz="1650" b="1" dirty="0">
                <a:solidFill>
                  <a:srgbClr val="FFFFFF"/>
                </a:solidFill>
                <a:latin typeface="Segoe UI"/>
                <a:cs typeface="Segoe UI"/>
              </a:rPr>
              <a:t>INDONESIAN</a:t>
            </a:r>
            <a:r>
              <a:rPr sz="1650" b="1" spc="-10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50" b="1" dirty="0">
                <a:solidFill>
                  <a:srgbClr val="FFFFFF"/>
                </a:solidFill>
                <a:latin typeface="Segoe UI"/>
                <a:cs typeface="Segoe UI"/>
              </a:rPr>
              <a:t>TREASURY</a:t>
            </a:r>
            <a:endParaRPr sz="16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150" defTabSz="1371600">
              <a:lnSpc>
                <a:spcPts val="1995"/>
              </a:lnSpc>
            </a:pPr>
            <a:fld id="{81D60167-4931-47E6-BA6A-407CBD079E47}" type="slidenum">
              <a:rPr spc="-8" dirty="0">
                <a:solidFill>
                  <a:prstClr val="black"/>
                </a:solidFill>
              </a:rPr>
              <a:pPr marL="57150" defTabSz="1371600">
                <a:lnSpc>
                  <a:spcPts val="1995"/>
                </a:lnSpc>
              </a:pPr>
              <a:t>11</a:t>
            </a:fld>
            <a:endParaRPr spc="-8" dirty="0">
              <a:solidFill>
                <a:prstClr val="black"/>
              </a:solidFill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168896" y="5143501"/>
            <a:ext cx="5276850" cy="4113627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50483" rIns="0" bIns="0" rtlCol="0">
            <a:spAutoFit/>
          </a:bodyPr>
          <a:lstStyle/>
          <a:p>
            <a:pPr marL="510540" indent="-373380" algn="just" defTabSz="1371600">
              <a:spcBef>
                <a:spcPts val="398"/>
              </a:spcBef>
              <a:buFontTx/>
              <a:buAutoNum type="arabicPeriod"/>
              <a:tabLst>
                <a:tab pos="511493" algn="l"/>
              </a:tabLst>
            </a:pP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Daftar</a:t>
            </a:r>
            <a:r>
              <a:rPr sz="2400" spc="-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Kontrak</a:t>
            </a:r>
            <a:r>
              <a:rPr sz="24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Kegiatan</a:t>
            </a:r>
            <a:r>
              <a:rPr sz="2400" spc="-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prstClr val="black"/>
                </a:solidFill>
                <a:latin typeface="Calibri"/>
                <a:cs typeface="Calibri"/>
              </a:rPr>
              <a:t>yang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510540" algn="just" defTabSz="1371600"/>
            <a:r>
              <a:rPr sz="2400" b="1" spc="-23" dirty="0">
                <a:solidFill>
                  <a:prstClr val="black"/>
                </a:solidFill>
                <a:latin typeface="Calibri"/>
                <a:cs typeface="Calibri"/>
              </a:rPr>
              <a:t>bersifat</a:t>
            </a:r>
            <a:r>
              <a:rPr sz="2400" b="1" spc="-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prstClr val="black"/>
                </a:solidFill>
                <a:latin typeface="Calibri"/>
                <a:cs typeface="Calibri"/>
              </a:rPr>
              <a:t>final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510540" marR="539115" indent="-373380" algn="just" defTabSz="1371600">
              <a:buFontTx/>
              <a:buAutoNum type="arabicPeriod" startAt="2"/>
              <a:tabLst>
                <a:tab pos="511493" algn="l"/>
              </a:tabLst>
            </a:pP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Laporan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Nilai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Rencana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Kebutuhan </a:t>
            </a:r>
            <a:r>
              <a:rPr sz="2400" spc="-52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Dana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untuk penyelesaian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kegiatan </a:t>
            </a:r>
            <a:r>
              <a:rPr sz="2400" spc="-52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dengan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caput 100%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510540" marR="591503" indent="-373380" algn="just" defTabSz="1371600">
              <a:buFontTx/>
              <a:buAutoNum type="arabicPeriod" startAt="2"/>
              <a:tabLst>
                <a:tab pos="511493" algn="l"/>
              </a:tabLst>
            </a:pP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LRPD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paling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sedikit 75%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dari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dana </a:t>
            </a:r>
            <a:r>
              <a:rPr sz="2400" spc="-52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yang</a:t>
            </a:r>
            <a:r>
              <a:rPr sz="2400" spc="-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diterima di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RKUD</a:t>
            </a:r>
            <a:r>
              <a:rPr sz="2400" spc="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45" dirty="0">
                <a:solidFill>
                  <a:prstClr val="black"/>
                </a:solidFill>
                <a:latin typeface="Calibri"/>
                <a:cs typeface="Calibri"/>
              </a:rPr>
              <a:t>Tahap</a:t>
            </a:r>
            <a:r>
              <a:rPr sz="2400" spc="-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I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510540" indent="-373380" algn="just" defTabSz="1371600">
              <a:buFontTx/>
              <a:buAutoNum type="arabicPeriod" startAt="2"/>
              <a:tabLst>
                <a:tab pos="511493" algn="l"/>
              </a:tabLst>
            </a:pP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Foto</a:t>
            </a:r>
            <a:r>
              <a:rPr sz="2400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dengan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titik</a:t>
            </a:r>
            <a:r>
              <a:rPr sz="2400" spc="-6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prstClr val="black"/>
                </a:solidFill>
                <a:latin typeface="Calibri"/>
                <a:cs typeface="Calibri"/>
              </a:rPr>
              <a:t>koordinat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510540" indent="-373380" defTabSz="1371600">
              <a:spcBef>
                <a:spcPts val="8"/>
              </a:spcBef>
              <a:buFontTx/>
              <a:buAutoNum type="arabicPeriod" startAt="2"/>
              <a:tabLst>
                <a:tab pos="511493" algn="l"/>
              </a:tabLst>
            </a:pP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Laporan</a:t>
            </a:r>
            <a:r>
              <a:rPr sz="2400" spc="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Hasil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Reviu</a:t>
            </a:r>
            <a:r>
              <a:rPr sz="2400" spc="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APIP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45" dirty="0">
                <a:solidFill>
                  <a:prstClr val="black"/>
                </a:solidFill>
                <a:latin typeface="Calibri"/>
                <a:cs typeface="Calibri"/>
              </a:rPr>
              <a:t>Tahap</a:t>
            </a:r>
            <a:r>
              <a:rPr sz="2400" spc="-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I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510540" marR="543878" indent="-373380" algn="just" defTabSz="1371600">
              <a:buFontTx/>
              <a:buAutoNum type="arabicPeriod" startAt="2"/>
              <a:tabLst>
                <a:tab pos="511493" algn="l"/>
              </a:tabLst>
            </a:pP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Laporan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Sisa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dan Penggunaan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Sisa </a:t>
            </a:r>
            <a:r>
              <a:rPr sz="2400" spc="-52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DAK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Fisik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785597" y="5143501"/>
            <a:ext cx="5273993" cy="3744295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50483" rIns="0" bIns="0" rtlCol="0">
            <a:spAutoFit/>
          </a:bodyPr>
          <a:lstStyle/>
          <a:p>
            <a:pPr marL="510540" marR="536258" indent="-373380" algn="just" defTabSz="1371600">
              <a:spcBef>
                <a:spcPts val="398"/>
              </a:spcBef>
              <a:buFontTx/>
              <a:buAutoNum type="arabicPeriod"/>
              <a:tabLst>
                <a:tab pos="511493" algn="l"/>
              </a:tabLst>
            </a:pP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Laporan 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Nilai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Rencana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Kebutuhan </a:t>
            </a:r>
            <a:r>
              <a:rPr sz="2400" spc="-52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Dana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untuk penyelesaian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kegiatan </a:t>
            </a:r>
            <a:r>
              <a:rPr sz="2400" spc="-52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dengan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caput 100%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510540" marR="426720" indent="-373380" defTabSz="1371600">
              <a:buFontTx/>
              <a:buAutoNum type="arabicPeriod"/>
              <a:tabLst>
                <a:tab pos="511493" algn="l"/>
              </a:tabLst>
            </a:pP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LRPD</a:t>
            </a:r>
            <a:r>
              <a:rPr sz="24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paling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 sedikit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90%</a:t>
            </a:r>
            <a:r>
              <a:rPr sz="2400" spc="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dari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 dana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yang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diterima di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RKUD </a:t>
            </a:r>
            <a:r>
              <a:rPr sz="2400" spc="-45" dirty="0">
                <a:solidFill>
                  <a:prstClr val="black"/>
                </a:solidFill>
                <a:latin typeface="Calibri"/>
                <a:cs typeface="Calibri"/>
              </a:rPr>
              <a:t>Tahap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II dan </a:t>
            </a:r>
            <a:r>
              <a:rPr sz="2400" spc="-52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Capaian</a:t>
            </a:r>
            <a:r>
              <a:rPr sz="2400" spc="-5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Output</a:t>
            </a:r>
            <a:r>
              <a:rPr sz="24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paling</a:t>
            </a:r>
            <a:r>
              <a:rPr sz="2400" spc="-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sedikit</a:t>
            </a:r>
            <a:r>
              <a:rPr sz="2400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70%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510540" indent="-373380" defTabSz="1371600">
              <a:buFontTx/>
              <a:buAutoNum type="arabicPeriod"/>
              <a:tabLst>
                <a:tab pos="511493" algn="l"/>
              </a:tabLst>
            </a:pP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Foto</a:t>
            </a:r>
            <a:r>
              <a:rPr sz="2400" spc="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dengan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titik</a:t>
            </a:r>
            <a:r>
              <a:rPr sz="2400" spc="-6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prstClr val="black"/>
                </a:solidFill>
                <a:latin typeface="Calibri"/>
                <a:cs typeface="Calibri"/>
              </a:rPr>
              <a:t>koordinat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510540" indent="-373380" defTabSz="1371600">
              <a:buFontTx/>
              <a:buAutoNum type="arabicPeriod"/>
              <a:tabLst>
                <a:tab pos="511493" algn="l"/>
              </a:tabLst>
            </a:pP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Laporan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Hasil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 Reviu</a:t>
            </a:r>
            <a:r>
              <a:rPr sz="24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APIP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38" dirty="0">
                <a:solidFill>
                  <a:prstClr val="black"/>
                </a:solidFill>
                <a:latin typeface="Calibri"/>
                <a:cs typeface="Calibri"/>
              </a:rPr>
              <a:t>Tahap</a:t>
            </a:r>
            <a:r>
              <a:rPr sz="2400" spc="-6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II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510540" marR="541973" indent="-373380" defTabSz="1371600">
              <a:spcBef>
                <a:spcPts val="8"/>
              </a:spcBef>
              <a:buFontTx/>
              <a:buAutoNum type="arabicPeriod"/>
              <a:tabLst>
                <a:tab pos="511493" algn="l"/>
              </a:tabLst>
            </a:pP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Laporan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Sisa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dan Penggunaan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Sisa </a:t>
            </a:r>
            <a:r>
              <a:rPr sz="2400" spc="-52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DAK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Fisik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3464" y="9715497"/>
            <a:ext cx="987552" cy="438912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3432428" y="7714108"/>
            <a:ext cx="11007089" cy="1248728"/>
          </a:xfrm>
          <a:custGeom>
            <a:avLst/>
            <a:gdLst/>
            <a:ahLst/>
            <a:cxnLst/>
            <a:rect l="l" t="t" r="r" b="b"/>
            <a:pathLst>
              <a:path w="7338059" h="832485">
                <a:moveTo>
                  <a:pt x="0" y="832104"/>
                </a:moveTo>
                <a:lnTo>
                  <a:pt x="7338059" y="832104"/>
                </a:lnTo>
                <a:lnTo>
                  <a:pt x="7338059" y="0"/>
                </a:lnTo>
                <a:lnTo>
                  <a:pt x="0" y="0"/>
                </a:lnTo>
                <a:lnTo>
                  <a:pt x="0" y="832104"/>
                </a:lnTo>
                <a:close/>
              </a:path>
            </a:pathLst>
          </a:custGeom>
          <a:ln w="19050">
            <a:solidFill>
              <a:srgbClr val="FF0000"/>
            </a:solidFill>
            <a:prstDash val="sysDash"/>
          </a:ln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49015" y="7746491"/>
            <a:ext cx="10319385" cy="1126270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defTabSz="1371600">
              <a:spcBef>
                <a:spcPts val="143"/>
              </a:spcBef>
            </a:pPr>
            <a:r>
              <a:rPr sz="2400" i="1" spc="-8" dirty="0">
                <a:solidFill>
                  <a:prstClr val="black"/>
                </a:solidFill>
                <a:latin typeface="Calibri"/>
                <a:cs typeface="Calibri"/>
              </a:rPr>
              <a:t>RK</a:t>
            </a:r>
            <a:r>
              <a:rPr sz="2400" i="1" spc="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i="1" spc="-15" dirty="0">
                <a:solidFill>
                  <a:prstClr val="black"/>
                </a:solidFill>
                <a:latin typeface="Calibri"/>
                <a:cs typeface="Calibri"/>
              </a:rPr>
              <a:t>Bertahap</a:t>
            </a:r>
            <a:r>
              <a:rPr sz="2400" i="1" spc="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i="1" spc="-15" dirty="0">
                <a:solidFill>
                  <a:prstClr val="black"/>
                </a:solidFill>
                <a:latin typeface="Calibri"/>
                <a:cs typeface="Calibri"/>
              </a:rPr>
              <a:t>adalah</a:t>
            </a:r>
            <a:r>
              <a:rPr sz="2400" i="1" spc="6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i="1" spc="-8" dirty="0">
                <a:solidFill>
                  <a:prstClr val="black"/>
                </a:solidFill>
                <a:latin typeface="Calibri"/>
                <a:cs typeface="Calibri"/>
              </a:rPr>
              <a:t>RK</a:t>
            </a:r>
            <a:r>
              <a:rPr sz="2400" i="1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i="1" spc="-23" dirty="0">
                <a:solidFill>
                  <a:prstClr val="black"/>
                </a:solidFill>
                <a:latin typeface="Calibri"/>
                <a:cs typeface="Calibri"/>
              </a:rPr>
              <a:t>dikurangi</a:t>
            </a:r>
            <a:r>
              <a:rPr sz="2400" i="1" spc="5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i="1" spc="-8" dirty="0">
                <a:solidFill>
                  <a:prstClr val="black"/>
                </a:solidFill>
                <a:latin typeface="Calibri"/>
                <a:cs typeface="Calibri"/>
              </a:rPr>
              <a:t>nilai</a:t>
            </a:r>
            <a:r>
              <a:rPr sz="2400" i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i="1" spc="-8" dirty="0">
                <a:solidFill>
                  <a:prstClr val="black"/>
                </a:solidFill>
                <a:latin typeface="Calibri"/>
                <a:cs typeface="Calibri"/>
              </a:rPr>
              <a:t>RK</a:t>
            </a:r>
            <a:r>
              <a:rPr sz="2400" i="1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i="1" spc="-23" dirty="0">
                <a:solidFill>
                  <a:prstClr val="black"/>
                </a:solidFill>
                <a:latin typeface="Calibri"/>
                <a:cs typeface="Calibri"/>
              </a:rPr>
              <a:t>Sekaligus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19050" marR="7620" defTabSz="1371600"/>
            <a:r>
              <a:rPr sz="2400" i="1" spc="-15" dirty="0">
                <a:solidFill>
                  <a:prstClr val="black"/>
                </a:solidFill>
                <a:latin typeface="Calibri"/>
                <a:cs typeface="Calibri"/>
              </a:rPr>
              <a:t>*NRPK</a:t>
            </a:r>
            <a:r>
              <a:rPr sz="2400" i="1" spc="5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i="1" spc="-8" dirty="0">
                <a:solidFill>
                  <a:prstClr val="black"/>
                </a:solidFill>
                <a:latin typeface="Calibri"/>
                <a:cs typeface="Calibri"/>
              </a:rPr>
              <a:t>(Nilai</a:t>
            </a:r>
            <a:r>
              <a:rPr sz="2400" i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i="1" spc="-23" dirty="0">
                <a:solidFill>
                  <a:prstClr val="black"/>
                </a:solidFill>
                <a:latin typeface="Calibri"/>
                <a:cs typeface="Calibri"/>
              </a:rPr>
              <a:t>Rencana</a:t>
            </a:r>
            <a:r>
              <a:rPr sz="2400" i="1" spc="7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i="1" spc="-15" dirty="0">
                <a:solidFill>
                  <a:prstClr val="black"/>
                </a:solidFill>
                <a:latin typeface="Calibri"/>
                <a:cs typeface="Calibri"/>
              </a:rPr>
              <a:t>Penyelesaian</a:t>
            </a:r>
            <a:r>
              <a:rPr sz="2400" i="1" spc="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i="1" spc="-23" dirty="0">
                <a:solidFill>
                  <a:prstClr val="black"/>
                </a:solidFill>
                <a:latin typeface="Calibri"/>
                <a:cs typeface="Calibri"/>
              </a:rPr>
              <a:t>Kegiatan)</a:t>
            </a:r>
            <a:r>
              <a:rPr sz="2400" i="1" spc="5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i="1" spc="-15" dirty="0">
                <a:solidFill>
                  <a:prstClr val="black"/>
                </a:solidFill>
                <a:latin typeface="Calibri"/>
                <a:cs typeface="Calibri"/>
              </a:rPr>
              <a:t>adalah</a:t>
            </a:r>
            <a:r>
              <a:rPr sz="2400" i="1" spc="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i="1" spc="-8" dirty="0">
                <a:solidFill>
                  <a:prstClr val="black"/>
                </a:solidFill>
                <a:latin typeface="Calibri"/>
                <a:cs typeface="Calibri"/>
              </a:rPr>
              <a:t>nilai</a:t>
            </a:r>
            <a:r>
              <a:rPr sz="2400" i="1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i="1" spc="-15" dirty="0">
                <a:solidFill>
                  <a:prstClr val="black"/>
                </a:solidFill>
                <a:latin typeface="Calibri"/>
                <a:cs typeface="Calibri"/>
              </a:rPr>
              <a:t>rencana</a:t>
            </a:r>
            <a:r>
              <a:rPr sz="2400" i="1" spc="5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i="1" spc="-23" dirty="0">
                <a:solidFill>
                  <a:prstClr val="black"/>
                </a:solidFill>
                <a:latin typeface="Calibri"/>
                <a:cs typeface="Calibri"/>
              </a:rPr>
              <a:t>kebutuhan</a:t>
            </a:r>
            <a:r>
              <a:rPr sz="2400" i="1" spc="6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i="1" spc="-15" dirty="0">
                <a:solidFill>
                  <a:prstClr val="black"/>
                </a:solidFill>
                <a:latin typeface="Calibri"/>
                <a:cs typeface="Calibri"/>
              </a:rPr>
              <a:t>dana </a:t>
            </a:r>
            <a:r>
              <a:rPr sz="2400" i="1" spc="-51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i="1" spc="-15" dirty="0">
                <a:solidFill>
                  <a:prstClr val="black"/>
                </a:solidFill>
                <a:latin typeface="Calibri"/>
                <a:cs typeface="Calibri"/>
              </a:rPr>
              <a:t>untuk</a:t>
            </a:r>
            <a:r>
              <a:rPr sz="2400" i="1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i="1" spc="-15" dirty="0">
                <a:solidFill>
                  <a:prstClr val="black"/>
                </a:solidFill>
                <a:latin typeface="Calibri"/>
                <a:cs typeface="Calibri"/>
              </a:rPr>
              <a:t>penyelesaian</a:t>
            </a:r>
            <a:r>
              <a:rPr sz="2400" i="1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i="1" spc="-23" dirty="0">
                <a:solidFill>
                  <a:prstClr val="black"/>
                </a:solidFill>
                <a:latin typeface="Calibri"/>
                <a:cs typeface="Calibri"/>
              </a:rPr>
              <a:t>kegiatan</a:t>
            </a:r>
            <a:r>
              <a:rPr sz="2400" i="1" spc="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i="1" spc="-23" dirty="0">
                <a:solidFill>
                  <a:prstClr val="black"/>
                </a:solidFill>
                <a:latin typeface="Calibri"/>
                <a:cs typeface="Calibri"/>
              </a:rPr>
              <a:t>DAK</a:t>
            </a:r>
            <a:r>
              <a:rPr sz="2400" i="1" spc="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i="1" spc="-8" dirty="0">
                <a:solidFill>
                  <a:prstClr val="black"/>
                </a:solidFill>
                <a:latin typeface="Calibri"/>
                <a:cs typeface="Calibri"/>
              </a:rPr>
              <a:t>Fisik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99466" y="2647188"/>
            <a:ext cx="5356860" cy="3463290"/>
            <a:chOff x="199644" y="1764792"/>
            <a:chExt cx="3571240" cy="2308860"/>
          </a:xfrm>
        </p:grpSpPr>
        <p:sp>
          <p:nvSpPr>
            <p:cNvPr id="6" name="object 6"/>
            <p:cNvSpPr/>
            <p:nvPr/>
          </p:nvSpPr>
          <p:spPr>
            <a:xfrm>
              <a:off x="2124455" y="1764792"/>
              <a:ext cx="1645920" cy="2308860"/>
            </a:xfrm>
            <a:custGeom>
              <a:avLst/>
              <a:gdLst/>
              <a:ahLst/>
              <a:cxnLst/>
              <a:rect l="l" t="t" r="r" b="b"/>
              <a:pathLst>
                <a:path w="1645920" h="2308860">
                  <a:moveTo>
                    <a:pt x="1645920" y="0"/>
                  </a:moveTo>
                  <a:lnTo>
                    <a:pt x="0" y="0"/>
                  </a:lnTo>
                  <a:lnTo>
                    <a:pt x="0" y="2308860"/>
                  </a:lnTo>
                  <a:lnTo>
                    <a:pt x="1645920" y="2308860"/>
                  </a:lnTo>
                  <a:lnTo>
                    <a:pt x="1645920" y="0"/>
                  </a:lnTo>
                  <a:close/>
                </a:path>
              </a:pathLst>
            </a:custGeom>
            <a:solidFill>
              <a:srgbClr val="E1EFD9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99644" y="1764792"/>
              <a:ext cx="1548765" cy="2308860"/>
            </a:xfrm>
            <a:custGeom>
              <a:avLst/>
              <a:gdLst/>
              <a:ahLst/>
              <a:cxnLst/>
              <a:rect l="l" t="t" r="r" b="b"/>
              <a:pathLst>
                <a:path w="1548764" h="2308860">
                  <a:moveTo>
                    <a:pt x="1548384" y="0"/>
                  </a:moveTo>
                  <a:lnTo>
                    <a:pt x="0" y="0"/>
                  </a:lnTo>
                  <a:lnTo>
                    <a:pt x="0" y="2308860"/>
                  </a:lnTo>
                  <a:lnTo>
                    <a:pt x="1548384" y="2308860"/>
                  </a:lnTo>
                  <a:lnTo>
                    <a:pt x="154838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48589" y="2674240"/>
            <a:ext cx="4651058" cy="4347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  <a:tabLst>
                <a:tab pos="2713671" algn="l"/>
              </a:tabLst>
            </a:pPr>
            <a:r>
              <a:rPr sz="2700" b="1" spc="-30" dirty="0">
                <a:solidFill>
                  <a:prstClr val="black"/>
                </a:solidFill>
                <a:latin typeface="Calibri"/>
                <a:cs typeface="Calibri"/>
              </a:rPr>
              <a:t>KONTRAK	</a:t>
            </a:r>
            <a:r>
              <a:rPr sz="2700" b="1" spc="-38" dirty="0">
                <a:solidFill>
                  <a:prstClr val="black"/>
                </a:solidFill>
                <a:latin typeface="Calibri"/>
                <a:cs typeface="Calibri"/>
              </a:rPr>
              <a:t>PENYALURAN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906078" y="476174"/>
            <a:ext cx="12473939" cy="664606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>
              <a:spcBef>
                <a:spcPts val="143"/>
              </a:spcBef>
            </a:pPr>
            <a:r>
              <a:rPr sz="4200" b="1" spc="-15" dirty="0">
                <a:solidFill>
                  <a:srgbClr val="005FAC"/>
                </a:solidFill>
                <a:latin typeface="Tahoma"/>
                <a:cs typeface="Tahoma"/>
              </a:rPr>
              <a:t>BESARAN</a:t>
            </a:r>
            <a:r>
              <a:rPr sz="4200" b="1" spc="23" dirty="0">
                <a:solidFill>
                  <a:srgbClr val="005FAC"/>
                </a:solidFill>
                <a:latin typeface="Tahoma"/>
                <a:cs typeface="Tahoma"/>
              </a:rPr>
              <a:t> </a:t>
            </a:r>
            <a:r>
              <a:rPr sz="4200" b="1" spc="-8" dirty="0">
                <a:solidFill>
                  <a:srgbClr val="005FAC"/>
                </a:solidFill>
                <a:latin typeface="Tahoma"/>
                <a:cs typeface="Tahoma"/>
              </a:rPr>
              <a:t>PENYALURAN</a:t>
            </a:r>
            <a:r>
              <a:rPr sz="4200" b="1" spc="8" dirty="0">
                <a:solidFill>
                  <a:srgbClr val="005FAC"/>
                </a:solidFill>
                <a:latin typeface="Tahoma"/>
                <a:cs typeface="Tahoma"/>
              </a:rPr>
              <a:t> </a:t>
            </a:r>
            <a:r>
              <a:rPr sz="4200" b="1" spc="-8" dirty="0">
                <a:solidFill>
                  <a:srgbClr val="005FAC"/>
                </a:solidFill>
                <a:latin typeface="Tahoma"/>
                <a:cs typeface="Tahoma"/>
              </a:rPr>
              <a:t>DAK</a:t>
            </a:r>
            <a:r>
              <a:rPr sz="4200" b="1" spc="-15" dirty="0">
                <a:solidFill>
                  <a:srgbClr val="005FAC"/>
                </a:solidFill>
                <a:latin typeface="Tahoma"/>
                <a:cs typeface="Tahoma"/>
              </a:rPr>
              <a:t> </a:t>
            </a:r>
            <a:r>
              <a:rPr sz="4200" b="1" spc="-8" dirty="0">
                <a:solidFill>
                  <a:srgbClr val="005FAC"/>
                </a:solidFill>
                <a:latin typeface="Tahoma"/>
                <a:cs typeface="Tahoma"/>
              </a:rPr>
              <a:t>FISIK</a:t>
            </a:r>
            <a:r>
              <a:rPr sz="4200" b="1" spc="30" dirty="0">
                <a:solidFill>
                  <a:srgbClr val="005FAC"/>
                </a:solidFill>
                <a:latin typeface="Tahoma"/>
                <a:cs typeface="Tahoma"/>
              </a:rPr>
              <a:t> </a:t>
            </a:r>
            <a:r>
              <a:rPr sz="4200" b="1" spc="-15" dirty="0">
                <a:solidFill>
                  <a:srgbClr val="FFC000"/>
                </a:solidFill>
                <a:latin typeface="Tahoma"/>
                <a:cs typeface="Tahoma"/>
              </a:rPr>
              <a:t>BERTAHAP</a:t>
            </a:r>
            <a:endParaRPr sz="42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2322" y="1858232"/>
            <a:ext cx="5371148" cy="469359"/>
          </a:xfrm>
          <a:prstGeom prst="rect">
            <a:avLst/>
          </a:prstGeom>
          <a:solidFill>
            <a:srgbClr val="D5DCE4"/>
          </a:solidFill>
        </p:spPr>
        <p:txBody>
          <a:bodyPr vert="horz" wrap="square" lIns="0" tIns="53340" rIns="0" bIns="0" rtlCol="0">
            <a:spAutoFit/>
          </a:bodyPr>
          <a:lstStyle/>
          <a:p>
            <a:pPr algn="ctr" defTabSz="1371600">
              <a:spcBef>
                <a:spcPts val="420"/>
              </a:spcBef>
            </a:pP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TAHAP</a:t>
            </a:r>
            <a:r>
              <a:rPr sz="2700" b="1" spc="-6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I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79356" y="1858232"/>
            <a:ext cx="5875973" cy="468398"/>
          </a:xfrm>
          <a:prstGeom prst="rect">
            <a:avLst/>
          </a:prstGeom>
          <a:solidFill>
            <a:srgbClr val="D5DCE4"/>
          </a:solidFill>
        </p:spPr>
        <p:txBody>
          <a:bodyPr vert="horz" wrap="square" lIns="0" tIns="52388" rIns="0" bIns="0" rtlCol="0">
            <a:spAutoFit/>
          </a:bodyPr>
          <a:lstStyle/>
          <a:p>
            <a:pPr marL="2858" algn="ctr" defTabSz="1371600">
              <a:spcBef>
                <a:spcPts val="413"/>
              </a:spcBef>
            </a:pP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TAHAP</a:t>
            </a:r>
            <a:r>
              <a:rPr sz="2700" b="1" spc="-6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II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682442" y="1865090"/>
            <a:ext cx="5222556" cy="469359"/>
          </a:xfrm>
          <a:prstGeom prst="rect">
            <a:avLst/>
          </a:prstGeom>
          <a:solidFill>
            <a:srgbClr val="D5DCE4"/>
          </a:solidFill>
        </p:spPr>
        <p:txBody>
          <a:bodyPr vert="horz" wrap="square" lIns="0" tIns="53340" rIns="0" bIns="0" rtlCol="0">
            <a:spAutoFit/>
          </a:bodyPr>
          <a:lstStyle/>
          <a:p>
            <a:pPr marL="1905" algn="ctr" defTabSz="1371600">
              <a:spcBef>
                <a:spcPts val="420"/>
              </a:spcBef>
            </a:pP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TAHAP</a:t>
            </a:r>
            <a:r>
              <a:rPr sz="2700" b="1" spc="-6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III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494025" y="3502151"/>
            <a:ext cx="1627823" cy="4434840"/>
            <a:chOff x="1662683" y="2334767"/>
            <a:chExt cx="1085215" cy="2956560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27275" y="4370832"/>
              <a:ext cx="920496" cy="92049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62683" y="2334767"/>
              <a:ext cx="624840" cy="624839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612647" y="3493009"/>
            <a:ext cx="1668780" cy="877163"/>
          </a:xfrm>
          <a:prstGeom prst="rect">
            <a:avLst/>
          </a:prstGeom>
          <a:solidFill>
            <a:srgbClr val="AEABAB"/>
          </a:solidFill>
        </p:spPr>
        <p:txBody>
          <a:bodyPr vert="horz" wrap="square" lIns="0" tIns="45720" rIns="0" bIns="0" rtlCol="0">
            <a:spAutoFit/>
          </a:bodyPr>
          <a:lstStyle/>
          <a:p>
            <a:pPr marL="190500" defTabSz="1371600">
              <a:spcBef>
                <a:spcPts val="360"/>
              </a:spcBef>
            </a:pP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&gt;</a:t>
            </a:r>
            <a:r>
              <a:rPr sz="2700" spc="-8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25%</a:t>
            </a:r>
            <a:r>
              <a:rPr sz="2700" spc="-6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RK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  <a:p>
            <a:pPr marL="195263" defTabSz="1371600"/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Bertahap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57201" y="4684015"/>
            <a:ext cx="1982153" cy="879087"/>
          </a:xfrm>
          <a:prstGeom prst="rect">
            <a:avLst/>
          </a:prstGeom>
          <a:solidFill>
            <a:srgbClr val="AEABAB"/>
          </a:solidFill>
        </p:spPr>
        <p:txBody>
          <a:bodyPr vert="horz" wrap="square" lIns="0" tIns="47625" rIns="0" bIns="0" rtlCol="0">
            <a:spAutoFit/>
          </a:bodyPr>
          <a:lstStyle/>
          <a:p>
            <a:pPr marL="190500" defTabSz="1371600">
              <a:spcBef>
                <a:spcPts val="375"/>
              </a:spcBef>
            </a:pP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s.d.</a:t>
            </a:r>
            <a:r>
              <a:rPr sz="2700" spc="-5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25%</a:t>
            </a:r>
            <a:r>
              <a:rPr sz="2700" spc="-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RK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  <a:p>
            <a:pPr marL="350519" defTabSz="1371600"/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Bertahap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591307" y="3456433"/>
            <a:ext cx="1662113" cy="877163"/>
          </a:xfrm>
          <a:prstGeom prst="rect">
            <a:avLst/>
          </a:prstGeom>
          <a:solidFill>
            <a:srgbClr val="A9D18E"/>
          </a:solidFill>
        </p:spPr>
        <p:txBody>
          <a:bodyPr vert="horz" wrap="square" lIns="0" tIns="45720" rIns="0" bIns="0" rtlCol="0">
            <a:spAutoFit/>
          </a:bodyPr>
          <a:lstStyle/>
          <a:p>
            <a:pPr marL="310515" defTabSz="1371600">
              <a:spcBef>
                <a:spcPts val="360"/>
              </a:spcBef>
            </a:pP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25%</a:t>
            </a:r>
            <a:r>
              <a:rPr sz="2700" spc="-6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RK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  <a:p>
            <a:pPr marL="189546" defTabSz="1371600"/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Bertahap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35858" y="4681727"/>
            <a:ext cx="1931670" cy="878126"/>
          </a:xfrm>
          <a:prstGeom prst="rect">
            <a:avLst/>
          </a:prstGeom>
          <a:solidFill>
            <a:srgbClr val="A9D18E"/>
          </a:solidFill>
        </p:spPr>
        <p:txBody>
          <a:bodyPr vert="horz" wrap="square" lIns="0" tIns="46673" rIns="0" bIns="0" rtlCol="0">
            <a:spAutoFit/>
          </a:bodyPr>
          <a:lstStyle/>
          <a:p>
            <a:pPr marL="426720" marR="169545" indent="-247650" defTabSz="1371600">
              <a:spcBef>
                <a:spcPts val="368"/>
              </a:spcBef>
            </a:pP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Nilai</a:t>
            </a:r>
            <a:r>
              <a:rPr sz="2700" spc="-9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Daftar </a:t>
            </a:r>
            <a:r>
              <a:rPr sz="2700" spc="-59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23" dirty="0">
                <a:solidFill>
                  <a:prstClr val="black"/>
                </a:solidFill>
                <a:latin typeface="Calibri"/>
                <a:cs typeface="Calibri"/>
              </a:rPr>
              <a:t>Kontrak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286501" y="2647188"/>
            <a:ext cx="2442209" cy="4709160"/>
          </a:xfrm>
          <a:custGeom>
            <a:avLst/>
            <a:gdLst/>
            <a:ahLst/>
            <a:cxnLst/>
            <a:rect l="l" t="t" r="r" b="b"/>
            <a:pathLst>
              <a:path w="1628139" h="3139440">
                <a:moveTo>
                  <a:pt x="1627631" y="0"/>
                </a:moveTo>
                <a:lnTo>
                  <a:pt x="0" y="0"/>
                </a:lnTo>
                <a:lnTo>
                  <a:pt x="0" y="3139439"/>
                </a:lnTo>
                <a:lnTo>
                  <a:pt x="1627631" y="3139439"/>
                </a:lnTo>
                <a:lnTo>
                  <a:pt x="1627631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672833" y="3845051"/>
            <a:ext cx="1668780" cy="879087"/>
          </a:xfrm>
          <a:prstGeom prst="rect">
            <a:avLst/>
          </a:prstGeom>
          <a:solidFill>
            <a:srgbClr val="AEABAB"/>
          </a:solidFill>
        </p:spPr>
        <p:txBody>
          <a:bodyPr vert="horz" wrap="square" lIns="0" tIns="47625" rIns="0" bIns="0" rtlCol="0">
            <a:spAutoFit/>
          </a:bodyPr>
          <a:lstStyle/>
          <a:p>
            <a:pPr marL="191453" defTabSz="1371600">
              <a:spcBef>
                <a:spcPts val="375"/>
              </a:spcBef>
            </a:pP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&gt;</a:t>
            </a:r>
            <a:r>
              <a:rPr sz="2700" spc="-8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70%</a:t>
            </a:r>
            <a:r>
              <a:rPr sz="2700" spc="-6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RK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  <a:p>
            <a:pPr marL="196215" defTabSz="1371600"/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Bertahap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464807" y="5646419"/>
            <a:ext cx="2128838" cy="971550"/>
          </a:xfrm>
          <a:custGeom>
            <a:avLst/>
            <a:gdLst/>
            <a:ahLst/>
            <a:cxnLst/>
            <a:rect l="l" t="t" r="r" b="b"/>
            <a:pathLst>
              <a:path w="1419225" h="647700">
                <a:moveTo>
                  <a:pt x="1418844" y="0"/>
                </a:moveTo>
                <a:lnTo>
                  <a:pt x="0" y="0"/>
                </a:lnTo>
                <a:lnTo>
                  <a:pt x="0" y="647700"/>
                </a:lnTo>
                <a:lnTo>
                  <a:pt x="1418844" y="647700"/>
                </a:lnTo>
                <a:lnTo>
                  <a:pt x="1418844" y="0"/>
                </a:lnTo>
                <a:close/>
              </a:path>
            </a:pathLst>
          </a:custGeom>
          <a:solidFill>
            <a:srgbClr val="AEABAB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464807" y="5646419"/>
            <a:ext cx="2128838" cy="879087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202883" marR="192405" indent="282893" defTabSz="1371600">
              <a:spcBef>
                <a:spcPts val="375"/>
              </a:spcBef>
            </a:pP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s.d. 70% 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 RK</a:t>
            </a:r>
            <a:r>
              <a:rPr sz="2700" spc="-11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Bertahap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9034271" y="2656332"/>
            <a:ext cx="3105150" cy="4709160"/>
          </a:xfrm>
          <a:custGeom>
            <a:avLst/>
            <a:gdLst/>
            <a:ahLst/>
            <a:cxnLst/>
            <a:rect l="l" t="t" r="r" b="b"/>
            <a:pathLst>
              <a:path w="2070100" h="3139440">
                <a:moveTo>
                  <a:pt x="2069592" y="0"/>
                </a:moveTo>
                <a:lnTo>
                  <a:pt x="0" y="0"/>
                </a:lnTo>
                <a:lnTo>
                  <a:pt x="0" y="3139440"/>
                </a:lnTo>
                <a:lnTo>
                  <a:pt x="2069592" y="3139440"/>
                </a:lnTo>
                <a:lnTo>
                  <a:pt x="2069592" y="0"/>
                </a:lnTo>
                <a:close/>
              </a:path>
            </a:pathLst>
          </a:custGeom>
          <a:solidFill>
            <a:srgbClr val="E1EFD9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008114" y="2684908"/>
            <a:ext cx="4556760" cy="4347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  <a:tabLst>
                <a:tab pos="2618421" algn="l"/>
              </a:tabLst>
            </a:pPr>
            <a:r>
              <a:rPr sz="4050" b="1" spc="-11" baseline="1543" dirty="0">
                <a:solidFill>
                  <a:prstClr val="black"/>
                </a:solidFill>
                <a:latin typeface="Calibri"/>
                <a:cs typeface="Calibri"/>
              </a:rPr>
              <a:t>*NRPK	</a:t>
            </a:r>
            <a:r>
              <a:rPr sz="2700" b="1" spc="-38" dirty="0">
                <a:solidFill>
                  <a:prstClr val="black"/>
                </a:solidFill>
                <a:latin typeface="Calibri"/>
                <a:cs typeface="Calibri"/>
              </a:rPr>
              <a:t>PENYALURAN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333737" y="3465575"/>
            <a:ext cx="2519363" cy="1709122"/>
          </a:xfrm>
          <a:prstGeom prst="rect">
            <a:avLst/>
          </a:prstGeom>
          <a:solidFill>
            <a:srgbClr val="A9D18E"/>
          </a:solidFill>
        </p:spPr>
        <p:txBody>
          <a:bodyPr vert="horz" wrap="square" lIns="0" tIns="46673" rIns="0" bIns="0" rtlCol="0">
            <a:spAutoFit/>
          </a:bodyPr>
          <a:lstStyle/>
          <a:p>
            <a:pPr marL="2858" algn="ctr" defTabSz="1371600">
              <a:spcBef>
                <a:spcPts val="368"/>
              </a:spcBef>
            </a:pP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70%</a:t>
            </a:r>
            <a:r>
              <a:rPr sz="2700" spc="-14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RK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  <a:p>
            <a:pPr marL="481965" marR="469583" algn="ctr" defTabSz="1371600">
              <a:spcBef>
                <a:spcPts val="8"/>
              </a:spcBef>
            </a:pP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dikurangi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 p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e</a:t>
            </a:r>
            <a:r>
              <a:rPr sz="2700" spc="-53" dirty="0">
                <a:solidFill>
                  <a:prstClr val="black"/>
                </a:solidFill>
                <a:latin typeface="Calibri"/>
                <a:cs typeface="Calibri"/>
              </a:rPr>
              <a:t>n</a:t>
            </a:r>
            <a:r>
              <a:rPr sz="2700" spc="-38" dirty="0">
                <a:solidFill>
                  <a:prstClr val="black"/>
                </a:solidFill>
                <a:latin typeface="Calibri"/>
                <a:cs typeface="Calibri"/>
              </a:rPr>
              <a:t>y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alu</a:t>
            </a:r>
            <a:r>
              <a:rPr sz="2700" spc="-68" dirty="0">
                <a:solidFill>
                  <a:prstClr val="black"/>
                </a:solidFill>
                <a:latin typeface="Calibri"/>
                <a:cs typeface="Calibri"/>
              </a:rPr>
              <a:t>r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an  </a:t>
            </a:r>
            <a:r>
              <a:rPr sz="2700" spc="-45" dirty="0">
                <a:solidFill>
                  <a:prstClr val="black"/>
                </a:solidFill>
                <a:latin typeface="Calibri"/>
                <a:cs typeface="Calibri"/>
              </a:rPr>
              <a:t>Tahap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 I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9333737" y="5666995"/>
            <a:ext cx="2519363" cy="1385888"/>
          </a:xfrm>
          <a:custGeom>
            <a:avLst/>
            <a:gdLst/>
            <a:ahLst/>
            <a:cxnLst/>
            <a:rect l="l" t="t" r="r" b="b"/>
            <a:pathLst>
              <a:path w="1679575" h="923925">
                <a:moveTo>
                  <a:pt x="1679448" y="0"/>
                </a:moveTo>
                <a:lnTo>
                  <a:pt x="0" y="0"/>
                </a:lnTo>
                <a:lnTo>
                  <a:pt x="0" y="923543"/>
                </a:lnTo>
                <a:lnTo>
                  <a:pt x="1679448" y="923543"/>
                </a:lnTo>
                <a:lnTo>
                  <a:pt x="1679448" y="0"/>
                </a:lnTo>
                <a:close/>
              </a:path>
            </a:pathLst>
          </a:custGeom>
          <a:solidFill>
            <a:srgbClr val="A9D18E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333737" y="5666995"/>
            <a:ext cx="2519363" cy="1292662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96215" marR="182880" algn="ctr" defTabSz="1371600">
              <a:spcBef>
                <a:spcPts val="360"/>
              </a:spcBef>
            </a:pP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NRPK</a:t>
            </a:r>
            <a:r>
              <a:rPr sz="2700" spc="-10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dikurangi </a:t>
            </a:r>
            <a:r>
              <a:rPr sz="2700" spc="-58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23" dirty="0">
                <a:solidFill>
                  <a:prstClr val="black"/>
                </a:solidFill>
                <a:latin typeface="Calibri"/>
                <a:cs typeface="Calibri"/>
              </a:rPr>
              <a:t>penyaluran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45" dirty="0">
                <a:solidFill>
                  <a:prstClr val="black"/>
                </a:solidFill>
                <a:latin typeface="Calibri"/>
                <a:cs typeface="Calibri"/>
              </a:rPr>
              <a:t>Tahap</a:t>
            </a:r>
            <a:r>
              <a:rPr sz="27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I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2689585" y="2656332"/>
            <a:ext cx="2286000" cy="4709160"/>
          </a:xfrm>
          <a:custGeom>
            <a:avLst/>
            <a:gdLst/>
            <a:ahLst/>
            <a:cxnLst/>
            <a:rect l="l" t="t" r="r" b="b"/>
            <a:pathLst>
              <a:path w="1524000" h="3139440">
                <a:moveTo>
                  <a:pt x="1524000" y="0"/>
                </a:moveTo>
                <a:lnTo>
                  <a:pt x="0" y="0"/>
                </a:lnTo>
                <a:lnTo>
                  <a:pt x="0" y="3139440"/>
                </a:lnTo>
                <a:lnTo>
                  <a:pt x="1524000" y="3139440"/>
                </a:lnTo>
                <a:lnTo>
                  <a:pt x="152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3333857" y="2684908"/>
            <a:ext cx="998220" cy="4347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N</a:t>
            </a: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R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PK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3112496" y="3685032"/>
            <a:ext cx="1668780" cy="878126"/>
          </a:xfrm>
          <a:prstGeom prst="rect">
            <a:avLst/>
          </a:prstGeom>
          <a:solidFill>
            <a:srgbClr val="AEABAB"/>
          </a:solidFill>
        </p:spPr>
        <p:txBody>
          <a:bodyPr vert="horz" wrap="square" lIns="0" tIns="46673" rIns="0" bIns="0" rtlCol="0">
            <a:spAutoFit/>
          </a:bodyPr>
          <a:lstStyle/>
          <a:p>
            <a:pPr marL="191453" defTabSz="1371600">
              <a:spcBef>
                <a:spcPts val="368"/>
              </a:spcBef>
            </a:pP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&gt;</a:t>
            </a:r>
            <a:r>
              <a:rPr sz="2700" spc="-8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70%</a:t>
            </a:r>
            <a:r>
              <a:rPr sz="2700" spc="-6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RK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  <a:p>
            <a:pPr marL="196215" defTabSz="1371600"/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Bertahap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5224761" y="2688335"/>
            <a:ext cx="2718434" cy="4709160"/>
          </a:xfrm>
          <a:custGeom>
            <a:avLst/>
            <a:gdLst/>
            <a:ahLst/>
            <a:cxnLst/>
            <a:rect l="l" t="t" r="r" b="b"/>
            <a:pathLst>
              <a:path w="1812290" h="3139440">
                <a:moveTo>
                  <a:pt x="1812036" y="0"/>
                </a:moveTo>
                <a:lnTo>
                  <a:pt x="0" y="0"/>
                </a:lnTo>
                <a:lnTo>
                  <a:pt x="0" y="3139440"/>
                </a:lnTo>
                <a:lnTo>
                  <a:pt x="1812036" y="3139440"/>
                </a:lnTo>
                <a:lnTo>
                  <a:pt x="1812036" y="0"/>
                </a:lnTo>
                <a:close/>
              </a:path>
            </a:pathLst>
          </a:custGeom>
          <a:solidFill>
            <a:srgbClr val="E1EFD9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5606140" y="2716910"/>
            <a:ext cx="1956435" cy="4347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2700" b="1" spc="-38" dirty="0">
                <a:solidFill>
                  <a:prstClr val="black"/>
                </a:solidFill>
                <a:latin typeface="Calibri"/>
                <a:cs typeface="Calibri"/>
              </a:rPr>
              <a:t>PENYALURAN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5517367" y="3376422"/>
            <a:ext cx="2142173" cy="1802130"/>
          </a:xfrm>
          <a:custGeom>
            <a:avLst/>
            <a:gdLst/>
            <a:ahLst/>
            <a:cxnLst/>
            <a:rect l="l" t="t" r="r" b="b"/>
            <a:pathLst>
              <a:path w="1428115" h="1201420">
                <a:moveTo>
                  <a:pt x="1427988" y="0"/>
                </a:moveTo>
                <a:lnTo>
                  <a:pt x="0" y="0"/>
                </a:lnTo>
                <a:lnTo>
                  <a:pt x="0" y="1200912"/>
                </a:lnTo>
                <a:lnTo>
                  <a:pt x="1427988" y="1200912"/>
                </a:lnTo>
                <a:lnTo>
                  <a:pt x="1427988" y="0"/>
                </a:lnTo>
                <a:close/>
              </a:path>
            </a:pathLst>
          </a:custGeom>
          <a:solidFill>
            <a:srgbClr val="A9D18E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5517367" y="3376422"/>
            <a:ext cx="2142173" cy="1709122"/>
          </a:xfrm>
          <a:prstGeom prst="rect">
            <a:avLst/>
          </a:prstGeom>
        </p:spPr>
        <p:txBody>
          <a:bodyPr vert="horz" wrap="square" lIns="0" tIns="46673" rIns="0" bIns="0" rtlCol="0">
            <a:spAutoFit/>
          </a:bodyPr>
          <a:lstStyle/>
          <a:p>
            <a:pPr marL="692468" defTabSz="1371600">
              <a:spcBef>
                <a:spcPts val="368"/>
              </a:spcBef>
            </a:pP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NRPK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  <a:p>
            <a:pPr marL="429578" defTabSz="1371600"/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dikurangi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  <a:p>
            <a:pPr marL="294323" defTabSz="1371600"/>
            <a:r>
              <a:rPr sz="2700" spc="-23" dirty="0">
                <a:solidFill>
                  <a:prstClr val="black"/>
                </a:solidFill>
                <a:latin typeface="Calibri"/>
                <a:cs typeface="Calibri"/>
              </a:rPr>
              <a:t>penyaluran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  <a:p>
            <a:pPr marL="248603" defTabSz="1371600"/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s.d.</a:t>
            </a:r>
            <a:r>
              <a:rPr sz="2700" spc="-5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45" dirty="0">
                <a:solidFill>
                  <a:prstClr val="black"/>
                </a:solidFill>
                <a:latin typeface="Calibri"/>
                <a:cs typeface="Calibri"/>
              </a:rPr>
              <a:t>Tahap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II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2468880" y="3897630"/>
            <a:ext cx="7002780" cy="2885121"/>
            <a:chOff x="1645920" y="2598420"/>
            <a:chExt cx="4668520" cy="1923414"/>
          </a:xfrm>
        </p:grpSpPr>
        <p:pic>
          <p:nvPicPr>
            <p:cNvPr id="37" name="object 3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45920" y="3162300"/>
              <a:ext cx="624840" cy="624839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93079" y="2598420"/>
              <a:ext cx="624839" cy="624839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90616" y="3896868"/>
              <a:ext cx="623315" cy="624840"/>
            </a:xfrm>
            <a:prstGeom prst="rect">
              <a:avLst/>
            </a:prstGeom>
          </p:spPr>
        </p:pic>
      </p:grpSp>
      <p:sp>
        <p:nvSpPr>
          <p:cNvPr id="40" name="object 40"/>
          <p:cNvSpPr txBox="1"/>
          <p:nvPr/>
        </p:nvSpPr>
        <p:spPr>
          <a:xfrm>
            <a:off x="12902185" y="5717285"/>
            <a:ext cx="1879283" cy="877163"/>
          </a:xfrm>
          <a:prstGeom prst="rect">
            <a:avLst/>
          </a:prstGeom>
          <a:solidFill>
            <a:srgbClr val="AEABAB"/>
          </a:solidFill>
        </p:spPr>
        <p:txBody>
          <a:bodyPr vert="horz" wrap="square" lIns="0" tIns="45720" rIns="0" bIns="0" rtlCol="0">
            <a:spAutoFit/>
          </a:bodyPr>
          <a:lstStyle/>
          <a:p>
            <a:pPr marL="301943" marR="125730" indent="-162878" defTabSz="1371600">
              <a:spcBef>
                <a:spcPts val="360"/>
              </a:spcBef>
            </a:pP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s.d.</a:t>
            </a:r>
            <a:r>
              <a:rPr sz="2700" spc="-7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70%</a:t>
            </a:r>
            <a:r>
              <a:rPr sz="2700" spc="-6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RK </a:t>
            </a:r>
            <a:r>
              <a:rPr sz="2700" spc="-58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Bertahap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15510510" y="5696712"/>
            <a:ext cx="2145030" cy="969645"/>
          </a:xfrm>
          <a:custGeom>
            <a:avLst/>
            <a:gdLst/>
            <a:ahLst/>
            <a:cxnLst/>
            <a:rect l="l" t="t" r="r" b="b"/>
            <a:pathLst>
              <a:path w="1430020" h="646429">
                <a:moveTo>
                  <a:pt x="1429511" y="0"/>
                </a:moveTo>
                <a:lnTo>
                  <a:pt x="0" y="0"/>
                </a:lnTo>
                <a:lnTo>
                  <a:pt x="0" y="646176"/>
                </a:lnTo>
                <a:lnTo>
                  <a:pt x="1429511" y="646176"/>
                </a:lnTo>
                <a:lnTo>
                  <a:pt x="1429511" y="0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5510510" y="5696713"/>
            <a:ext cx="2145030" cy="878126"/>
          </a:xfrm>
          <a:prstGeom prst="rect">
            <a:avLst/>
          </a:prstGeom>
        </p:spPr>
        <p:txBody>
          <a:bodyPr vert="horz" wrap="square" lIns="0" tIns="46673" rIns="0" bIns="0" rtlCol="0">
            <a:spAutoFit/>
          </a:bodyPr>
          <a:lstStyle/>
          <a:p>
            <a:pPr marL="360044" marR="344805" indent="340043" defTabSz="1371600">
              <a:spcBef>
                <a:spcPts val="368"/>
              </a:spcBef>
            </a:pP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Tidak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 disalur</a:t>
            </a:r>
            <a:r>
              <a:rPr sz="2700" spc="-68" dirty="0">
                <a:solidFill>
                  <a:prstClr val="black"/>
                </a:solidFill>
                <a:latin typeface="Calibri"/>
                <a:cs typeface="Calibri"/>
              </a:rPr>
              <a:t>k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an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14753843" y="3707891"/>
            <a:ext cx="940118" cy="2986088"/>
            <a:chOff x="9835895" y="2471927"/>
            <a:chExt cx="626745" cy="1990725"/>
          </a:xfrm>
        </p:grpSpPr>
        <p:pic>
          <p:nvPicPr>
            <p:cNvPr id="44" name="object 4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37419" y="2471927"/>
              <a:ext cx="624840" cy="624839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35895" y="3837431"/>
              <a:ext cx="624840" cy="624839"/>
            </a:xfrm>
            <a:prstGeom prst="rect">
              <a:avLst/>
            </a:prstGeom>
          </p:spPr>
        </p:pic>
      </p:grpSp>
      <p:sp>
        <p:nvSpPr>
          <p:cNvPr id="46" name="object 46"/>
          <p:cNvSpPr txBox="1"/>
          <p:nvPr/>
        </p:nvSpPr>
        <p:spPr>
          <a:xfrm>
            <a:off x="14088236" y="9823832"/>
            <a:ext cx="2475546" cy="290464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9050" defTabSz="1371600">
              <a:spcBef>
                <a:spcPts val="285"/>
              </a:spcBef>
            </a:pPr>
            <a:r>
              <a:rPr sz="1650" b="1" dirty="0">
                <a:solidFill>
                  <a:srgbClr val="FFFFFF"/>
                </a:solidFill>
                <a:latin typeface="Segoe UI"/>
                <a:cs typeface="Segoe UI"/>
              </a:rPr>
              <a:t>INDONESIAN</a:t>
            </a:r>
            <a:r>
              <a:rPr sz="1650" b="1" spc="-10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50" b="1" dirty="0">
                <a:solidFill>
                  <a:srgbClr val="FFFFFF"/>
                </a:solidFill>
                <a:latin typeface="Segoe UI"/>
                <a:cs typeface="Segoe UI"/>
              </a:rPr>
              <a:t>TREASURY</a:t>
            </a:r>
            <a:endParaRPr sz="16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47" name="object 4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150" defTabSz="1371600">
              <a:lnSpc>
                <a:spcPts val="1995"/>
              </a:lnSpc>
            </a:pPr>
            <a:fld id="{81D60167-4931-47E6-BA6A-407CBD079E47}" type="slidenum">
              <a:rPr spc="-8" dirty="0">
                <a:solidFill>
                  <a:prstClr val="black"/>
                </a:solidFill>
              </a:rPr>
              <a:pPr marL="57150" defTabSz="1371600">
                <a:lnSpc>
                  <a:spcPts val="1995"/>
                </a:lnSpc>
              </a:pPr>
              <a:t>12</a:t>
            </a:fld>
            <a:endParaRPr spc="-8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3464" y="9715497"/>
            <a:ext cx="987552" cy="4389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71988" y="476174"/>
            <a:ext cx="9344978" cy="664606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>
              <a:spcBef>
                <a:spcPts val="143"/>
              </a:spcBef>
            </a:pPr>
            <a:r>
              <a:rPr sz="4200" b="1" spc="-8" dirty="0">
                <a:solidFill>
                  <a:srgbClr val="005FAC"/>
                </a:solidFill>
                <a:latin typeface="Tahoma"/>
                <a:cs typeface="Tahoma"/>
              </a:rPr>
              <a:t>KEGIATAN</a:t>
            </a:r>
            <a:r>
              <a:rPr sz="4200" b="1" spc="-30" dirty="0">
                <a:solidFill>
                  <a:srgbClr val="005FAC"/>
                </a:solidFill>
                <a:latin typeface="Tahoma"/>
                <a:cs typeface="Tahoma"/>
              </a:rPr>
              <a:t> </a:t>
            </a:r>
            <a:r>
              <a:rPr sz="4200" b="1" spc="-8" dirty="0">
                <a:solidFill>
                  <a:srgbClr val="005FAC"/>
                </a:solidFill>
                <a:latin typeface="Tahoma"/>
                <a:cs typeface="Tahoma"/>
              </a:rPr>
              <a:t>PENUNJANG</a:t>
            </a:r>
            <a:r>
              <a:rPr sz="4200" b="1" spc="-15" dirty="0">
                <a:solidFill>
                  <a:srgbClr val="005FAC"/>
                </a:solidFill>
                <a:latin typeface="Tahoma"/>
                <a:cs typeface="Tahoma"/>
              </a:rPr>
              <a:t> </a:t>
            </a:r>
            <a:r>
              <a:rPr sz="4200" b="1" spc="-8" dirty="0">
                <a:solidFill>
                  <a:srgbClr val="005FAC"/>
                </a:solidFill>
                <a:latin typeface="Tahoma"/>
                <a:cs typeface="Tahoma"/>
              </a:rPr>
              <a:t>DAK</a:t>
            </a:r>
            <a:r>
              <a:rPr sz="4200" b="1" spc="-15" dirty="0">
                <a:solidFill>
                  <a:srgbClr val="005FAC"/>
                </a:solidFill>
                <a:latin typeface="Tahoma"/>
                <a:cs typeface="Tahoma"/>
              </a:rPr>
              <a:t> </a:t>
            </a:r>
            <a:r>
              <a:rPr sz="4200" b="1" spc="-8" dirty="0">
                <a:solidFill>
                  <a:srgbClr val="005FAC"/>
                </a:solidFill>
                <a:latin typeface="Tahoma"/>
                <a:cs typeface="Tahoma"/>
              </a:rPr>
              <a:t>FISIK</a:t>
            </a:r>
            <a:endParaRPr sz="42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31062" y="2518411"/>
            <a:ext cx="8624888" cy="4347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  <a:tabLst>
                <a:tab pos="532448" algn="l"/>
              </a:tabLst>
            </a:pP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a.	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Pemda</a:t>
            </a:r>
            <a:r>
              <a:rPr sz="2700" spc="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dapat</a:t>
            </a:r>
            <a:r>
              <a:rPr sz="2700" spc="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menggunakan</a:t>
            </a:r>
            <a:r>
              <a:rPr sz="2700" spc="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penunjang</a:t>
            </a:r>
            <a:r>
              <a:rPr sz="2700" spc="5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maksimal</a:t>
            </a:r>
            <a:r>
              <a:rPr sz="2700" b="1" spc="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sebesar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31061" y="2929889"/>
            <a:ext cx="6873240" cy="1265731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533400" defTabSz="1371600">
              <a:spcBef>
                <a:spcPts val="150"/>
              </a:spcBef>
            </a:pP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5% dari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pagu subbidang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  <a:p>
            <a:pPr marL="19050" marR="7620" defTabSz="1371600">
              <a:tabLst>
                <a:tab pos="532448" algn="l"/>
              </a:tabLst>
            </a:pP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b.	</a:t>
            </a:r>
            <a:r>
              <a:rPr sz="2700" spc="-23" dirty="0">
                <a:solidFill>
                  <a:prstClr val="black"/>
                </a:solidFill>
                <a:latin typeface="Calibri"/>
                <a:cs typeface="Calibri"/>
              </a:rPr>
              <a:t>Kegiatan</a:t>
            </a:r>
            <a:r>
              <a:rPr sz="27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penunjang</a:t>
            </a:r>
            <a:r>
              <a:rPr sz="2700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dialokasikan</a:t>
            </a:r>
            <a:r>
              <a:rPr sz="2700" spc="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53" dirty="0">
                <a:solidFill>
                  <a:prstClr val="black"/>
                </a:solidFill>
                <a:latin typeface="Calibri"/>
                <a:cs typeface="Calibri"/>
              </a:rPr>
              <a:t>ke</a:t>
            </a:r>
            <a:r>
              <a:rPr sz="27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dalam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RK </a:t>
            </a:r>
            <a:r>
              <a:rPr sz="2700" spc="-58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c.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45411" y="3753230"/>
            <a:ext cx="8109585" cy="1265731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marR="7620" algn="just" defTabSz="1371600">
              <a:spcBef>
                <a:spcPts val="150"/>
              </a:spcBef>
            </a:pP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Dalam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 hal</a:t>
            </a:r>
            <a:r>
              <a:rPr sz="27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pengurangan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alokasi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yang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mengakibatkan </a:t>
            </a:r>
            <a:r>
              <a:rPr sz="2700" spc="-59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30" dirty="0">
                <a:solidFill>
                  <a:prstClr val="black"/>
                </a:solidFill>
                <a:latin typeface="Calibri"/>
                <a:cs typeface="Calibri"/>
              </a:rPr>
              <a:t>kontrak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penunjang melebihi 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dari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5%, 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selisih </a:t>
            </a: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dibebankan 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38" dirty="0">
                <a:solidFill>
                  <a:prstClr val="black"/>
                </a:solidFill>
                <a:latin typeface="Calibri"/>
                <a:cs typeface="Calibri"/>
              </a:rPr>
              <a:t>ke</a:t>
            </a:r>
            <a:r>
              <a:rPr sz="2700" b="1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APBD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36091" y="6489573"/>
            <a:ext cx="8103870" cy="292772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533400" marR="8573" indent="-514350" algn="just" defTabSz="1371600">
              <a:spcBef>
                <a:spcPts val="150"/>
              </a:spcBef>
              <a:buFontTx/>
              <a:buAutoNum type="alphaLcPeriod"/>
              <a:tabLst>
                <a:tab pos="533400" algn="l"/>
              </a:tabLst>
            </a:pPr>
            <a:r>
              <a:rPr sz="2700" spc="-23" dirty="0">
                <a:solidFill>
                  <a:prstClr val="black"/>
                </a:solidFill>
                <a:latin typeface="Calibri"/>
                <a:cs typeface="Calibri"/>
              </a:rPr>
              <a:t>Perekaman </a:t>
            </a:r>
            <a:r>
              <a:rPr sz="2700" spc="-30" dirty="0">
                <a:solidFill>
                  <a:prstClr val="black"/>
                </a:solidFill>
                <a:latin typeface="Calibri"/>
                <a:cs typeface="Calibri"/>
              </a:rPr>
              <a:t>kontrak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penunjang harus merujuk </a:t>
            </a:r>
            <a:r>
              <a:rPr sz="2700" spc="-53" dirty="0">
                <a:solidFill>
                  <a:prstClr val="black"/>
                </a:solidFill>
                <a:latin typeface="Calibri"/>
                <a:cs typeface="Calibri"/>
              </a:rPr>
              <a:t>ke</a:t>
            </a:r>
            <a:r>
              <a:rPr sz="2700" spc="-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RK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penunjang,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tidak</a:t>
            </a: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pada</a:t>
            </a:r>
            <a:r>
              <a:rPr sz="2700" b="1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RK</a:t>
            </a:r>
            <a:r>
              <a:rPr sz="2700" b="1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23" dirty="0">
                <a:solidFill>
                  <a:prstClr val="black"/>
                </a:solidFill>
                <a:latin typeface="Calibri"/>
                <a:cs typeface="Calibri"/>
              </a:rPr>
              <a:t>kegiatan</a:t>
            </a:r>
            <a:r>
              <a:rPr sz="2700" b="1" spc="-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Fisik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  <a:p>
            <a:pPr marL="533400" marR="7620" indent="-514350" algn="just" defTabSz="1371600">
              <a:buFontTx/>
              <a:buAutoNum type="alphaLcPeriod"/>
              <a:tabLst>
                <a:tab pos="533400" algn="l"/>
              </a:tabLst>
            </a:pP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Dalam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hal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 pada</a:t>
            </a:r>
            <a:r>
              <a:rPr sz="27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RK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tidak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terdapat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alokasi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23" dirty="0">
                <a:solidFill>
                  <a:prstClr val="black"/>
                </a:solidFill>
                <a:latin typeface="Calibri"/>
                <a:cs typeface="Calibri"/>
              </a:rPr>
              <a:t>kegiatan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penunjang,</a:t>
            </a:r>
            <a:r>
              <a:rPr sz="27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maka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Pemda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tidak</a:t>
            </a:r>
            <a:r>
              <a:rPr sz="27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boleh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 menggunakan </a:t>
            </a:r>
            <a:r>
              <a:rPr sz="2700" spc="-59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23" dirty="0">
                <a:solidFill>
                  <a:prstClr val="black"/>
                </a:solidFill>
                <a:latin typeface="Calibri"/>
                <a:cs typeface="Calibri"/>
              </a:rPr>
              <a:t>biaya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penunjang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  <a:p>
            <a:pPr marL="533400" marR="7620" indent="-514350" algn="just" defTabSz="1371600">
              <a:buFontTx/>
              <a:buAutoNum type="alphaLcPeriod"/>
              <a:tabLst>
                <a:tab pos="533400" algn="l"/>
              </a:tabLst>
            </a:pP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Alokasi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 penunjang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23" dirty="0">
                <a:solidFill>
                  <a:prstClr val="black"/>
                </a:solidFill>
                <a:latin typeface="Calibri"/>
                <a:cs typeface="Calibri"/>
              </a:rPr>
              <a:t>bersifat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flexibel,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sepanjang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tidak 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diatur</a:t>
            </a:r>
            <a:r>
              <a:rPr sz="2700" spc="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oleh</a:t>
            </a:r>
            <a:r>
              <a:rPr sz="2700" spc="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Kementerian/Lembaga</a:t>
            </a:r>
            <a:r>
              <a:rPr sz="2700" spc="5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45" dirty="0">
                <a:solidFill>
                  <a:prstClr val="black"/>
                </a:solidFill>
                <a:latin typeface="Calibri"/>
                <a:cs typeface="Calibri"/>
              </a:rPr>
              <a:t>Teknis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pengampu.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104625" y="3162680"/>
            <a:ext cx="5833110" cy="1681229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533400" marR="7620" indent="-514350" defTabSz="1371600">
              <a:spcBef>
                <a:spcPts val="150"/>
              </a:spcBef>
              <a:buFontTx/>
              <a:buAutoNum type="alphaLcPeriod"/>
              <a:tabLst>
                <a:tab pos="532448" algn="l"/>
                <a:tab pos="533400" algn="l"/>
                <a:tab pos="1632585" algn="l"/>
                <a:tab pos="3639503" algn="l"/>
              </a:tabLst>
            </a:pP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desain	perencanaan	untuk</a:t>
            </a:r>
            <a:r>
              <a:rPr sz="2700" spc="18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23" dirty="0">
                <a:solidFill>
                  <a:prstClr val="black"/>
                </a:solidFill>
                <a:latin typeface="Calibri"/>
                <a:cs typeface="Calibri"/>
              </a:rPr>
              <a:t>kegiatan </a:t>
            </a:r>
            <a:r>
              <a:rPr sz="2700" spc="-59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23" dirty="0">
                <a:solidFill>
                  <a:prstClr val="black"/>
                </a:solidFill>
                <a:latin typeface="Calibri"/>
                <a:cs typeface="Calibri"/>
              </a:rPr>
              <a:t>kontraktual;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  <a:p>
            <a:pPr marL="533400" indent="-514350" defTabSz="1371600">
              <a:buFontTx/>
              <a:buAutoNum type="alphaLcPeriod"/>
              <a:tabLst>
                <a:tab pos="532448" algn="l"/>
                <a:tab pos="533400" algn="l"/>
              </a:tabLst>
            </a:pPr>
            <a:r>
              <a:rPr sz="2700" spc="-23" dirty="0">
                <a:solidFill>
                  <a:prstClr val="black"/>
                </a:solidFill>
                <a:latin typeface="Calibri"/>
                <a:cs typeface="Calibri"/>
              </a:rPr>
              <a:t>biaya</a:t>
            </a:r>
            <a:r>
              <a:rPr sz="2700" spc="-5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tender;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  <a:p>
            <a:pPr marL="19050" defTabSz="1371600"/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c.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618975" y="4397501"/>
            <a:ext cx="5316855" cy="4347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  <a:tabLst>
                <a:tab pos="1052513" algn="l"/>
                <a:tab pos="4755833" algn="l"/>
              </a:tabLst>
            </a:pP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jas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a	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p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e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n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dam</a:t>
            </a:r>
            <a:r>
              <a:rPr sz="2700" spc="8" dirty="0">
                <a:solidFill>
                  <a:prstClr val="black"/>
                </a:solidFill>
                <a:latin typeface="Calibri"/>
                <a:cs typeface="Calibri"/>
              </a:rPr>
              <a:t>p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in</a:t>
            </a:r>
            <a:r>
              <a:rPr sz="2700" spc="90" dirty="0">
                <a:solidFill>
                  <a:prstClr val="black"/>
                </a:solidFill>
                <a:latin typeface="Calibri"/>
                <a:cs typeface="Calibri"/>
              </a:rPr>
              <a:t>g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/</a:t>
            </a:r>
            <a:r>
              <a:rPr sz="2700" spc="-53" dirty="0">
                <a:solidFill>
                  <a:prstClr val="black"/>
                </a:solidFill>
                <a:latin typeface="Calibri"/>
                <a:cs typeface="Calibri"/>
              </a:rPr>
              <a:t>f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as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il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i</a:t>
            </a:r>
            <a:r>
              <a:rPr sz="2700" spc="-45" dirty="0">
                <a:solidFill>
                  <a:prstClr val="black"/>
                </a:solidFill>
                <a:latin typeface="Calibri"/>
                <a:cs typeface="Calibri"/>
              </a:rPr>
              <a:t>t</a:t>
            </a:r>
            <a:r>
              <a:rPr sz="2700" spc="-23" dirty="0">
                <a:solidFill>
                  <a:prstClr val="black"/>
                </a:solidFill>
                <a:latin typeface="Calibri"/>
                <a:cs typeface="Calibri"/>
              </a:rPr>
              <a:t>at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o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r	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non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618975" y="4808983"/>
            <a:ext cx="5319713" cy="850233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marR="7620" defTabSz="1371600">
              <a:spcBef>
                <a:spcPts val="150"/>
              </a:spcBef>
            </a:pP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Aparatur</a:t>
            </a:r>
            <a:r>
              <a:rPr sz="2700" spc="22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Sipil</a:t>
            </a:r>
            <a:r>
              <a:rPr sz="2700" spc="24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23" dirty="0">
                <a:solidFill>
                  <a:prstClr val="black"/>
                </a:solidFill>
                <a:latin typeface="Calibri"/>
                <a:cs typeface="Calibri"/>
              </a:rPr>
              <a:t>Negara</a:t>
            </a:r>
            <a:r>
              <a:rPr sz="2700" spc="24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30" dirty="0">
                <a:solidFill>
                  <a:prstClr val="black"/>
                </a:solidFill>
                <a:latin typeface="Calibri"/>
                <a:cs typeface="Calibri"/>
              </a:rPr>
              <a:t>kegiatan</a:t>
            </a:r>
            <a:r>
              <a:rPr sz="2700" spc="25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DAK </a:t>
            </a:r>
            <a:r>
              <a:rPr sz="2700" spc="-59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Fisik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yang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23" dirty="0">
                <a:solidFill>
                  <a:prstClr val="black"/>
                </a:solidFill>
                <a:latin typeface="Calibri"/>
                <a:cs typeface="Calibri"/>
              </a:rPr>
              <a:t>dilakukan</a:t>
            </a:r>
            <a:r>
              <a:rPr sz="2700" spc="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secara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23" dirty="0">
                <a:solidFill>
                  <a:prstClr val="black"/>
                </a:solidFill>
                <a:latin typeface="Calibri"/>
                <a:cs typeface="Calibri"/>
              </a:rPr>
              <a:t>swakelola;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104625" y="5631943"/>
            <a:ext cx="5835968" cy="4347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  <a:tabLst>
                <a:tab pos="532448" algn="l"/>
                <a:tab pos="1351598" algn="l"/>
                <a:tab pos="2979420" algn="l"/>
                <a:tab pos="4644390" algn="l"/>
              </a:tabLst>
            </a:pP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d.	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jas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a	</a:t>
            </a:r>
            <a:r>
              <a:rPr sz="2700" spc="-98" dirty="0">
                <a:solidFill>
                  <a:prstClr val="black"/>
                </a:solidFill>
                <a:latin typeface="Calibri"/>
                <a:cs typeface="Calibri"/>
              </a:rPr>
              <a:t>k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o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ns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ul</a:t>
            </a:r>
            <a:r>
              <a:rPr sz="2700" spc="-53" dirty="0">
                <a:solidFill>
                  <a:prstClr val="black"/>
                </a:solidFill>
                <a:latin typeface="Calibri"/>
                <a:cs typeface="Calibri"/>
              </a:rPr>
              <a:t>t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an	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p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e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n</a:t>
            </a:r>
            <a:r>
              <a:rPr sz="2700" spc="-45" dirty="0">
                <a:solidFill>
                  <a:prstClr val="black"/>
                </a:solidFill>
                <a:latin typeface="Calibri"/>
                <a:cs typeface="Calibri"/>
              </a:rPr>
              <a:t>g</a:t>
            </a:r>
            <a:r>
              <a:rPr sz="2700" spc="-23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700" spc="-45" dirty="0">
                <a:solidFill>
                  <a:prstClr val="black"/>
                </a:solidFill>
                <a:latin typeface="Calibri"/>
                <a:cs typeface="Calibri"/>
              </a:rPr>
              <a:t>w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as	</a:t>
            </a:r>
            <a:r>
              <a:rPr sz="2700" spc="-98" dirty="0">
                <a:solidFill>
                  <a:prstClr val="black"/>
                </a:solidFill>
                <a:latin typeface="Calibri"/>
                <a:cs typeface="Calibri"/>
              </a:rPr>
              <a:t>k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e</a:t>
            </a:r>
            <a:r>
              <a:rPr sz="2700" spc="8" dirty="0">
                <a:solidFill>
                  <a:prstClr val="black"/>
                </a:solidFill>
                <a:latin typeface="Calibri"/>
                <a:cs typeface="Calibri"/>
              </a:rPr>
              <a:t>g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i</a:t>
            </a:r>
            <a:r>
              <a:rPr sz="2700" spc="-23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700" spc="-45" dirty="0">
                <a:solidFill>
                  <a:prstClr val="black"/>
                </a:solidFill>
                <a:latin typeface="Calibri"/>
                <a:cs typeface="Calibri"/>
              </a:rPr>
              <a:t>t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an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104625" y="6042965"/>
            <a:ext cx="5835968" cy="1265731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533400" defTabSz="1371600">
              <a:spcBef>
                <a:spcPts val="150"/>
              </a:spcBef>
            </a:pPr>
            <a:r>
              <a:rPr sz="2700" spc="-23" dirty="0">
                <a:solidFill>
                  <a:prstClr val="black"/>
                </a:solidFill>
                <a:latin typeface="Calibri"/>
                <a:cs typeface="Calibri"/>
              </a:rPr>
              <a:t>kontraktual;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  <a:p>
            <a:pPr marL="533400" marR="7620" indent="-514350" defTabSz="1371600">
              <a:spcBef>
                <a:spcPts val="8"/>
              </a:spcBef>
              <a:tabLst>
                <a:tab pos="532448" algn="l"/>
              </a:tabLst>
            </a:pP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e.	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penyelenggaraan</a:t>
            </a:r>
            <a:r>
              <a:rPr sz="2700" spc="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rapat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23" dirty="0">
                <a:solidFill>
                  <a:prstClr val="black"/>
                </a:solidFill>
                <a:latin typeface="Calibri"/>
                <a:cs typeface="Calibri"/>
              </a:rPr>
              <a:t>koordinasi</a:t>
            </a:r>
            <a:r>
              <a:rPr sz="2700" spc="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di </a:t>
            </a:r>
            <a:r>
              <a:rPr sz="2700" spc="-59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Pemerintah</a:t>
            </a:r>
            <a:r>
              <a:rPr sz="2700" spc="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Daerah;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104625" y="7278242"/>
            <a:ext cx="2038350" cy="850233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533400" marR="7620" indent="-514350" defTabSz="1371600">
              <a:spcBef>
                <a:spcPts val="150"/>
              </a:spcBef>
              <a:tabLst>
                <a:tab pos="532448" algn="l"/>
              </a:tabLst>
            </a:pP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f.	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p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erja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l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an</a:t>
            </a:r>
            <a:r>
              <a:rPr sz="2700" spc="8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n  </a:t>
            </a:r>
            <a:r>
              <a:rPr sz="2700" spc="-23" dirty="0">
                <a:solidFill>
                  <a:prstClr val="black"/>
                </a:solidFill>
                <a:latin typeface="Calibri"/>
                <a:cs typeface="Calibri"/>
              </a:rPr>
              <a:t>kegiatan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489304" y="7278242"/>
            <a:ext cx="3449955" cy="850233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marR="7620" indent="40958" defTabSz="1371600">
              <a:spcBef>
                <a:spcPts val="150"/>
              </a:spcBef>
              <a:tabLst>
                <a:tab pos="1225866" algn="l"/>
                <a:tab pos="1526858" algn="l"/>
                <a:tab pos="2646045" algn="l"/>
              </a:tabLst>
            </a:pP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d</a:t>
            </a:r>
            <a:r>
              <a:rPr sz="2700" spc="8" dirty="0">
                <a:solidFill>
                  <a:prstClr val="black"/>
                </a:solidFill>
                <a:latin typeface="Calibri"/>
                <a:cs typeface="Calibri"/>
              </a:rPr>
              <a:t>i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na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s	</a:t>
            </a:r>
            <a:r>
              <a:rPr sz="2700" spc="-98" dirty="0">
                <a:solidFill>
                  <a:prstClr val="black"/>
                </a:solidFill>
                <a:latin typeface="Calibri"/>
                <a:cs typeface="Calibri"/>
              </a:rPr>
              <a:t>k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e/</a:t>
            </a:r>
            <a:r>
              <a:rPr sz="2700" spc="8" dirty="0">
                <a:solidFill>
                  <a:prstClr val="black"/>
                </a:solidFill>
                <a:latin typeface="Calibri"/>
                <a:cs typeface="Calibri"/>
              </a:rPr>
              <a:t>d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ari	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lo</a:t>
            </a:r>
            <a:r>
              <a:rPr sz="2700" spc="-68" dirty="0">
                <a:solidFill>
                  <a:prstClr val="black"/>
                </a:solidFill>
                <a:latin typeface="Calibri"/>
                <a:cs typeface="Calibri"/>
              </a:rPr>
              <a:t>k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asi 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u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ntuk		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p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e</a:t>
            </a:r>
            <a:r>
              <a:rPr sz="2700" spc="-45" dirty="0">
                <a:solidFill>
                  <a:prstClr val="black"/>
                </a:solidFill>
                <a:latin typeface="Calibri"/>
                <a:cs typeface="Calibri"/>
              </a:rPr>
              <a:t>r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e</a:t>
            </a:r>
            <a:r>
              <a:rPr sz="2700" spc="8" dirty="0">
                <a:solidFill>
                  <a:prstClr val="black"/>
                </a:solidFill>
                <a:latin typeface="Calibri"/>
                <a:cs typeface="Calibri"/>
              </a:rPr>
              <a:t>n</a:t>
            </a:r>
            <a:r>
              <a:rPr sz="2700" spc="-30" dirty="0">
                <a:solidFill>
                  <a:prstClr val="black"/>
                </a:solidFill>
                <a:latin typeface="Calibri"/>
                <a:cs typeface="Calibri"/>
              </a:rPr>
              <a:t>c</a:t>
            </a:r>
            <a:r>
              <a:rPr sz="2700" spc="15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na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n,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618975" y="8101279"/>
            <a:ext cx="4522470" cy="4347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pengendalian,</a:t>
            </a:r>
            <a:r>
              <a:rPr sz="2700" spc="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dan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 pengawasan.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724911" y="1895095"/>
            <a:ext cx="4343400" cy="599123"/>
          </a:xfrm>
          <a:custGeom>
            <a:avLst/>
            <a:gdLst/>
            <a:ahLst/>
            <a:cxnLst/>
            <a:rect l="l" t="t" r="r" b="b"/>
            <a:pathLst>
              <a:path w="2895600" h="399414">
                <a:moveTo>
                  <a:pt x="2895599" y="0"/>
                </a:moveTo>
                <a:lnTo>
                  <a:pt x="0" y="0"/>
                </a:lnTo>
                <a:lnTo>
                  <a:pt x="0" y="399288"/>
                </a:lnTo>
                <a:lnTo>
                  <a:pt x="2895599" y="399288"/>
                </a:lnTo>
                <a:lnTo>
                  <a:pt x="2895599" y="0"/>
                </a:lnTo>
                <a:close/>
              </a:path>
            </a:pathLst>
          </a:custGeom>
          <a:solidFill>
            <a:srgbClr val="D0CECE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724911" y="1895094"/>
            <a:ext cx="4343400" cy="505907"/>
          </a:xfrm>
          <a:prstGeom prst="rect">
            <a:avLst/>
          </a:prstGeom>
        </p:spPr>
        <p:txBody>
          <a:bodyPr vert="horz" wrap="square" lIns="0" tIns="43814" rIns="0" bIns="0" rtlCol="0">
            <a:spAutoFit/>
          </a:bodyPr>
          <a:lstStyle/>
          <a:p>
            <a:pPr marL="715326" defTabSz="1371600">
              <a:spcBef>
                <a:spcPts val="344"/>
              </a:spcBef>
            </a:pP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NILAI</a:t>
            </a:r>
            <a:r>
              <a:rPr sz="3000" b="1" spc="-6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b="1" spc="-15" dirty="0">
                <a:solidFill>
                  <a:prstClr val="black"/>
                </a:solidFill>
                <a:latin typeface="Calibri"/>
                <a:cs typeface="Calibri"/>
              </a:rPr>
              <a:t>PENUNJANG</a:t>
            </a:r>
            <a:endParaRPr sz="30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2611861" y="2327149"/>
            <a:ext cx="4135755" cy="599123"/>
          </a:xfrm>
          <a:custGeom>
            <a:avLst/>
            <a:gdLst/>
            <a:ahLst/>
            <a:cxnLst/>
            <a:rect l="l" t="t" r="r" b="b"/>
            <a:pathLst>
              <a:path w="2757170" h="399414">
                <a:moveTo>
                  <a:pt x="2756916" y="0"/>
                </a:moveTo>
                <a:lnTo>
                  <a:pt x="0" y="0"/>
                </a:lnTo>
                <a:lnTo>
                  <a:pt x="0" y="399288"/>
                </a:lnTo>
                <a:lnTo>
                  <a:pt x="2756916" y="399288"/>
                </a:lnTo>
                <a:lnTo>
                  <a:pt x="2756916" y="0"/>
                </a:lnTo>
                <a:close/>
              </a:path>
            </a:pathLst>
          </a:custGeom>
          <a:solidFill>
            <a:srgbClr val="D0CECE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611861" y="2327148"/>
            <a:ext cx="4135755" cy="505907"/>
          </a:xfrm>
          <a:prstGeom prst="rect">
            <a:avLst/>
          </a:prstGeom>
        </p:spPr>
        <p:txBody>
          <a:bodyPr vert="horz" wrap="square" lIns="0" tIns="43814" rIns="0" bIns="0" rtlCol="0">
            <a:spAutoFit/>
          </a:bodyPr>
          <a:lstStyle/>
          <a:p>
            <a:pPr marL="245745" defTabSz="1371600">
              <a:spcBef>
                <a:spcPts val="344"/>
              </a:spcBef>
            </a:pPr>
            <a:r>
              <a:rPr sz="3000" b="1" spc="-68" dirty="0">
                <a:solidFill>
                  <a:prstClr val="black"/>
                </a:solidFill>
                <a:latin typeface="Calibri"/>
                <a:cs typeface="Calibri"/>
              </a:rPr>
              <a:t>KEGIATAN</a:t>
            </a:r>
            <a:r>
              <a:rPr sz="3000" b="1" spc="-6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b="1" spc="-15" dirty="0">
                <a:solidFill>
                  <a:prstClr val="black"/>
                </a:solidFill>
                <a:latin typeface="Calibri"/>
                <a:cs typeface="Calibri"/>
              </a:rPr>
              <a:t>PENUNJANG</a:t>
            </a:r>
            <a:endParaRPr sz="30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724911" y="5852161"/>
            <a:ext cx="6225540" cy="599123"/>
          </a:xfrm>
          <a:custGeom>
            <a:avLst/>
            <a:gdLst/>
            <a:ahLst/>
            <a:cxnLst/>
            <a:rect l="l" t="t" r="r" b="b"/>
            <a:pathLst>
              <a:path w="4150360" h="399414">
                <a:moveTo>
                  <a:pt x="4149852" y="0"/>
                </a:moveTo>
                <a:lnTo>
                  <a:pt x="0" y="0"/>
                </a:lnTo>
                <a:lnTo>
                  <a:pt x="0" y="399288"/>
                </a:lnTo>
                <a:lnTo>
                  <a:pt x="4149852" y="399288"/>
                </a:lnTo>
                <a:lnTo>
                  <a:pt x="4149852" y="0"/>
                </a:lnTo>
                <a:close/>
              </a:path>
            </a:pathLst>
          </a:custGeom>
          <a:solidFill>
            <a:srgbClr val="D0CECE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24911" y="5852160"/>
            <a:ext cx="6225540" cy="505907"/>
          </a:xfrm>
          <a:prstGeom prst="rect">
            <a:avLst/>
          </a:prstGeom>
        </p:spPr>
        <p:txBody>
          <a:bodyPr vert="horz" wrap="square" lIns="0" tIns="43814" rIns="0" bIns="0" rtlCol="0">
            <a:spAutoFit/>
          </a:bodyPr>
          <a:lstStyle/>
          <a:p>
            <a:pPr marL="241935" defTabSz="1371600">
              <a:spcBef>
                <a:spcPts val="344"/>
              </a:spcBef>
            </a:pPr>
            <a:r>
              <a:rPr sz="3000" b="1" spc="-8" dirty="0">
                <a:solidFill>
                  <a:prstClr val="black"/>
                </a:solidFill>
                <a:latin typeface="Calibri"/>
                <a:cs typeface="Calibri"/>
              </a:rPr>
              <a:t>PEREKAMAN</a:t>
            </a:r>
            <a:r>
              <a:rPr sz="3000" b="1" spc="-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b="1" spc="-23" dirty="0">
                <a:solidFill>
                  <a:prstClr val="black"/>
                </a:solidFill>
                <a:latin typeface="Calibri"/>
                <a:cs typeface="Calibri"/>
              </a:rPr>
              <a:t>KONTRAK</a:t>
            </a:r>
            <a:r>
              <a:rPr sz="3000" b="1" spc="-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b="1" spc="-15" dirty="0">
                <a:solidFill>
                  <a:prstClr val="black"/>
                </a:solidFill>
                <a:latin typeface="Calibri"/>
                <a:cs typeface="Calibri"/>
              </a:rPr>
              <a:t>PENUNJANG</a:t>
            </a:r>
            <a:endParaRPr sz="3000">
              <a:solidFill>
                <a:prstClr val="black"/>
              </a:solidFill>
              <a:latin typeface="Calibri"/>
              <a:cs typeface="Calibri"/>
            </a:endParaRPr>
          </a:p>
        </p:txBody>
      </p:sp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54529" y="1481328"/>
            <a:ext cx="1037843" cy="1037844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649457" y="1778508"/>
            <a:ext cx="1236725" cy="1234440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954529" y="5484115"/>
            <a:ext cx="1037843" cy="1037843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14088236" y="9823832"/>
            <a:ext cx="2475546" cy="290464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9050" defTabSz="1371600">
              <a:spcBef>
                <a:spcPts val="285"/>
              </a:spcBef>
            </a:pPr>
            <a:r>
              <a:rPr sz="1650" b="1" dirty="0">
                <a:solidFill>
                  <a:srgbClr val="FFFFFF"/>
                </a:solidFill>
                <a:latin typeface="Segoe UI"/>
                <a:cs typeface="Segoe UI"/>
              </a:rPr>
              <a:t>INDONESIAN</a:t>
            </a:r>
            <a:r>
              <a:rPr sz="1650" b="1" spc="-10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50" b="1" dirty="0">
                <a:solidFill>
                  <a:srgbClr val="FFFFFF"/>
                </a:solidFill>
                <a:latin typeface="Segoe UI"/>
                <a:cs typeface="Segoe UI"/>
              </a:rPr>
              <a:t>TREASURY</a:t>
            </a:r>
            <a:endParaRPr sz="16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150" defTabSz="1371600">
              <a:lnSpc>
                <a:spcPts val="1995"/>
              </a:lnSpc>
            </a:pPr>
            <a:fld id="{81D60167-4931-47E6-BA6A-407CBD079E47}" type="slidenum">
              <a:rPr spc="-8" dirty="0">
                <a:solidFill>
                  <a:prstClr val="black"/>
                </a:solidFill>
              </a:rPr>
              <a:pPr marL="57150" defTabSz="1371600">
                <a:lnSpc>
                  <a:spcPts val="1995"/>
                </a:lnSpc>
              </a:pPr>
              <a:t>13</a:t>
            </a:fld>
            <a:endParaRPr spc="-8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51442" y="1666495"/>
            <a:ext cx="3749040" cy="553403"/>
          </a:xfrm>
          <a:custGeom>
            <a:avLst/>
            <a:gdLst/>
            <a:ahLst/>
            <a:cxnLst/>
            <a:rect l="l" t="t" r="r" b="b"/>
            <a:pathLst>
              <a:path w="2499359" h="368934">
                <a:moveTo>
                  <a:pt x="2499360" y="0"/>
                </a:moveTo>
                <a:lnTo>
                  <a:pt x="0" y="0"/>
                </a:lnTo>
                <a:lnTo>
                  <a:pt x="0" y="368808"/>
                </a:lnTo>
                <a:lnTo>
                  <a:pt x="2499360" y="368808"/>
                </a:lnTo>
                <a:lnTo>
                  <a:pt x="2499360" y="0"/>
                </a:lnTo>
                <a:close/>
              </a:path>
            </a:pathLst>
          </a:custGeom>
          <a:solidFill>
            <a:srgbClr val="D0CECE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3464" y="9715497"/>
            <a:ext cx="987552" cy="438912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371600" y="1698499"/>
            <a:ext cx="3749040" cy="553403"/>
          </a:xfrm>
          <a:custGeom>
            <a:avLst/>
            <a:gdLst/>
            <a:ahLst/>
            <a:cxnLst/>
            <a:rect l="l" t="t" r="r" b="b"/>
            <a:pathLst>
              <a:path w="2499360" h="368934">
                <a:moveTo>
                  <a:pt x="2499360" y="0"/>
                </a:moveTo>
                <a:lnTo>
                  <a:pt x="0" y="0"/>
                </a:lnTo>
                <a:lnTo>
                  <a:pt x="0" y="368808"/>
                </a:lnTo>
                <a:lnTo>
                  <a:pt x="2499360" y="368808"/>
                </a:lnTo>
                <a:lnTo>
                  <a:pt x="2499360" y="0"/>
                </a:lnTo>
                <a:close/>
              </a:path>
            </a:pathLst>
          </a:custGeom>
          <a:solidFill>
            <a:srgbClr val="D0CECE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71600" y="1698498"/>
            <a:ext cx="3749040" cy="461665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37160" defTabSz="1371600">
              <a:spcBef>
                <a:spcPts val="360"/>
              </a:spcBef>
            </a:pP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Daftar</a:t>
            </a:r>
            <a:r>
              <a:rPr sz="2700" b="1" spc="-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Kontrak</a:t>
            </a:r>
            <a:r>
              <a:rPr sz="2700" b="1" spc="-7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Kegiatan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559873" y="476174"/>
            <a:ext cx="11159489" cy="664606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>
              <a:spcBef>
                <a:spcPts val="143"/>
              </a:spcBef>
            </a:pPr>
            <a:r>
              <a:rPr sz="4200" b="1" spc="-8" dirty="0">
                <a:solidFill>
                  <a:srgbClr val="005FAC"/>
                </a:solidFill>
                <a:latin typeface="Tahoma"/>
                <a:cs typeface="Tahoma"/>
              </a:rPr>
              <a:t>PENYAMPAIAN</a:t>
            </a:r>
            <a:r>
              <a:rPr sz="4200" b="1" spc="-30" dirty="0">
                <a:solidFill>
                  <a:srgbClr val="005FAC"/>
                </a:solidFill>
                <a:latin typeface="Tahoma"/>
                <a:cs typeface="Tahoma"/>
              </a:rPr>
              <a:t> </a:t>
            </a:r>
            <a:r>
              <a:rPr sz="4200" b="1" spc="-15" dirty="0">
                <a:solidFill>
                  <a:srgbClr val="005FAC"/>
                </a:solidFill>
                <a:latin typeface="Tahoma"/>
                <a:cs typeface="Tahoma"/>
              </a:rPr>
              <a:t>DOKUMEN</a:t>
            </a:r>
            <a:r>
              <a:rPr sz="4200" b="1" spc="30" dirty="0">
                <a:solidFill>
                  <a:srgbClr val="005FAC"/>
                </a:solidFill>
                <a:latin typeface="Tahoma"/>
                <a:cs typeface="Tahoma"/>
              </a:rPr>
              <a:t> </a:t>
            </a:r>
            <a:r>
              <a:rPr sz="4200" b="1" spc="-15" dirty="0">
                <a:solidFill>
                  <a:srgbClr val="005FAC"/>
                </a:solidFill>
                <a:latin typeface="Tahoma"/>
                <a:cs typeface="Tahoma"/>
              </a:rPr>
              <a:t>PERSYARATAN</a:t>
            </a:r>
            <a:endParaRPr sz="420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6878" y="1444751"/>
            <a:ext cx="1385316" cy="138531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454506" y="2214372"/>
            <a:ext cx="6552248" cy="1126270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292418" marR="7620" indent="-274320" algn="just" defTabSz="1371600">
              <a:spcBef>
                <a:spcPts val="143"/>
              </a:spcBef>
            </a:pPr>
            <a:r>
              <a:rPr sz="2400" b="1" spc="-15" dirty="0">
                <a:solidFill>
                  <a:srgbClr val="C00000"/>
                </a:solidFill>
                <a:latin typeface="Calibri"/>
                <a:cs typeface="Calibri"/>
              </a:rPr>
              <a:t>1</a:t>
            </a:r>
            <a:r>
              <a:rPr sz="2400" b="1" spc="-8" dirty="0">
                <a:solidFill>
                  <a:srgbClr val="C00000"/>
                </a:solidFill>
                <a:latin typeface="Calibri"/>
                <a:cs typeface="Calibri"/>
              </a:rPr>
              <a:t>.</a:t>
            </a:r>
            <a:r>
              <a:rPr sz="2400" b="1" spc="-233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8" dirty="0">
                <a:solidFill>
                  <a:srgbClr val="C00000"/>
                </a:solidFill>
                <a:latin typeface="Calibri"/>
                <a:cs typeface="Calibri"/>
              </a:rPr>
              <a:t>Minimal</a:t>
            </a:r>
            <a:r>
              <a:rPr sz="2400" b="1" dirty="0">
                <a:solidFill>
                  <a:srgbClr val="C00000"/>
                </a:solidFill>
                <a:latin typeface="Calibri"/>
                <a:cs typeface="Calibri"/>
              </a:rPr>
              <a:t>  </a:t>
            </a:r>
            <a:r>
              <a:rPr sz="2400" b="1" spc="-16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C00000"/>
                </a:solidFill>
                <a:latin typeface="Calibri"/>
                <a:cs typeface="Calibri"/>
              </a:rPr>
              <a:t>berisi</a:t>
            </a:r>
            <a:r>
              <a:rPr sz="2400" b="1" spc="-38" dirty="0">
                <a:solidFill>
                  <a:srgbClr val="C00000"/>
                </a:solidFill>
                <a:latin typeface="Calibri"/>
                <a:cs typeface="Calibri"/>
              </a:rPr>
              <a:t>k</a:t>
            </a:r>
            <a:r>
              <a:rPr sz="2400" b="1" spc="-23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sz="2400" b="1" spc="-8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sz="2400" b="1" dirty="0">
                <a:solidFill>
                  <a:srgbClr val="C00000"/>
                </a:solidFill>
                <a:latin typeface="Calibri"/>
                <a:cs typeface="Calibri"/>
              </a:rPr>
              <a:t>  </a:t>
            </a:r>
            <a:r>
              <a:rPr sz="2400" b="1" spc="-158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8" dirty="0">
                <a:solidFill>
                  <a:srgbClr val="C00000"/>
                </a:solidFill>
                <a:latin typeface="Calibri"/>
                <a:cs typeface="Calibri"/>
              </a:rPr>
              <a:t>1</a:t>
            </a:r>
            <a:r>
              <a:rPr sz="2400" b="1" dirty="0">
                <a:solidFill>
                  <a:srgbClr val="C00000"/>
                </a:solidFill>
                <a:latin typeface="Calibri"/>
                <a:cs typeface="Calibri"/>
              </a:rPr>
              <a:t>  </a:t>
            </a:r>
            <a:r>
              <a:rPr sz="2400" b="1" spc="-16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23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sz="2400" b="1" spc="-8" dirty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sz="2400" b="1" spc="-23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sz="2400" b="1" spc="-8" dirty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sz="2400" b="1" dirty="0">
                <a:solidFill>
                  <a:srgbClr val="C00000"/>
                </a:solidFill>
                <a:latin typeface="Calibri"/>
                <a:cs typeface="Calibri"/>
              </a:rPr>
              <a:t>u</a:t>
            </a:r>
            <a:r>
              <a:rPr sz="2400" b="1" spc="-8" dirty="0">
                <a:solidFill>
                  <a:srgbClr val="C00000"/>
                </a:solidFill>
                <a:latin typeface="Calibri"/>
                <a:cs typeface="Calibri"/>
              </a:rPr>
              <a:t>)</a:t>
            </a:r>
            <a:r>
              <a:rPr sz="2400" b="1" dirty="0">
                <a:solidFill>
                  <a:srgbClr val="C00000"/>
                </a:solidFill>
                <a:latin typeface="Calibri"/>
                <a:cs typeface="Calibri"/>
              </a:rPr>
              <a:t>  </a:t>
            </a:r>
            <a:r>
              <a:rPr sz="2400" b="1" spc="-16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C00000"/>
                </a:solidFill>
                <a:latin typeface="Calibri"/>
                <a:cs typeface="Calibri"/>
              </a:rPr>
              <a:t>d</a:t>
            </a:r>
            <a:r>
              <a:rPr sz="2400" b="1" spc="-23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sz="2400" b="1" spc="-30" dirty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sz="2400" b="1" spc="-8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sz="2400" b="1" dirty="0">
                <a:solidFill>
                  <a:srgbClr val="C00000"/>
                </a:solidFill>
                <a:latin typeface="Calibri"/>
                <a:cs typeface="Calibri"/>
              </a:rPr>
              <a:t>  </a:t>
            </a:r>
            <a:r>
              <a:rPr sz="2400" b="1" spc="-188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83" dirty="0">
                <a:solidFill>
                  <a:srgbClr val="C00000"/>
                </a:solidFill>
                <a:latin typeface="Calibri"/>
                <a:cs typeface="Calibri"/>
              </a:rPr>
              <a:t>k</a:t>
            </a:r>
            <a:r>
              <a:rPr sz="2400" b="1" spc="-8" dirty="0">
                <a:solidFill>
                  <a:srgbClr val="C00000"/>
                </a:solidFill>
                <a:latin typeface="Calibri"/>
                <a:cs typeface="Calibri"/>
              </a:rPr>
              <a:t>o</a:t>
            </a:r>
            <a:r>
              <a:rPr sz="2400" b="1" spc="-38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sz="2400" b="1" spc="-8" dirty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sz="2400" b="1" spc="-68" dirty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2400" b="1" spc="-8" dirty="0">
                <a:solidFill>
                  <a:srgbClr val="C00000"/>
                </a:solidFill>
                <a:latin typeface="Calibri"/>
                <a:cs typeface="Calibri"/>
              </a:rPr>
              <a:t>ak</a:t>
            </a:r>
            <a:r>
              <a:rPr sz="2400" b="1" dirty="0">
                <a:solidFill>
                  <a:srgbClr val="C00000"/>
                </a:solidFill>
                <a:latin typeface="Calibri"/>
                <a:cs typeface="Calibri"/>
              </a:rPr>
              <a:t>  </a:t>
            </a:r>
            <a:r>
              <a:rPr sz="2400" b="1" spc="-16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C00000"/>
                </a:solidFill>
                <a:latin typeface="Calibri"/>
                <a:cs typeface="Calibri"/>
              </a:rPr>
              <a:t>fis</a:t>
            </a:r>
            <a:r>
              <a:rPr sz="2400" b="1" spc="-8" dirty="0">
                <a:solidFill>
                  <a:srgbClr val="C00000"/>
                </a:solidFill>
                <a:latin typeface="Calibri"/>
                <a:cs typeface="Calibri"/>
              </a:rPr>
              <a:t>ik 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untuk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penyaluran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tahap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I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dan/atau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batch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1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untuk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penyaluran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sekaligus.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54506" y="3311195"/>
            <a:ext cx="6554153" cy="6343083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292418" marR="7620" indent="-274320" algn="just" defTabSz="1371600">
              <a:spcBef>
                <a:spcPts val="143"/>
              </a:spcBef>
              <a:buFontTx/>
              <a:buAutoNum type="arabicPeriod" startAt="2"/>
              <a:tabLst>
                <a:tab pos="293370" algn="l"/>
              </a:tabLst>
            </a:pP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Perekaman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data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prstClr val="black"/>
                </a:solidFill>
                <a:latin typeface="Calibri"/>
                <a:cs typeface="Calibri"/>
              </a:rPr>
              <a:t>kontrak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disertai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dengan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perekaman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prstClr val="black"/>
                </a:solidFill>
                <a:latin typeface="Calibri"/>
                <a:cs typeface="Calibri"/>
              </a:rPr>
              <a:t>perkiraan</a:t>
            </a:r>
            <a:r>
              <a:rPr sz="2400" b="1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prstClr val="black"/>
                </a:solidFill>
                <a:latin typeface="Calibri"/>
                <a:cs typeface="Calibri"/>
              </a:rPr>
              <a:t>data</a:t>
            </a:r>
            <a:r>
              <a:rPr sz="2400" b="1" spc="-8" dirty="0">
                <a:solidFill>
                  <a:prstClr val="black"/>
                </a:solidFill>
                <a:latin typeface="Calibri"/>
                <a:cs typeface="Calibri"/>
              </a:rPr>
              <a:t> jumlah</a:t>
            </a:r>
            <a:r>
              <a:rPr sz="2400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23" dirty="0">
                <a:solidFill>
                  <a:prstClr val="black"/>
                </a:solidFill>
                <a:latin typeface="Calibri"/>
                <a:cs typeface="Calibri"/>
              </a:rPr>
              <a:t>tenaga</a:t>
            </a:r>
            <a:r>
              <a:rPr sz="2400" b="1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23" dirty="0">
                <a:solidFill>
                  <a:prstClr val="black"/>
                </a:solidFill>
                <a:latin typeface="Calibri"/>
                <a:cs typeface="Calibri"/>
              </a:rPr>
              <a:t>kerja </a:t>
            </a:r>
            <a:r>
              <a:rPr sz="2400" b="1" spc="-52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(hanya kegiatan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 yang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bersifat</a:t>
            </a:r>
            <a:r>
              <a:rPr sz="2400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padat</a:t>
            </a:r>
            <a:r>
              <a:rPr sz="2400" spc="-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karya).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290513" indent="-272415" algn="just" defTabSz="1371600">
              <a:spcBef>
                <a:spcPts val="8"/>
              </a:spcBef>
              <a:buFontTx/>
              <a:buAutoNum type="arabicPeriod" startAt="2"/>
              <a:tabLst>
                <a:tab pos="291465" algn="l"/>
              </a:tabLst>
            </a:pP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Perekaman</a:t>
            </a:r>
            <a:r>
              <a:rPr sz="2400" spc="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data </a:t>
            </a:r>
            <a:r>
              <a:rPr sz="2400" spc="-30" dirty="0">
                <a:solidFill>
                  <a:prstClr val="black"/>
                </a:solidFill>
                <a:latin typeface="Calibri"/>
                <a:cs typeface="Calibri"/>
              </a:rPr>
              <a:t>kontrak</a:t>
            </a:r>
            <a:r>
              <a:rPr sz="24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dapat</a:t>
            </a:r>
            <a:r>
              <a:rPr sz="2400" spc="-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bersifat: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562928" marR="8573" lvl="1" indent="-285750" algn="just" defTabSz="1371600">
              <a:buFontTx/>
              <a:buAutoNum type="alphaLcPeriod"/>
              <a:tabLst>
                <a:tab pos="563880" algn="l"/>
              </a:tabLst>
            </a:pPr>
            <a:r>
              <a:rPr sz="2400" i="1" spc="-15" dirty="0">
                <a:solidFill>
                  <a:prstClr val="black"/>
                </a:solidFill>
                <a:latin typeface="Calibri"/>
                <a:cs typeface="Calibri"/>
              </a:rPr>
              <a:t>One</a:t>
            </a:r>
            <a:r>
              <a:rPr sz="2400" i="1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i="1" spc="-23" dirty="0">
                <a:solidFill>
                  <a:prstClr val="black"/>
                </a:solidFill>
                <a:latin typeface="Calibri"/>
                <a:cs typeface="Calibri"/>
              </a:rPr>
              <a:t>to</a:t>
            </a:r>
            <a:r>
              <a:rPr sz="2400" i="1" spc="-15" dirty="0">
                <a:solidFill>
                  <a:prstClr val="black"/>
                </a:solidFill>
                <a:latin typeface="Calibri"/>
                <a:cs typeface="Calibri"/>
              </a:rPr>
              <a:t> many</a:t>
            </a:r>
            <a:r>
              <a:rPr sz="2400" i="1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(satu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prstClr val="black"/>
                </a:solidFill>
                <a:latin typeface="Calibri"/>
                <a:cs typeface="Calibri"/>
              </a:rPr>
              <a:t>kontak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untuk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banyak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 detil </a:t>
            </a:r>
            <a:r>
              <a:rPr sz="2400" spc="-52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rincian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kegiatan)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562928" lvl="1" indent="-286703" algn="just" defTabSz="1371600">
              <a:buFontTx/>
              <a:buAutoNum type="alphaLcPeriod"/>
              <a:tabLst>
                <a:tab pos="563880" algn="l"/>
              </a:tabLst>
            </a:pPr>
            <a:r>
              <a:rPr sz="2400" i="1" spc="-15" dirty="0">
                <a:solidFill>
                  <a:prstClr val="black"/>
                </a:solidFill>
                <a:latin typeface="Calibri"/>
                <a:cs typeface="Calibri"/>
              </a:rPr>
              <a:t>Many</a:t>
            </a:r>
            <a:r>
              <a:rPr sz="2400" i="1" spc="39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i="1" spc="-15" dirty="0">
                <a:solidFill>
                  <a:prstClr val="black"/>
                </a:solidFill>
                <a:latin typeface="Calibri"/>
                <a:cs typeface="Calibri"/>
              </a:rPr>
              <a:t>to</a:t>
            </a:r>
            <a:r>
              <a:rPr sz="2400" i="1" spc="41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i="1" spc="-8" dirty="0">
                <a:solidFill>
                  <a:prstClr val="black"/>
                </a:solidFill>
                <a:latin typeface="Calibri"/>
                <a:cs typeface="Calibri"/>
              </a:rPr>
              <a:t>one</a:t>
            </a:r>
            <a:r>
              <a:rPr sz="2400" i="1" spc="40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(banyak</a:t>
            </a:r>
            <a:r>
              <a:rPr sz="2400" spc="39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kontrak</a:t>
            </a:r>
            <a:r>
              <a:rPr sz="2400" spc="39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untuk</a:t>
            </a:r>
            <a:r>
              <a:rPr sz="2400" spc="39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satu</a:t>
            </a:r>
            <a:r>
              <a:rPr sz="2400" spc="40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detil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562928" algn="just" defTabSz="1371600"/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rincian</a:t>
            </a:r>
            <a:r>
              <a:rPr sz="2400" spc="-7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kegiatan)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318135" indent="-300038" algn="just" defTabSz="1371600">
              <a:buFontTx/>
              <a:buAutoNum type="arabicPeriod" startAt="4"/>
              <a:tabLst>
                <a:tab pos="319088" algn="l"/>
              </a:tabLst>
            </a:pP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Perekaman</a:t>
            </a:r>
            <a:r>
              <a:rPr sz="2400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data</a:t>
            </a:r>
            <a:r>
              <a:rPr sz="2400" spc="-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prstClr val="black"/>
                </a:solidFill>
                <a:latin typeface="Calibri"/>
                <a:cs typeface="Calibri"/>
              </a:rPr>
              <a:t>kontrak: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562928" lvl="1" indent="-286703" algn="just" defTabSz="1371600">
              <a:buFontTx/>
              <a:buAutoNum type="alphaLcPeriod"/>
              <a:tabLst>
                <a:tab pos="563880" algn="l"/>
              </a:tabLst>
            </a:pP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Kontrak</a:t>
            </a:r>
            <a:r>
              <a:rPr sz="2400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8" dirty="0">
                <a:solidFill>
                  <a:prstClr val="black"/>
                </a:solidFill>
                <a:latin typeface="Calibri"/>
                <a:cs typeface="Calibri"/>
              </a:rPr>
              <a:t>tidak</a:t>
            </a:r>
            <a:r>
              <a:rPr sz="2400" b="1" spc="-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8" dirty="0">
                <a:solidFill>
                  <a:prstClr val="black"/>
                </a:solidFill>
                <a:latin typeface="Calibri"/>
                <a:cs typeface="Calibri"/>
              </a:rPr>
              <a:t>boleh</a:t>
            </a:r>
            <a:r>
              <a:rPr sz="2400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8" dirty="0">
                <a:solidFill>
                  <a:prstClr val="black"/>
                </a:solidFill>
                <a:latin typeface="Calibri"/>
                <a:cs typeface="Calibri"/>
              </a:rPr>
              <a:t>bernilai</a:t>
            </a:r>
            <a:r>
              <a:rPr sz="2400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8" dirty="0">
                <a:solidFill>
                  <a:prstClr val="black"/>
                </a:solidFill>
                <a:latin typeface="Calibri"/>
                <a:cs typeface="Calibri"/>
              </a:rPr>
              <a:t>desimal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562928" marR="7620" lvl="1" indent="-285750" algn="just" defTabSz="1371600">
              <a:buFontTx/>
              <a:buAutoNum type="alphaLcPeriod"/>
              <a:tabLst>
                <a:tab pos="563880" algn="l"/>
              </a:tabLst>
            </a:pP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Memberikan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prstClr val="black"/>
                </a:solidFill>
                <a:latin typeface="Calibri"/>
                <a:cs typeface="Calibri"/>
              </a:rPr>
              <a:t>kode</a:t>
            </a:r>
            <a:r>
              <a:rPr sz="2400" spc="48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unik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dalam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 hal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pemda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merekam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1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kontrak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untuk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banyak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detil rincian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kegiatan.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290513" marR="7620" indent="-272415" algn="just" defTabSz="1371600">
              <a:buFont typeface="Calibri"/>
              <a:buAutoNum type="arabicPeriod" startAt="4"/>
              <a:tabLst>
                <a:tab pos="392430" algn="l"/>
              </a:tabLst>
            </a:pPr>
            <a:r>
              <a:rPr sz="2700" dirty="0">
                <a:solidFill>
                  <a:prstClr val="black"/>
                </a:solidFill>
                <a:latin typeface="Calibri"/>
              </a:rPr>
              <a:t>	</a:t>
            </a:r>
            <a:r>
              <a:rPr sz="2400" i="1" spc="-8" dirty="0">
                <a:solidFill>
                  <a:prstClr val="black"/>
                </a:solidFill>
                <a:latin typeface="Calibri"/>
                <a:cs typeface="Calibri"/>
              </a:rPr>
              <a:t>Updating</a:t>
            </a:r>
            <a:r>
              <a:rPr sz="2400" i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data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prstClr val="black"/>
                </a:solidFill>
                <a:latin typeface="Calibri"/>
                <a:cs typeface="Calibri"/>
              </a:rPr>
              <a:t>kontrak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dapat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dilakukan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8" dirty="0">
                <a:solidFill>
                  <a:prstClr val="black"/>
                </a:solidFill>
                <a:latin typeface="Calibri"/>
                <a:cs typeface="Calibri"/>
              </a:rPr>
              <a:t>sampai </a:t>
            </a:r>
            <a:r>
              <a:rPr sz="2400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prstClr val="black"/>
                </a:solidFill>
                <a:latin typeface="Calibri"/>
                <a:cs typeface="Calibri"/>
              </a:rPr>
              <a:t>dengan </a:t>
            </a:r>
            <a:r>
              <a:rPr sz="2400" b="1" dirty="0">
                <a:solidFill>
                  <a:prstClr val="black"/>
                </a:solidFill>
                <a:latin typeface="Calibri"/>
                <a:cs typeface="Calibri"/>
              </a:rPr>
              <a:t>22 </a:t>
            </a:r>
            <a:r>
              <a:rPr sz="2400" b="1" spc="-8" dirty="0">
                <a:solidFill>
                  <a:prstClr val="black"/>
                </a:solidFill>
                <a:latin typeface="Calibri"/>
                <a:cs typeface="Calibri"/>
              </a:rPr>
              <a:t>Juli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atau </a:t>
            </a:r>
            <a:r>
              <a:rPr sz="2400" b="1" spc="-8" dirty="0">
                <a:solidFill>
                  <a:prstClr val="black"/>
                </a:solidFill>
                <a:latin typeface="Calibri"/>
                <a:cs typeface="Calibri"/>
              </a:rPr>
              <a:t>sebelum </a:t>
            </a:r>
            <a:r>
              <a:rPr sz="2400" b="1" spc="-15" dirty="0">
                <a:solidFill>
                  <a:prstClr val="black"/>
                </a:solidFill>
                <a:latin typeface="Calibri"/>
                <a:cs typeface="Calibri"/>
              </a:rPr>
              <a:t>penyaluran </a:t>
            </a:r>
            <a:r>
              <a:rPr sz="2400" b="1" spc="-8" dirty="0">
                <a:solidFill>
                  <a:prstClr val="black"/>
                </a:solidFill>
                <a:latin typeface="Calibri"/>
                <a:cs typeface="Calibri"/>
              </a:rPr>
              <a:t>tahap </a:t>
            </a:r>
            <a:r>
              <a:rPr sz="2400" b="1" dirty="0">
                <a:solidFill>
                  <a:prstClr val="black"/>
                </a:solidFill>
                <a:latin typeface="Calibri"/>
                <a:cs typeface="Calibri"/>
              </a:rPr>
              <a:t>II </a:t>
            </a:r>
            <a:r>
              <a:rPr sz="2400" b="1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apabila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penyaluran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tahap II dilaksanakan sebelum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 22</a:t>
            </a:r>
            <a:r>
              <a:rPr sz="2400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Juli.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251442" y="1666494"/>
            <a:ext cx="3749040" cy="461665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899160" defTabSz="1371600">
              <a:spcBef>
                <a:spcPts val="360"/>
              </a:spcBef>
            </a:pP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LRPD CO</a:t>
            </a:r>
            <a:r>
              <a:rPr sz="2700" b="1" spc="-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113" dirty="0">
                <a:solidFill>
                  <a:prstClr val="black"/>
                </a:solidFill>
                <a:latin typeface="Calibri"/>
                <a:cs typeface="Calibri"/>
              </a:rPr>
              <a:t>TAYL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983598" y="2214371"/>
            <a:ext cx="2795588" cy="666529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285750" marR="7620" indent="-267653" defTabSz="1371600">
              <a:spcBef>
                <a:spcPts val="158"/>
              </a:spcBef>
              <a:tabLst>
                <a:tab pos="1433513" algn="l"/>
                <a:tab pos="1637348" algn="l"/>
                <a:tab pos="2302193" algn="l"/>
              </a:tabLst>
            </a:pP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.</a:t>
            </a:r>
            <a:r>
              <a:rPr sz="2100" spc="9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Dihasil</a:t>
            </a:r>
            <a:r>
              <a:rPr sz="2100" spc="-45" dirty="0">
                <a:solidFill>
                  <a:prstClr val="black"/>
                </a:solidFill>
                <a:latin typeface="Calibri"/>
                <a:cs typeface="Calibri"/>
              </a:rPr>
              <a:t>k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an		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ari	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u</a:t>
            </a:r>
            <a:r>
              <a:rPr sz="2100" spc="15" dirty="0">
                <a:solidFill>
                  <a:prstClr val="black"/>
                </a:solidFill>
                <a:latin typeface="Calibri"/>
                <a:cs typeface="Calibri"/>
              </a:rPr>
              <a:t>s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er 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menu	Laporan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802809" y="2214371"/>
            <a:ext cx="964883" cy="666529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marR="7620" indent="180021" defTabSz="1371600">
              <a:spcBef>
                <a:spcPts val="158"/>
              </a:spcBef>
            </a:pPr>
            <a:r>
              <a:rPr sz="2100" spc="-45" dirty="0">
                <a:solidFill>
                  <a:prstClr val="black"/>
                </a:solidFill>
                <a:latin typeface="Calibri"/>
                <a:cs typeface="Calibri"/>
              </a:rPr>
              <a:t>P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e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md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a  </a:t>
            </a:r>
            <a:r>
              <a:rPr sz="2100" spc="-30" dirty="0">
                <a:solidFill>
                  <a:prstClr val="black"/>
                </a:solidFill>
                <a:latin typeface="Calibri"/>
                <a:cs typeface="Calibri"/>
              </a:rPr>
              <a:t>R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ealisasi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251060" y="2854453"/>
            <a:ext cx="3519488" cy="989695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marR="7620" algn="just" defTabSz="1371600">
              <a:spcBef>
                <a:spcPts val="158"/>
              </a:spcBef>
            </a:pP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Penyerapan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Dana</a:t>
            </a:r>
            <a:r>
              <a:rPr sz="21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dan Capaian </a:t>
            </a:r>
            <a:r>
              <a:rPr sz="2100" spc="-45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Output </a:t>
            </a:r>
            <a:r>
              <a:rPr sz="2100" spc="-30" dirty="0">
                <a:solidFill>
                  <a:prstClr val="black"/>
                </a:solidFill>
                <a:latin typeface="Calibri"/>
                <a:cs typeface="Calibri"/>
              </a:rPr>
              <a:t>Tahunan</a:t>
            </a: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pada </a:t>
            </a:r>
            <a:r>
              <a:rPr sz="2100" spc="-30" dirty="0">
                <a:solidFill>
                  <a:prstClr val="black"/>
                </a:solidFill>
                <a:latin typeface="Calibri"/>
                <a:cs typeface="Calibri"/>
              </a:rPr>
              <a:t>OMSPAN </a:t>
            </a:r>
            <a:r>
              <a:rPr sz="2100" spc="-45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2023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983598" y="3814952"/>
            <a:ext cx="2675571" cy="343364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  <a:tabLst>
                <a:tab pos="1826895" algn="l"/>
              </a:tabLst>
            </a:pPr>
            <a:r>
              <a:rPr sz="2100" b="1" dirty="0">
                <a:solidFill>
                  <a:srgbClr val="C00000"/>
                </a:solidFill>
                <a:latin typeface="Calibri"/>
                <a:cs typeface="Calibri"/>
              </a:rPr>
              <a:t>b.</a:t>
            </a:r>
            <a:r>
              <a:rPr sz="2100" b="1" spc="-68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C00000"/>
                </a:solidFill>
                <a:latin typeface="Calibri"/>
                <a:cs typeface="Calibri"/>
              </a:rPr>
              <a:t>Mem</a:t>
            </a:r>
            <a:r>
              <a:rPr sz="2100" b="1" spc="-23" dirty="0">
                <a:solidFill>
                  <a:srgbClr val="C00000"/>
                </a:solidFill>
                <a:latin typeface="Calibri"/>
                <a:cs typeface="Calibri"/>
              </a:rPr>
              <a:t>u</a:t>
            </a:r>
            <a:r>
              <a:rPr sz="2100" b="1" spc="-15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sz="2100" b="1" dirty="0">
                <a:solidFill>
                  <a:srgbClr val="C00000"/>
                </a:solidFill>
                <a:latin typeface="Calibri"/>
                <a:cs typeface="Calibri"/>
              </a:rPr>
              <a:t>t	</a:t>
            </a:r>
            <a:r>
              <a:rPr sz="2100" b="1" spc="-15" dirty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sz="2100" b="1" spc="-8" dirty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2100" b="1" dirty="0">
                <a:solidFill>
                  <a:srgbClr val="C00000"/>
                </a:solidFill>
                <a:latin typeface="Calibri"/>
                <a:cs typeface="Calibri"/>
              </a:rPr>
              <a:t>l</a:t>
            </a:r>
            <a:r>
              <a:rPr sz="2100" b="1" spc="-15" dirty="0">
                <a:solidFill>
                  <a:srgbClr val="C00000"/>
                </a:solidFill>
                <a:latin typeface="Calibri"/>
                <a:cs typeface="Calibri"/>
              </a:rPr>
              <a:t>u</a:t>
            </a:r>
            <a:r>
              <a:rPr sz="2100" b="1" dirty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2100" b="1" spc="-15" dirty="0">
                <a:solidFill>
                  <a:srgbClr val="C00000"/>
                </a:solidFill>
                <a:latin typeface="Calibri"/>
                <a:cs typeface="Calibri"/>
              </a:rPr>
              <a:t>u</a:t>
            </a:r>
            <a:r>
              <a:rPr sz="2100" b="1" dirty="0">
                <a:solidFill>
                  <a:srgbClr val="C00000"/>
                </a:solidFill>
                <a:latin typeface="Calibri"/>
                <a:cs typeface="Calibri"/>
              </a:rPr>
              <a:t>h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251060" y="4134993"/>
            <a:ext cx="2053590" cy="343364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2100" b="1" spc="-8" dirty="0">
                <a:solidFill>
                  <a:srgbClr val="C00000"/>
                </a:solidFill>
                <a:latin typeface="Calibri"/>
                <a:cs typeface="Calibri"/>
              </a:rPr>
              <a:t>bidang/subbidang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251060" y="4455034"/>
            <a:ext cx="2637471" cy="343364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  <a:tabLst>
                <a:tab pos="1492566" algn="l"/>
                <a:tab pos="2362200" algn="l"/>
              </a:tabLst>
            </a:pPr>
            <a:r>
              <a:rPr sz="2100" b="1" dirty="0">
                <a:solidFill>
                  <a:srgbClr val="C00000"/>
                </a:solidFill>
                <a:latin typeface="Calibri"/>
                <a:cs typeface="Calibri"/>
              </a:rPr>
              <a:t>disa</a:t>
            </a:r>
            <a:r>
              <a:rPr sz="2100" b="1" spc="-15" dirty="0">
                <a:solidFill>
                  <a:srgbClr val="C00000"/>
                </a:solidFill>
                <a:latin typeface="Calibri"/>
                <a:cs typeface="Calibri"/>
              </a:rPr>
              <a:t>l</a:t>
            </a:r>
            <a:r>
              <a:rPr sz="2100" b="1" dirty="0">
                <a:solidFill>
                  <a:srgbClr val="C00000"/>
                </a:solidFill>
                <a:latin typeface="Calibri"/>
                <a:cs typeface="Calibri"/>
              </a:rPr>
              <a:t>u</a:t>
            </a:r>
            <a:r>
              <a:rPr sz="2100" b="1" spc="8" dirty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2100" b="1" spc="-45" dirty="0">
                <a:solidFill>
                  <a:srgbClr val="C00000"/>
                </a:solidFill>
                <a:latin typeface="Calibri"/>
                <a:cs typeface="Calibri"/>
              </a:rPr>
              <a:t>k</a:t>
            </a:r>
            <a:r>
              <a:rPr sz="2100" b="1" dirty="0">
                <a:solidFill>
                  <a:srgbClr val="C00000"/>
                </a:solidFill>
                <a:latin typeface="Calibri"/>
                <a:cs typeface="Calibri"/>
              </a:rPr>
              <a:t>an	</a:t>
            </a:r>
            <a:r>
              <a:rPr sz="2100" b="1" spc="-15" dirty="0">
                <a:solidFill>
                  <a:srgbClr val="C00000"/>
                </a:solidFill>
                <a:latin typeface="Calibri"/>
                <a:cs typeface="Calibri"/>
              </a:rPr>
              <a:t>p</a:t>
            </a:r>
            <a:r>
              <a:rPr sz="2100" b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sz="2100" b="1" spc="-15" dirty="0">
                <a:solidFill>
                  <a:srgbClr val="C00000"/>
                </a:solidFill>
                <a:latin typeface="Calibri"/>
                <a:cs typeface="Calibri"/>
              </a:rPr>
              <a:t>d</a:t>
            </a:r>
            <a:r>
              <a:rPr sz="2100" b="1" dirty="0">
                <a:solidFill>
                  <a:srgbClr val="C00000"/>
                </a:solidFill>
                <a:latin typeface="Calibri"/>
                <a:cs typeface="Calibri"/>
              </a:rPr>
              <a:t>a	</a:t>
            </a:r>
            <a:r>
              <a:rPr sz="2100" b="1" spc="-165" dirty="0">
                <a:solidFill>
                  <a:srgbClr val="C00000"/>
                </a:solidFill>
                <a:latin typeface="Calibri"/>
                <a:cs typeface="Calibri"/>
              </a:rPr>
              <a:t>TA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189142" y="3814952"/>
            <a:ext cx="581978" cy="989695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marR="7620" indent="22860" algn="just" defTabSz="1371600">
              <a:spcBef>
                <a:spcPts val="158"/>
              </a:spcBef>
            </a:pPr>
            <a:r>
              <a:rPr sz="2100" b="1" dirty="0">
                <a:solidFill>
                  <a:srgbClr val="C00000"/>
                </a:solidFill>
                <a:latin typeface="Calibri"/>
                <a:cs typeface="Calibri"/>
              </a:rPr>
              <a:t>jenis  </a:t>
            </a:r>
            <a:r>
              <a:rPr sz="2100" b="1" spc="-45" dirty="0">
                <a:solidFill>
                  <a:srgbClr val="C00000"/>
                </a:solidFill>
                <a:latin typeface="Calibri"/>
                <a:cs typeface="Calibri"/>
              </a:rPr>
              <a:t>y</a:t>
            </a:r>
            <a:r>
              <a:rPr sz="2100" b="1" dirty="0">
                <a:solidFill>
                  <a:srgbClr val="C00000"/>
                </a:solidFill>
                <a:latin typeface="Calibri"/>
                <a:cs typeface="Calibri"/>
              </a:rPr>
              <a:t>ang  </a:t>
            </a:r>
            <a:r>
              <a:rPr sz="2100" b="1" spc="-8" dirty="0">
                <a:solidFill>
                  <a:srgbClr val="C00000"/>
                </a:solidFill>
                <a:latin typeface="Calibri"/>
                <a:cs typeface="Calibri"/>
              </a:rPr>
              <a:t>2023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251060" y="4775073"/>
            <a:ext cx="2171700" cy="343364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2100" b="1" spc="-8" dirty="0">
                <a:solidFill>
                  <a:srgbClr val="C00000"/>
                </a:solidFill>
                <a:latin typeface="Calibri"/>
                <a:cs typeface="Calibri"/>
              </a:rPr>
              <a:t>(bersifat</a:t>
            </a:r>
            <a:r>
              <a:rPr sz="2100" b="1" spc="-113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100" b="1" spc="-8" dirty="0">
                <a:solidFill>
                  <a:srgbClr val="C00000"/>
                </a:solidFill>
                <a:latin typeface="Calibri"/>
                <a:cs typeface="Calibri"/>
              </a:rPr>
              <a:t>kompilasi)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983598" y="5095112"/>
            <a:ext cx="3783330" cy="343364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  <a:tabLst>
                <a:tab pos="1799273" algn="l"/>
                <a:tab pos="3283268" algn="l"/>
              </a:tabLst>
            </a:pP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c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.</a:t>
            </a:r>
            <a:r>
              <a:rPr sz="2100" spc="21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Di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ser</a:t>
            </a: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t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ai	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e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n</a:t>
            </a: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g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an	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</a:t>
            </a: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at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983598" y="5415154"/>
            <a:ext cx="3784283" cy="1635063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85750" algn="just" defTabSz="1371600">
              <a:spcBef>
                <a:spcPts val="150"/>
              </a:spcBef>
            </a:pP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penyerapan</a:t>
            </a:r>
            <a:r>
              <a:rPr sz="2100" spc="56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tenaga</a:t>
            </a:r>
            <a:r>
              <a:rPr sz="2100" spc="57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kerja</a:t>
            </a:r>
            <a:r>
              <a:rPr sz="2100" spc="57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yang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  <a:p>
            <a:pPr marL="285750" algn="just" defTabSz="1371600">
              <a:spcBef>
                <a:spcPts val="8"/>
              </a:spcBef>
            </a:pP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sudah</a:t>
            </a:r>
            <a:r>
              <a:rPr sz="2100" spc="-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i="1" dirty="0">
                <a:solidFill>
                  <a:prstClr val="black"/>
                </a:solidFill>
                <a:latin typeface="Calibri"/>
                <a:cs typeface="Calibri"/>
              </a:rPr>
              <a:t>up</a:t>
            </a:r>
            <a:r>
              <a:rPr sz="2100" i="1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i="1" spc="-8" dirty="0">
                <a:solidFill>
                  <a:prstClr val="black"/>
                </a:solidFill>
                <a:latin typeface="Calibri"/>
                <a:cs typeface="Calibri"/>
              </a:rPr>
              <a:t>to</a:t>
            </a:r>
            <a:r>
              <a:rPr sz="2100" i="1" spc="-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i="1" spc="-15" dirty="0">
                <a:solidFill>
                  <a:prstClr val="black"/>
                </a:solidFill>
                <a:latin typeface="Calibri"/>
                <a:cs typeface="Calibri"/>
              </a:rPr>
              <a:t>update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  <a:p>
            <a:pPr marL="285750" marR="7620" indent="-267653" algn="just" defTabSz="1371600"/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d. </a:t>
            </a:r>
            <a:r>
              <a:rPr sz="2100" b="1" spc="-8" dirty="0">
                <a:solidFill>
                  <a:prstClr val="black"/>
                </a:solidFill>
                <a:latin typeface="Calibri"/>
                <a:cs typeface="Calibri"/>
              </a:rPr>
              <a:t>Cukup</a:t>
            </a: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b="1" spc="-8" dirty="0">
                <a:solidFill>
                  <a:prstClr val="black"/>
                </a:solidFill>
                <a:latin typeface="Calibri"/>
                <a:cs typeface="Calibri"/>
              </a:rPr>
              <a:t>diunggah</a:t>
            </a: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b="1" spc="-8" dirty="0">
                <a:solidFill>
                  <a:prstClr val="black"/>
                </a:solidFill>
                <a:latin typeface="Calibri"/>
                <a:cs typeface="Calibri"/>
              </a:rPr>
              <a:t>sekali</a:t>
            </a: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saja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8" dirty="0">
                <a:solidFill>
                  <a:prstClr val="black"/>
                </a:solidFill>
                <a:latin typeface="Calibri"/>
                <a:cs typeface="Calibri"/>
              </a:rPr>
              <a:t>di </a:t>
            </a:r>
            <a:r>
              <a:rPr sz="2100" spc="-45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salah satu subbidang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yang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akan 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salur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pertama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kali.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988605" y="2214371"/>
            <a:ext cx="3782378" cy="343364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a.</a:t>
            </a:r>
            <a:r>
              <a:rPr sz="2100" spc="7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Dihasilkan</a:t>
            </a:r>
            <a:r>
              <a:rPr sz="2100" spc="49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oleh</a:t>
            </a:r>
            <a:r>
              <a:rPr sz="2100" spc="50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user</a:t>
            </a:r>
            <a:r>
              <a:rPr sz="2100" spc="50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APIP</a:t>
            </a:r>
            <a:r>
              <a:rPr sz="2100" spc="49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dari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4256066" y="2534411"/>
            <a:ext cx="2066925" cy="343364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  <a:tabLst>
                <a:tab pos="1165860" algn="l"/>
              </a:tabLst>
            </a:pP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m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e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n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u	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L</a:t>
            </a:r>
            <a:r>
              <a:rPr sz="2100" spc="8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p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o</a:t>
            </a:r>
            <a:r>
              <a:rPr sz="2100" spc="-30" dirty="0">
                <a:solidFill>
                  <a:prstClr val="black"/>
                </a:solidFill>
                <a:latin typeface="Calibri"/>
                <a:cs typeface="Calibri"/>
              </a:rPr>
              <a:t>r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an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6807814" y="2534411"/>
            <a:ext cx="963930" cy="343364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Realisasi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4256067" y="2854453"/>
            <a:ext cx="3519488" cy="989695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marR="7620" algn="just" defTabSz="1371600">
              <a:spcBef>
                <a:spcPts val="158"/>
              </a:spcBef>
            </a:pP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Penyerapan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Dana</a:t>
            </a:r>
            <a:r>
              <a:rPr sz="21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dan Capaian </a:t>
            </a:r>
            <a:r>
              <a:rPr sz="2100" spc="-45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Output </a:t>
            </a:r>
            <a:r>
              <a:rPr sz="2100" spc="-30" dirty="0">
                <a:solidFill>
                  <a:prstClr val="black"/>
                </a:solidFill>
                <a:latin typeface="Calibri"/>
                <a:cs typeface="Calibri"/>
              </a:rPr>
              <a:t>Tahunan</a:t>
            </a: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pada </a:t>
            </a:r>
            <a:r>
              <a:rPr sz="2100" spc="-30" dirty="0">
                <a:solidFill>
                  <a:prstClr val="black"/>
                </a:solidFill>
                <a:latin typeface="Calibri"/>
                <a:cs typeface="Calibri"/>
              </a:rPr>
              <a:t>OMSPAN </a:t>
            </a:r>
            <a:r>
              <a:rPr sz="2100" spc="-45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2023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3988604" y="3814952"/>
            <a:ext cx="2675571" cy="343364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  <a:tabLst>
                <a:tab pos="1826895" algn="l"/>
              </a:tabLst>
            </a:pPr>
            <a:r>
              <a:rPr sz="2100" b="1" dirty="0">
                <a:solidFill>
                  <a:srgbClr val="C00000"/>
                </a:solidFill>
                <a:latin typeface="Calibri"/>
                <a:cs typeface="Calibri"/>
              </a:rPr>
              <a:t>b.</a:t>
            </a:r>
            <a:r>
              <a:rPr sz="2100" b="1" spc="-68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C00000"/>
                </a:solidFill>
                <a:latin typeface="Calibri"/>
                <a:cs typeface="Calibri"/>
              </a:rPr>
              <a:t>Mem</a:t>
            </a:r>
            <a:r>
              <a:rPr sz="2100" b="1" spc="-23" dirty="0">
                <a:solidFill>
                  <a:srgbClr val="C00000"/>
                </a:solidFill>
                <a:latin typeface="Calibri"/>
                <a:cs typeface="Calibri"/>
              </a:rPr>
              <a:t>u</a:t>
            </a:r>
            <a:r>
              <a:rPr sz="2100" b="1" spc="-15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sz="2100" b="1" dirty="0">
                <a:solidFill>
                  <a:srgbClr val="C00000"/>
                </a:solidFill>
                <a:latin typeface="Calibri"/>
                <a:cs typeface="Calibri"/>
              </a:rPr>
              <a:t>t	</a:t>
            </a:r>
            <a:r>
              <a:rPr sz="2100" b="1" spc="-15" dirty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sz="2100" b="1" spc="-8" dirty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2100" b="1" dirty="0">
                <a:solidFill>
                  <a:srgbClr val="C00000"/>
                </a:solidFill>
                <a:latin typeface="Calibri"/>
                <a:cs typeface="Calibri"/>
              </a:rPr>
              <a:t>l</a:t>
            </a:r>
            <a:r>
              <a:rPr sz="2100" b="1" spc="-15" dirty="0">
                <a:solidFill>
                  <a:srgbClr val="C00000"/>
                </a:solidFill>
                <a:latin typeface="Calibri"/>
                <a:cs typeface="Calibri"/>
              </a:rPr>
              <a:t>u</a:t>
            </a:r>
            <a:r>
              <a:rPr sz="2100" b="1" dirty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2100" b="1" spc="-15" dirty="0">
                <a:solidFill>
                  <a:srgbClr val="C00000"/>
                </a:solidFill>
                <a:latin typeface="Calibri"/>
                <a:cs typeface="Calibri"/>
              </a:rPr>
              <a:t>u</a:t>
            </a:r>
            <a:r>
              <a:rPr sz="2100" b="1" dirty="0">
                <a:solidFill>
                  <a:srgbClr val="C00000"/>
                </a:solidFill>
                <a:latin typeface="Calibri"/>
                <a:cs typeface="Calibri"/>
              </a:rPr>
              <a:t>h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4256066" y="4134993"/>
            <a:ext cx="2053590" cy="343364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2100" b="1" spc="-8" dirty="0">
                <a:solidFill>
                  <a:srgbClr val="C00000"/>
                </a:solidFill>
                <a:latin typeface="Calibri"/>
                <a:cs typeface="Calibri"/>
              </a:rPr>
              <a:t>bidang/subbidang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4256066" y="4455034"/>
            <a:ext cx="2637471" cy="343364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  <a:tabLst>
                <a:tab pos="1492566" algn="l"/>
                <a:tab pos="2361248" algn="l"/>
              </a:tabLst>
            </a:pPr>
            <a:r>
              <a:rPr sz="2100" b="1" dirty="0">
                <a:solidFill>
                  <a:srgbClr val="C00000"/>
                </a:solidFill>
                <a:latin typeface="Calibri"/>
                <a:cs typeface="Calibri"/>
              </a:rPr>
              <a:t>disa</a:t>
            </a:r>
            <a:r>
              <a:rPr sz="2100" b="1" spc="-15" dirty="0">
                <a:solidFill>
                  <a:srgbClr val="C00000"/>
                </a:solidFill>
                <a:latin typeface="Calibri"/>
                <a:cs typeface="Calibri"/>
              </a:rPr>
              <a:t>l</a:t>
            </a:r>
            <a:r>
              <a:rPr sz="2100" b="1" dirty="0">
                <a:solidFill>
                  <a:srgbClr val="C00000"/>
                </a:solidFill>
                <a:latin typeface="Calibri"/>
                <a:cs typeface="Calibri"/>
              </a:rPr>
              <a:t>u</a:t>
            </a:r>
            <a:r>
              <a:rPr sz="2100" b="1" spc="8" dirty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2100" b="1" spc="-45" dirty="0">
                <a:solidFill>
                  <a:srgbClr val="C00000"/>
                </a:solidFill>
                <a:latin typeface="Calibri"/>
                <a:cs typeface="Calibri"/>
              </a:rPr>
              <a:t>k</a:t>
            </a:r>
            <a:r>
              <a:rPr sz="2100" b="1" dirty="0">
                <a:solidFill>
                  <a:srgbClr val="C00000"/>
                </a:solidFill>
                <a:latin typeface="Calibri"/>
                <a:cs typeface="Calibri"/>
              </a:rPr>
              <a:t>an	</a:t>
            </a:r>
            <a:r>
              <a:rPr sz="2100" b="1" spc="-15" dirty="0">
                <a:solidFill>
                  <a:srgbClr val="C00000"/>
                </a:solidFill>
                <a:latin typeface="Calibri"/>
                <a:cs typeface="Calibri"/>
              </a:rPr>
              <a:t>p</a:t>
            </a:r>
            <a:r>
              <a:rPr sz="2100" b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sz="2100" b="1" spc="-15" dirty="0">
                <a:solidFill>
                  <a:srgbClr val="C00000"/>
                </a:solidFill>
                <a:latin typeface="Calibri"/>
                <a:cs typeface="Calibri"/>
              </a:rPr>
              <a:t>d</a:t>
            </a:r>
            <a:r>
              <a:rPr sz="2100" b="1" dirty="0">
                <a:solidFill>
                  <a:srgbClr val="C00000"/>
                </a:solidFill>
                <a:latin typeface="Calibri"/>
                <a:cs typeface="Calibri"/>
              </a:rPr>
              <a:t>a	</a:t>
            </a:r>
            <a:r>
              <a:rPr sz="2100" b="1" spc="-165" dirty="0">
                <a:solidFill>
                  <a:srgbClr val="C00000"/>
                </a:solidFill>
                <a:latin typeface="Calibri"/>
                <a:cs typeface="Calibri"/>
              </a:rPr>
              <a:t>TA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7194150" y="3814952"/>
            <a:ext cx="581978" cy="989695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marR="7620" indent="22860" algn="just" defTabSz="1371600">
              <a:spcBef>
                <a:spcPts val="158"/>
              </a:spcBef>
            </a:pPr>
            <a:r>
              <a:rPr sz="2100" b="1" dirty="0">
                <a:solidFill>
                  <a:srgbClr val="C00000"/>
                </a:solidFill>
                <a:latin typeface="Calibri"/>
                <a:cs typeface="Calibri"/>
              </a:rPr>
              <a:t>jenis  </a:t>
            </a:r>
            <a:r>
              <a:rPr sz="2100" b="1" spc="-45" dirty="0">
                <a:solidFill>
                  <a:srgbClr val="C00000"/>
                </a:solidFill>
                <a:latin typeface="Calibri"/>
                <a:cs typeface="Calibri"/>
              </a:rPr>
              <a:t>y</a:t>
            </a:r>
            <a:r>
              <a:rPr sz="2100" b="1" dirty="0">
                <a:solidFill>
                  <a:srgbClr val="C00000"/>
                </a:solidFill>
                <a:latin typeface="Calibri"/>
                <a:cs typeface="Calibri"/>
              </a:rPr>
              <a:t>ang  </a:t>
            </a:r>
            <a:r>
              <a:rPr sz="2100" b="1" spc="-8" dirty="0">
                <a:solidFill>
                  <a:srgbClr val="C00000"/>
                </a:solidFill>
                <a:latin typeface="Calibri"/>
                <a:cs typeface="Calibri"/>
              </a:rPr>
              <a:t>2023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3988605" y="4775073"/>
            <a:ext cx="3784283" cy="1312860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285750" algn="just" defTabSz="1371600">
              <a:spcBef>
                <a:spcPts val="158"/>
              </a:spcBef>
            </a:pPr>
            <a:r>
              <a:rPr sz="2100" b="1" spc="-8" dirty="0">
                <a:solidFill>
                  <a:srgbClr val="C00000"/>
                </a:solidFill>
                <a:latin typeface="Calibri"/>
                <a:cs typeface="Calibri"/>
              </a:rPr>
              <a:t>(bersifat</a:t>
            </a:r>
            <a:r>
              <a:rPr sz="2100" b="1" spc="-9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100" b="1" spc="-8" dirty="0">
                <a:solidFill>
                  <a:srgbClr val="C00000"/>
                </a:solidFill>
                <a:latin typeface="Calibri"/>
                <a:cs typeface="Calibri"/>
              </a:rPr>
              <a:t>kompilasi)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  <a:p>
            <a:pPr marL="285750" marR="7620" indent="-267653" algn="just" defTabSz="1371600"/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c. </a:t>
            </a:r>
            <a:r>
              <a:rPr sz="2100" b="1" spc="-8" dirty="0">
                <a:solidFill>
                  <a:prstClr val="black"/>
                </a:solidFill>
                <a:latin typeface="Calibri"/>
                <a:cs typeface="Calibri"/>
              </a:rPr>
              <a:t>Cukup</a:t>
            </a: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b="1" spc="-8" dirty="0">
                <a:solidFill>
                  <a:prstClr val="black"/>
                </a:solidFill>
                <a:latin typeface="Calibri"/>
                <a:cs typeface="Calibri"/>
              </a:rPr>
              <a:t>diunggah</a:t>
            </a: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b="1" spc="-15" dirty="0">
                <a:solidFill>
                  <a:prstClr val="black"/>
                </a:solidFill>
                <a:latin typeface="Calibri"/>
                <a:cs typeface="Calibri"/>
              </a:rPr>
              <a:t>sekali</a:t>
            </a:r>
            <a:r>
              <a:rPr sz="2100" b="1" spc="-8" dirty="0">
                <a:solidFill>
                  <a:prstClr val="black"/>
                </a:solidFill>
                <a:latin typeface="Calibri"/>
                <a:cs typeface="Calibri"/>
              </a:rPr>
              <a:t> saja</a:t>
            </a: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di </a:t>
            </a:r>
            <a:r>
              <a:rPr sz="2100" spc="-45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salah satu subbidang yang akan 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salur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pertama</a:t>
            </a:r>
            <a:r>
              <a:rPr sz="21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kali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3974317" y="1666495"/>
            <a:ext cx="3749040" cy="553403"/>
          </a:xfrm>
          <a:custGeom>
            <a:avLst/>
            <a:gdLst/>
            <a:ahLst/>
            <a:cxnLst/>
            <a:rect l="l" t="t" r="r" b="b"/>
            <a:pathLst>
              <a:path w="2499359" h="368934">
                <a:moveTo>
                  <a:pt x="2499359" y="0"/>
                </a:moveTo>
                <a:lnTo>
                  <a:pt x="0" y="0"/>
                </a:lnTo>
                <a:lnTo>
                  <a:pt x="0" y="368808"/>
                </a:lnTo>
                <a:lnTo>
                  <a:pt x="2499359" y="368808"/>
                </a:lnTo>
                <a:lnTo>
                  <a:pt x="2499359" y="0"/>
                </a:lnTo>
                <a:close/>
              </a:path>
            </a:pathLst>
          </a:custGeom>
          <a:solidFill>
            <a:srgbClr val="D0CECE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3974317" y="1666494"/>
            <a:ext cx="3749040" cy="461665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865823" defTabSz="1371600">
              <a:spcBef>
                <a:spcPts val="360"/>
              </a:spcBef>
            </a:pP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LHR</a:t>
            </a:r>
            <a:r>
              <a:rPr sz="2700" b="1" spc="-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APIP</a:t>
            </a:r>
            <a:r>
              <a:rPr sz="2700" b="1" spc="-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113" dirty="0">
                <a:solidFill>
                  <a:prstClr val="black"/>
                </a:solidFill>
                <a:latin typeface="Calibri"/>
                <a:cs typeface="Calibri"/>
              </a:rPr>
              <a:t>TAYL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4040802" y="6993063"/>
            <a:ext cx="3784283" cy="342401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  <a:tabLst>
                <a:tab pos="1314450" algn="l"/>
                <a:tab pos="2487930" algn="l"/>
                <a:tab pos="3356610" algn="l"/>
              </a:tabLst>
            </a:pP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.</a:t>
            </a:r>
            <a:r>
              <a:rPr sz="2100" spc="9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S</a:t>
            </a: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e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tiap	</a:t>
            </a:r>
            <a:r>
              <a:rPr sz="2100" spc="-75" dirty="0">
                <a:solidFill>
                  <a:prstClr val="black"/>
                </a:solidFill>
                <a:latin typeface="Calibri"/>
                <a:cs typeface="Calibri"/>
              </a:rPr>
              <a:t>k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o</a:t>
            </a: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n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t</a:t>
            </a:r>
            <a:r>
              <a:rPr sz="2100" spc="-38" dirty="0">
                <a:solidFill>
                  <a:prstClr val="black"/>
                </a:solidFill>
                <a:latin typeface="Calibri"/>
                <a:cs typeface="Calibri"/>
              </a:rPr>
              <a:t>r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ak	</a:t>
            </a:r>
            <a:r>
              <a:rPr sz="2100" spc="8" dirty="0">
                <a:solidFill>
                  <a:prstClr val="black"/>
                </a:solidFill>
                <a:latin typeface="Calibri"/>
                <a:cs typeface="Calibri"/>
              </a:rPr>
              <a:t>(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f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i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si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k	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an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4308265" y="7313104"/>
            <a:ext cx="3515678" cy="342401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penunjang)</a:t>
            </a:r>
            <a:r>
              <a:rPr sz="2100" spc="38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yang</a:t>
            </a:r>
            <a:r>
              <a:rPr sz="2100" spc="38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mendapatkan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4308265" y="7633145"/>
            <a:ext cx="3517583" cy="342401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  <a:tabLst>
                <a:tab pos="2151698" algn="l"/>
                <a:tab pos="2892743" algn="l"/>
              </a:tabLst>
            </a:pP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p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e</a:t>
            </a:r>
            <a:r>
              <a:rPr sz="2100" spc="-53" dirty="0">
                <a:solidFill>
                  <a:prstClr val="black"/>
                </a:solidFill>
                <a:latin typeface="Calibri"/>
                <a:cs typeface="Calibri"/>
              </a:rPr>
              <a:t>n</a:t>
            </a: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y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al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u</a:t>
            </a:r>
            <a:r>
              <a:rPr sz="2100" spc="-38" dirty="0">
                <a:solidFill>
                  <a:prstClr val="black"/>
                </a:solidFill>
                <a:latin typeface="Calibri"/>
                <a:cs typeface="Calibri"/>
              </a:rPr>
              <a:t>r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n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/SP2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D	BUD	</a:t>
            </a:r>
            <a:r>
              <a:rPr sz="2100" b="1" spc="-45" dirty="0">
                <a:solidFill>
                  <a:prstClr val="black"/>
                </a:solidFill>
                <a:latin typeface="Calibri"/>
                <a:cs typeface="Calibri"/>
              </a:rPr>
              <a:t>w</a:t>
            </a: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ajib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4308265" y="7953183"/>
            <a:ext cx="3519488" cy="665567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  <a:tabLst>
                <a:tab pos="1443038" algn="l"/>
                <a:tab pos="2643188" algn="l"/>
              </a:tabLst>
            </a:pPr>
            <a:r>
              <a:rPr sz="2100" b="1" spc="-8" dirty="0">
                <a:solidFill>
                  <a:prstClr val="black"/>
                </a:solidFill>
                <a:latin typeface="Calibri"/>
                <a:cs typeface="Calibri"/>
              </a:rPr>
              <a:t>m</a:t>
            </a:r>
            <a:r>
              <a:rPr sz="2100" b="1" spc="-23" dirty="0">
                <a:solidFill>
                  <a:prstClr val="black"/>
                </a:solidFill>
                <a:latin typeface="Calibri"/>
                <a:cs typeface="Calibri"/>
              </a:rPr>
              <a:t>e</a:t>
            </a:r>
            <a:r>
              <a:rPr sz="2100" b="1" spc="-15" dirty="0">
                <a:solidFill>
                  <a:prstClr val="black"/>
                </a:solidFill>
                <a:latin typeface="Calibri"/>
                <a:cs typeface="Calibri"/>
              </a:rPr>
              <a:t>r</a:t>
            </a:r>
            <a:r>
              <a:rPr sz="2100" b="1" spc="-8" dirty="0">
                <a:solidFill>
                  <a:prstClr val="black"/>
                </a:solidFill>
                <a:latin typeface="Calibri"/>
                <a:cs typeface="Calibri"/>
              </a:rPr>
              <a:t>e</a:t>
            </a:r>
            <a:r>
              <a:rPr sz="2100" b="1" spc="-38" dirty="0">
                <a:solidFill>
                  <a:prstClr val="black"/>
                </a:solidFill>
                <a:latin typeface="Calibri"/>
                <a:cs typeface="Calibri"/>
              </a:rPr>
              <a:t>k</a:t>
            </a: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am	</a:t>
            </a:r>
            <a:r>
              <a:rPr sz="2100" b="1" spc="-30" dirty="0">
                <a:solidFill>
                  <a:prstClr val="black"/>
                </a:solidFill>
                <a:latin typeface="Calibri"/>
                <a:cs typeface="Calibri"/>
              </a:rPr>
              <a:t>v</a:t>
            </a: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olu</a:t>
            </a:r>
            <a:r>
              <a:rPr sz="2100" b="1" spc="-23" dirty="0">
                <a:solidFill>
                  <a:prstClr val="black"/>
                </a:solidFill>
                <a:latin typeface="Calibri"/>
                <a:cs typeface="Calibri"/>
              </a:rPr>
              <a:t>m</a:t>
            </a: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e	</a:t>
            </a:r>
            <a:r>
              <a:rPr sz="2100" b="1" spc="-23" dirty="0">
                <a:solidFill>
                  <a:prstClr val="black"/>
                </a:solidFill>
                <a:latin typeface="Calibri"/>
                <a:cs typeface="Calibri"/>
              </a:rPr>
              <a:t>c</a:t>
            </a: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100" b="1" spc="-15" dirty="0">
                <a:solidFill>
                  <a:prstClr val="black"/>
                </a:solidFill>
                <a:latin typeface="Calibri"/>
                <a:cs typeface="Calibri"/>
              </a:rPr>
              <a:t>p</a:t>
            </a: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100" b="1" spc="-15" dirty="0">
                <a:solidFill>
                  <a:prstClr val="black"/>
                </a:solidFill>
                <a:latin typeface="Calibri"/>
                <a:cs typeface="Calibri"/>
              </a:rPr>
              <a:t>i</a:t>
            </a: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an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  <a:p>
            <a:pPr marL="19050" defTabSz="1371600"/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output.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4040802" y="8593684"/>
            <a:ext cx="3784283" cy="342401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b.</a:t>
            </a:r>
            <a:r>
              <a:rPr sz="2100" spc="46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data</a:t>
            </a:r>
            <a:r>
              <a:rPr sz="2100" spc="22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kontrak</a:t>
            </a:r>
            <a:r>
              <a:rPr sz="2100" spc="20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fisik</a:t>
            </a:r>
            <a:r>
              <a:rPr sz="2100" spc="21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wajib</a:t>
            </a:r>
            <a:r>
              <a:rPr sz="2100" spc="21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upload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4308265" y="8913723"/>
            <a:ext cx="3515678" cy="342401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  <a:tabLst>
                <a:tab pos="777239" algn="l"/>
                <a:tab pos="1898333" algn="l"/>
                <a:tab pos="3015615" algn="l"/>
              </a:tabLst>
            </a:pPr>
            <a:r>
              <a:rPr sz="2100" spc="-53" dirty="0">
                <a:solidFill>
                  <a:prstClr val="black"/>
                </a:solidFill>
                <a:latin typeface="Calibri"/>
                <a:cs typeface="Calibri"/>
              </a:rPr>
              <a:t>f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o</a:t>
            </a: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t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o	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iser</a:t>
            </a: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t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ai	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</a:t>
            </a:r>
            <a:r>
              <a:rPr sz="2100" spc="8" dirty="0">
                <a:solidFill>
                  <a:prstClr val="black"/>
                </a:solidFill>
                <a:latin typeface="Calibri"/>
                <a:cs typeface="Calibri"/>
              </a:rPr>
              <a:t>en</a:t>
            </a:r>
            <a:r>
              <a:rPr sz="2100" spc="-38" dirty="0">
                <a:solidFill>
                  <a:prstClr val="black"/>
                </a:solidFill>
                <a:latin typeface="Calibri"/>
                <a:cs typeface="Calibri"/>
              </a:rPr>
              <a:t>g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an	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</a:t>
            </a: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at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4308265" y="9233764"/>
            <a:ext cx="1273491" cy="342401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2100" i="1" spc="-8" dirty="0">
                <a:solidFill>
                  <a:prstClr val="black"/>
                </a:solidFill>
                <a:latin typeface="Calibri"/>
                <a:cs typeface="Calibri"/>
              </a:rPr>
              <a:t>geo</a:t>
            </a:r>
            <a:r>
              <a:rPr sz="2100" i="1" spc="-45" dirty="0">
                <a:solidFill>
                  <a:prstClr val="black"/>
                </a:solidFill>
                <a:latin typeface="Calibri"/>
                <a:cs typeface="Calibri"/>
              </a:rPr>
              <a:t>t</a:t>
            </a:r>
            <a:r>
              <a:rPr sz="2100" i="1" spc="-8" dirty="0">
                <a:solidFill>
                  <a:prstClr val="black"/>
                </a:solidFill>
                <a:latin typeface="Calibri"/>
                <a:cs typeface="Calibri"/>
              </a:rPr>
              <a:t>ag</a:t>
            </a:r>
            <a:r>
              <a:rPr sz="2100" i="1" spc="-15" dirty="0">
                <a:solidFill>
                  <a:prstClr val="black"/>
                </a:solidFill>
                <a:latin typeface="Calibri"/>
                <a:cs typeface="Calibri"/>
              </a:rPr>
              <a:t>g</a:t>
            </a:r>
            <a:r>
              <a:rPr sz="2100" i="1" dirty="0">
                <a:solidFill>
                  <a:prstClr val="black"/>
                </a:solidFill>
                <a:latin typeface="Calibri"/>
                <a:cs typeface="Calibri"/>
              </a:rPr>
              <a:t>ing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3921739" y="6448805"/>
            <a:ext cx="4021455" cy="463588"/>
          </a:xfrm>
          <a:prstGeom prst="rect">
            <a:avLst/>
          </a:prstGeom>
          <a:solidFill>
            <a:srgbClr val="D0CECE"/>
          </a:solidFill>
        </p:spPr>
        <p:txBody>
          <a:bodyPr vert="horz" wrap="square" lIns="0" tIns="47625" rIns="0" bIns="0" rtlCol="0">
            <a:spAutoFit/>
          </a:bodyPr>
          <a:lstStyle/>
          <a:p>
            <a:pPr marL="3810" algn="ctr" defTabSz="1371600">
              <a:spcBef>
                <a:spcPts val="375"/>
              </a:spcBef>
            </a:pPr>
            <a:r>
              <a:rPr sz="2700" b="1" spc="-45" dirty="0">
                <a:solidFill>
                  <a:prstClr val="black"/>
                </a:solidFill>
                <a:latin typeface="Calibri"/>
                <a:cs typeface="Calibri"/>
              </a:rPr>
              <a:t>FOTO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237726" y="7463789"/>
            <a:ext cx="3749040" cy="463588"/>
          </a:xfrm>
          <a:prstGeom prst="rect">
            <a:avLst/>
          </a:prstGeom>
          <a:solidFill>
            <a:srgbClr val="D0CECE"/>
          </a:solidFill>
        </p:spPr>
        <p:txBody>
          <a:bodyPr vert="horz" wrap="square" lIns="0" tIns="47625" rIns="0" bIns="0" rtlCol="0">
            <a:spAutoFit/>
          </a:bodyPr>
          <a:lstStyle/>
          <a:p>
            <a:pPr marL="529590" defTabSz="1371600">
              <a:spcBef>
                <a:spcPts val="375"/>
              </a:spcBef>
            </a:pPr>
            <a:r>
              <a:rPr sz="2700" b="1" spc="-83" dirty="0">
                <a:solidFill>
                  <a:prstClr val="black"/>
                </a:solidFill>
                <a:latin typeface="Calibri"/>
                <a:cs typeface="Calibri"/>
              </a:rPr>
              <a:t>LAP.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SISA</a:t>
            </a:r>
            <a:r>
              <a:rPr sz="2700" b="1" spc="-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23" dirty="0">
                <a:solidFill>
                  <a:prstClr val="black"/>
                </a:solidFill>
                <a:latin typeface="Calibri"/>
                <a:cs typeface="Calibri"/>
              </a:rPr>
              <a:t>DAK </a:t>
            </a:r>
            <a:r>
              <a:rPr sz="2700" b="1" spc="-113" dirty="0">
                <a:solidFill>
                  <a:prstClr val="black"/>
                </a:solidFill>
                <a:latin typeface="Calibri"/>
                <a:cs typeface="Calibri"/>
              </a:rPr>
              <a:t>TAYL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085136" y="7960994"/>
            <a:ext cx="3782378" cy="342401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  <a:tabLst>
                <a:tab pos="532448" algn="l"/>
                <a:tab pos="1859280" algn="l"/>
                <a:tab pos="2501265" algn="l"/>
                <a:tab pos="3345180" algn="l"/>
              </a:tabLst>
            </a:pP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.	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Dihasil</a:t>
            </a:r>
            <a:r>
              <a:rPr sz="2100" spc="-45" dirty="0">
                <a:solidFill>
                  <a:prstClr val="black"/>
                </a:solidFill>
                <a:latin typeface="Calibri"/>
                <a:cs typeface="Calibri"/>
              </a:rPr>
              <a:t>k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an	</a:t>
            </a:r>
            <a:r>
              <a:rPr sz="2100" spc="8" dirty="0">
                <a:solidFill>
                  <a:prstClr val="black"/>
                </a:solidFill>
                <a:latin typeface="Calibri"/>
                <a:cs typeface="Calibri"/>
              </a:rPr>
              <a:t>d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ari	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m</a:t>
            </a:r>
            <a:r>
              <a:rPr sz="2100" spc="8" dirty="0">
                <a:solidFill>
                  <a:prstClr val="black"/>
                </a:solidFill>
                <a:latin typeface="Calibri"/>
                <a:cs typeface="Calibri"/>
              </a:rPr>
              <a:t>e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n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u	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S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i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sa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085136" y="8280959"/>
            <a:ext cx="3787140" cy="1311898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533400" marR="27623" defTabSz="1371600">
              <a:spcBef>
                <a:spcPts val="150"/>
              </a:spcBef>
            </a:pP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DAK</a:t>
            </a:r>
            <a:r>
              <a:rPr sz="2100" spc="9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Fisik</a:t>
            </a:r>
            <a:r>
              <a:rPr sz="2100" spc="9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pada</a:t>
            </a:r>
            <a:r>
              <a:rPr sz="2100" spc="8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30" dirty="0">
                <a:solidFill>
                  <a:prstClr val="black"/>
                </a:solidFill>
                <a:latin typeface="Calibri"/>
                <a:cs typeface="Calibri"/>
              </a:rPr>
              <a:t>OMSPAN</a:t>
            </a:r>
            <a:r>
              <a:rPr sz="2100" spc="12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65" dirty="0">
                <a:solidFill>
                  <a:prstClr val="black"/>
                </a:solidFill>
                <a:latin typeface="Calibri"/>
                <a:cs typeface="Calibri"/>
              </a:rPr>
              <a:t>TA </a:t>
            </a:r>
            <a:r>
              <a:rPr sz="2100" spc="-45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2023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  <a:p>
            <a:pPr marL="19050" defTabSz="1371600">
              <a:tabLst>
                <a:tab pos="532448" algn="l"/>
              </a:tabLst>
            </a:pP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b.	</a:t>
            </a:r>
            <a:r>
              <a:rPr sz="2100" b="1" spc="-8" dirty="0">
                <a:solidFill>
                  <a:prstClr val="black"/>
                </a:solidFill>
                <a:latin typeface="Calibri"/>
                <a:cs typeface="Calibri"/>
              </a:rPr>
              <a:t>Cukup</a:t>
            </a: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b="1" spc="-8" dirty="0">
                <a:solidFill>
                  <a:prstClr val="black"/>
                </a:solidFill>
                <a:latin typeface="Calibri"/>
                <a:cs typeface="Calibri"/>
              </a:rPr>
              <a:t>diunggah</a:t>
            </a:r>
            <a:r>
              <a:rPr sz="2100" b="1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di</a:t>
            </a:r>
            <a:r>
              <a:rPr sz="2100" b="1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b="1" spc="-8" dirty="0">
                <a:solidFill>
                  <a:prstClr val="black"/>
                </a:solidFill>
                <a:latin typeface="Calibri"/>
                <a:cs typeface="Calibri"/>
              </a:rPr>
              <a:t>salah</a:t>
            </a:r>
            <a:r>
              <a:rPr sz="2100" b="1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b="1" spc="-8" dirty="0">
                <a:solidFill>
                  <a:prstClr val="black"/>
                </a:solidFill>
                <a:latin typeface="Calibri"/>
                <a:cs typeface="Calibri"/>
              </a:rPr>
              <a:t>satu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  <a:p>
            <a:pPr marL="533400" defTabSz="1371600">
              <a:spcBef>
                <a:spcPts val="8"/>
              </a:spcBef>
            </a:pP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bidang/subbidang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pic>
        <p:nvPicPr>
          <p:cNvPr id="43" name="object 4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94776" y="7127748"/>
            <a:ext cx="1062990" cy="1062990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229083" y="6112764"/>
            <a:ext cx="1062989" cy="1062990"/>
          </a:xfrm>
          <a:prstGeom prst="rect">
            <a:avLst/>
          </a:prstGeom>
        </p:spPr>
      </p:pic>
      <p:grpSp>
        <p:nvGrpSpPr>
          <p:cNvPr id="45" name="object 45"/>
          <p:cNvGrpSpPr/>
          <p:nvPr/>
        </p:nvGrpSpPr>
        <p:grpSpPr>
          <a:xfrm>
            <a:off x="8526781" y="1316736"/>
            <a:ext cx="5811203" cy="1062990"/>
            <a:chOff x="5684520" y="877824"/>
            <a:chExt cx="3874135" cy="708660"/>
          </a:xfrm>
        </p:grpSpPr>
        <p:pic>
          <p:nvPicPr>
            <p:cNvPr id="46" name="object 4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84520" y="877824"/>
              <a:ext cx="707136" cy="708660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51392" y="877824"/>
              <a:ext cx="707135" cy="708660"/>
            </a:xfrm>
            <a:prstGeom prst="rect">
              <a:avLst/>
            </a:prstGeom>
          </p:spPr>
        </p:pic>
      </p:grpSp>
      <p:sp>
        <p:nvSpPr>
          <p:cNvPr id="48" name="object 48"/>
          <p:cNvSpPr txBox="1"/>
          <p:nvPr/>
        </p:nvSpPr>
        <p:spPr>
          <a:xfrm>
            <a:off x="14088236" y="9823832"/>
            <a:ext cx="2475546" cy="290464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9050" defTabSz="1371600">
              <a:spcBef>
                <a:spcPts val="285"/>
              </a:spcBef>
            </a:pPr>
            <a:r>
              <a:rPr sz="1650" b="1" dirty="0">
                <a:solidFill>
                  <a:srgbClr val="FFFFFF"/>
                </a:solidFill>
                <a:latin typeface="Segoe UI"/>
                <a:cs typeface="Segoe UI"/>
              </a:rPr>
              <a:t>INDONESIAN</a:t>
            </a:r>
            <a:r>
              <a:rPr sz="1650" b="1" spc="-10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50" b="1" dirty="0">
                <a:solidFill>
                  <a:srgbClr val="FFFFFF"/>
                </a:solidFill>
                <a:latin typeface="Segoe UI"/>
                <a:cs typeface="Segoe UI"/>
              </a:rPr>
              <a:t>TREASURY</a:t>
            </a:r>
            <a:endParaRPr sz="16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49" name="object 4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150" defTabSz="1371600">
              <a:lnSpc>
                <a:spcPts val="1995"/>
              </a:lnSpc>
            </a:pPr>
            <a:fld id="{81D60167-4931-47E6-BA6A-407CBD079E47}" type="slidenum">
              <a:rPr spc="-8" dirty="0">
                <a:solidFill>
                  <a:prstClr val="black"/>
                </a:solidFill>
              </a:rPr>
              <a:pPr marL="57150" defTabSz="1371600">
                <a:lnSpc>
                  <a:spcPts val="1995"/>
                </a:lnSpc>
              </a:pPr>
              <a:t>14</a:t>
            </a:fld>
            <a:endParaRPr spc="-8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3464" y="9715497"/>
            <a:ext cx="987552" cy="4389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34628" y="476174"/>
            <a:ext cx="12810173" cy="664606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>
              <a:spcBef>
                <a:spcPts val="143"/>
              </a:spcBef>
            </a:pPr>
            <a:r>
              <a:rPr sz="4200" b="1" spc="-8" dirty="0">
                <a:solidFill>
                  <a:srgbClr val="005FAC"/>
                </a:solidFill>
                <a:latin typeface="Tahoma"/>
                <a:cs typeface="Tahoma"/>
              </a:rPr>
              <a:t>PENANDATANGANAN</a:t>
            </a:r>
            <a:r>
              <a:rPr sz="4200" b="1" spc="-15" dirty="0">
                <a:solidFill>
                  <a:srgbClr val="005FAC"/>
                </a:solidFill>
                <a:latin typeface="Tahoma"/>
                <a:cs typeface="Tahoma"/>
              </a:rPr>
              <a:t> DOKUMEN</a:t>
            </a:r>
            <a:r>
              <a:rPr sz="4200" b="1" spc="38" dirty="0">
                <a:solidFill>
                  <a:srgbClr val="005FAC"/>
                </a:solidFill>
                <a:latin typeface="Tahoma"/>
                <a:cs typeface="Tahoma"/>
              </a:rPr>
              <a:t> </a:t>
            </a:r>
            <a:r>
              <a:rPr sz="4200" b="1" spc="-15" dirty="0">
                <a:solidFill>
                  <a:srgbClr val="005FAC"/>
                </a:solidFill>
                <a:latin typeface="Tahoma"/>
                <a:cs typeface="Tahoma"/>
              </a:rPr>
              <a:t>PERSYARATAN</a:t>
            </a:r>
            <a:endParaRPr sz="4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062858" y="2251330"/>
            <a:ext cx="5235893" cy="2138363"/>
            <a:chOff x="2041905" y="1500886"/>
            <a:chExt cx="3490595" cy="1425575"/>
          </a:xfrm>
        </p:grpSpPr>
        <p:sp>
          <p:nvSpPr>
            <p:cNvPr id="5" name="object 5"/>
            <p:cNvSpPr/>
            <p:nvPr/>
          </p:nvSpPr>
          <p:spPr>
            <a:xfrm>
              <a:off x="2048255" y="1507236"/>
              <a:ext cx="3477895" cy="1412875"/>
            </a:xfrm>
            <a:custGeom>
              <a:avLst/>
              <a:gdLst/>
              <a:ahLst/>
              <a:cxnLst/>
              <a:rect l="l" t="t" r="r" b="b"/>
              <a:pathLst>
                <a:path w="3477895" h="1412875">
                  <a:moveTo>
                    <a:pt x="3242310" y="0"/>
                  </a:moveTo>
                  <a:lnTo>
                    <a:pt x="235457" y="0"/>
                  </a:lnTo>
                  <a:lnTo>
                    <a:pt x="188002" y="4783"/>
                  </a:lnTo>
                  <a:lnTo>
                    <a:pt x="143803" y="18502"/>
                  </a:lnTo>
                  <a:lnTo>
                    <a:pt x="103807" y="40210"/>
                  </a:lnTo>
                  <a:lnTo>
                    <a:pt x="68961" y="68961"/>
                  </a:lnTo>
                  <a:lnTo>
                    <a:pt x="40210" y="103807"/>
                  </a:lnTo>
                  <a:lnTo>
                    <a:pt x="18502" y="143803"/>
                  </a:lnTo>
                  <a:lnTo>
                    <a:pt x="4783" y="188002"/>
                  </a:lnTo>
                  <a:lnTo>
                    <a:pt x="0" y="235458"/>
                  </a:lnTo>
                  <a:lnTo>
                    <a:pt x="0" y="1177289"/>
                  </a:lnTo>
                  <a:lnTo>
                    <a:pt x="4783" y="1224745"/>
                  </a:lnTo>
                  <a:lnTo>
                    <a:pt x="18502" y="1268944"/>
                  </a:lnTo>
                  <a:lnTo>
                    <a:pt x="40210" y="1308940"/>
                  </a:lnTo>
                  <a:lnTo>
                    <a:pt x="68960" y="1343787"/>
                  </a:lnTo>
                  <a:lnTo>
                    <a:pt x="103807" y="1372537"/>
                  </a:lnTo>
                  <a:lnTo>
                    <a:pt x="143803" y="1394245"/>
                  </a:lnTo>
                  <a:lnTo>
                    <a:pt x="188002" y="1407964"/>
                  </a:lnTo>
                  <a:lnTo>
                    <a:pt x="235457" y="1412748"/>
                  </a:lnTo>
                  <a:lnTo>
                    <a:pt x="3242310" y="1412748"/>
                  </a:lnTo>
                  <a:lnTo>
                    <a:pt x="3289765" y="1407964"/>
                  </a:lnTo>
                  <a:lnTo>
                    <a:pt x="3333964" y="1394245"/>
                  </a:lnTo>
                  <a:lnTo>
                    <a:pt x="3373960" y="1372537"/>
                  </a:lnTo>
                  <a:lnTo>
                    <a:pt x="3408807" y="1343787"/>
                  </a:lnTo>
                  <a:lnTo>
                    <a:pt x="3437557" y="1308940"/>
                  </a:lnTo>
                  <a:lnTo>
                    <a:pt x="3459265" y="1268944"/>
                  </a:lnTo>
                  <a:lnTo>
                    <a:pt x="3472984" y="1224745"/>
                  </a:lnTo>
                  <a:lnTo>
                    <a:pt x="3477768" y="1177289"/>
                  </a:lnTo>
                  <a:lnTo>
                    <a:pt x="3477768" y="235458"/>
                  </a:lnTo>
                  <a:lnTo>
                    <a:pt x="3472984" y="188002"/>
                  </a:lnTo>
                  <a:lnTo>
                    <a:pt x="3459265" y="143803"/>
                  </a:lnTo>
                  <a:lnTo>
                    <a:pt x="3437557" y="103807"/>
                  </a:lnTo>
                  <a:lnTo>
                    <a:pt x="3408806" y="68960"/>
                  </a:lnTo>
                  <a:lnTo>
                    <a:pt x="3373960" y="40210"/>
                  </a:lnTo>
                  <a:lnTo>
                    <a:pt x="3333964" y="18502"/>
                  </a:lnTo>
                  <a:lnTo>
                    <a:pt x="3289765" y="4783"/>
                  </a:lnTo>
                  <a:lnTo>
                    <a:pt x="3242310" y="0"/>
                  </a:lnTo>
                  <a:close/>
                </a:path>
              </a:pathLst>
            </a:custGeom>
            <a:solidFill>
              <a:srgbClr val="44536A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2048255" y="1507236"/>
              <a:ext cx="3477895" cy="1412875"/>
            </a:xfrm>
            <a:custGeom>
              <a:avLst/>
              <a:gdLst/>
              <a:ahLst/>
              <a:cxnLst/>
              <a:rect l="l" t="t" r="r" b="b"/>
              <a:pathLst>
                <a:path w="3477895" h="1412875">
                  <a:moveTo>
                    <a:pt x="0" y="235458"/>
                  </a:moveTo>
                  <a:lnTo>
                    <a:pt x="4783" y="188002"/>
                  </a:lnTo>
                  <a:lnTo>
                    <a:pt x="18502" y="143803"/>
                  </a:lnTo>
                  <a:lnTo>
                    <a:pt x="40210" y="103807"/>
                  </a:lnTo>
                  <a:lnTo>
                    <a:pt x="68961" y="68961"/>
                  </a:lnTo>
                  <a:lnTo>
                    <a:pt x="103807" y="40210"/>
                  </a:lnTo>
                  <a:lnTo>
                    <a:pt x="143803" y="18502"/>
                  </a:lnTo>
                  <a:lnTo>
                    <a:pt x="188002" y="4783"/>
                  </a:lnTo>
                  <a:lnTo>
                    <a:pt x="235457" y="0"/>
                  </a:lnTo>
                  <a:lnTo>
                    <a:pt x="3242310" y="0"/>
                  </a:lnTo>
                  <a:lnTo>
                    <a:pt x="3289765" y="4783"/>
                  </a:lnTo>
                  <a:lnTo>
                    <a:pt x="3333964" y="18502"/>
                  </a:lnTo>
                  <a:lnTo>
                    <a:pt x="3373960" y="40210"/>
                  </a:lnTo>
                  <a:lnTo>
                    <a:pt x="3408806" y="68960"/>
                  </a:lnTo>
                  <a:lnTo>
                    <a:pt x="3437557" y="103807"/>
                  </a:lnTo>
                  <a:lnTo>
                    <a:pt x="3459265" y="143803"/>
                  </a:lnTo>
                  <a:lnTo>
                    <a:pt x="3472984" y="188002"/>
                  </a:lnTo>
                  <a:lnTo>
                    <a:pt x="3477768" y="235458"/>
                  </a:lnTo>
                  <a:lnTo>
                    <a:pt x="3477768" y="1177289"/>
                  </a:lnTo>
                  <a:lnTo>
                    <a:pt x="3472984" y="1224745"/>
                  </a:lnTo>
                  <a:lnTo>
                    <a:pt x="3459265" y="1268944"/>
                  </a:lnTo>
                  <a:lnTo>
                    <a:pt x="3437557" y="1308940"/>
                  </a:lnTo>
                  <a:lnTo>
                    <a:pt x="3408807" y="1343787"/>
                  </a:lnTo>
                  <a:lnTo>
                    <a:pt x="3373960" y="1372537"/>
                  </a:lnTo>
                  <a:lnTo>
                    <a:pt x="3333964" y="1394245"/>
                  </a:lnTo>
                  <a:lnTo>
                    <a:pt x="3289765" y="1407964"/>
                  </a:lnTo>
                  <a:lnTo>
                    <a:pt x="3242310" y="1412748"/>
                  </a:lnTo>
                  <a:lnTo>
                    <a:pt x="235457" y="1412748"/>
                  </a:lnTo>
                  <a:lnTo>
                    <a:pt x="188002" y="1407964"/>
                  </a:lnTo>
                  <a:lnTo>
                    <a:pt x="143803" y="1394245"/>
                  </a:lnTo>
                  <a:lnTo>
                    <a:pt x="103807" y="1372537"/>
                  </a:lnTo>
                  <a:lnTo>
                    <a:pt x="68960" y="1343787"/>
                  </a:lnTo>
                  <a:lnTo>
                    <a:pt x="40210" y="1308940"/>
                  </a:lnTo>
                  <a:lnTo>
                    <a:pt x="18502" y="1268944"/>
                  </a:lnTo>
                  <a:lnTo>
                    <a:pt x="4783" y="1224745"/>
                  </a:lnTo>
                  <a:lnTo>
                    <a:pt x="0" y="1177289"/>
                  </a:lnTo>
                  <a:lnTo>
                    <a:pt x="0" y="23545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478531" y="2362580"/>
            <a:ext cx="4407218" cy="1843774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marR="7620" indent="621030" defTabSz="1371600">
              <a:spcBef>
                <a:spcPts val="158"/>
              </a:spcBef>
            </a:pPr>
            <a:r>
              <a:rPr sz="3000" spc="-15" dirty="0">
                <a:solidFill>
                  <a:srgbClr val="FFFFFF"/>
                </a:solidFill>
                <a:latin typeface="Calibri"/>
                <a:cs typeface="Calibri"/>
              </a:rPr>
              <a:t>Ditandatangani </a:t>
            </a:r>
            <a:r>
              <a:rPr sz="3000" spc="-8" dirty="0">
                <a:solidFill>
                  <a:srgbClr val="FFFFFF"/>
                </a:solidFill>
                <a:latin typeface="Calibri"/>
                <a:cs typeface="Calibri"/>
              </a:rPr>
              <a:t>oleh </a:t>
            </a:r>
            <a:r>
              <a:rPr sz="30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spc="-8" dirty="0">
                <a:solidFill>
                  <a:srgbClr val="FFFFFF"/>
                </a:solidFill>
                <a:latin typeface="Calibri"/>
                <a:cs typeface="Calibri"/>
              </a:rPr>
              <a:t>Kepala</a:t>
            </a:r>
            <a:r>
              <a:rPr sz="3000" spc="-5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spc="-15" dirty="0">
                <a:solidFill>
                  <a:srgbClr val="FFFFFF"/>
                </a:solidFill>
                <a:latin typeface="Calibri"/>
                <a:cs typeface="Calibri"/>
              </a:rPr>
              <a:t>Daerah/Wakil</a:t>
            </a:r>
            <a:r>
              <a:rPr sz="30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spc="-8" dirty="0">
                <a:solidFill>
                  <a:srgbClr val="FFFFFF"/>
                </a:solidFill>
                <a:latin typeface="Calibri"/>
                <a:cs typeface="Calibri"/>
              </a:rPr>
              <a:t>Kepala</a:t>
            </a:r>
            <a:endParaRPr sz="3000">
              <a:solidFill>
                <a:prstClr val="black"/>
              </a:solidFill>
              <a:latin typeface="Calibri"/>
              <a:cs typeface="Calibri"/>
            </a:endParaRPr>
          </a:p>
          <a:p>
            <a:pPr marL="1644015" defTabSz="1371600"/>
            <a:r>
              <a:rPr sz="3000" spc="-15" dirty="0">
                <a:solidFill>
                  <a:srgbClr val="FFFFFF"/>
                </a:solidFill>
                <a:latin typeface="Calibri"/>
                <a:cs typeface="Calibri"/>
              </a:rPr>
              <a:t>Daerah</a:t>
            </a:r>
            <a:endParaRPr sz="3000">
              <a:solidFill>
                <a:prstClr val="black"/>
              </a:solidFill>
              <a:latin typeface="Calibri"/>
              <a:cs typeface="Calibri"/>
            </a:endParaRPr>
          </a:p>
          <a:p>
            <a:pPr marL="866775" defTabSz="1371600">
              <a:spcBef>
                <a:spcPts val="900"/>
              </a:spcBef>
            </a:pPr>
            <a:r>
              <a:rPr sz="2100" spc="-15" dirty="0">
                <a:solidFill>
                  <a:srgbClr val="FFFFFF"/>
                </a:solidFill>
                <a:latin typeface="Calibri"/>
                <a:cs typeface="Calibri"/>
              </a:rPr>
              <a:t>(*dikecualikan</a:t>
            </a:r>
            <a:r>
              <a:rPr sz="2100" spc="3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srgbClr val="FFFFFF"/>
                </a:solidFill>
                <a:latin typeface="Calibri"/>
                <a:cs typeface="Calibri"/>
              </a:rPr>
              <a:t>LHR</a:t>
            </a:r>
            <a:r>
              <a:rPr sz="2100" spc="-3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srgbClr val="FFFFFF"/>
                </a:solidFill>
                <a:latin typeface="Calibri"/>
                <a:cs typeface="Calibri"/>
              </a:rPr>
              <a:t>APIP)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8766428" y="4731639"/>
            <a:ext cx="6324600" cy="1969770"/>
            <a:chOff x="5844285" y="3154426"/>
            <a:chExt cx="4216400" cy="1313180"/>
          </a:xfrm>
        </p:grpSpPr>
        <p:sp>
          <p:nvSpPr>
            <p:cNvPr id="9" name="object 9"/>
            <p:cNvSpPr/>
            <p:nvPr/>
          </p:nvSpPr>
          <p:spPr>
            <a:xfrm>
              <a:off x="5850635" y="3160776"/>
              <a:ext cx="4203700" cy="1300480"/>
            </a:xfrm>
            <a:custGeom>
              <a:avLst/>
              <a:gdLst/>
              <a:ahLst/>
              <a:cxnLst/>
              <a:rect l="l" t="t" r="r" b="b"/>
              <a:pathLst>
                <a:path w="4203700" h="1300479">
                  <a:moveTo>
                    <a:pt x="3986530" y="0"/>
                  </a:moveTo>
                  <a:lnTo>
                    <a:pt x="216662" y="0"/>
                  </a:lnTo>
                  <a:lnTo>
                    <a:pt x="166991" y="5723"/>
                  </a:lnTo>
                  <a:lnTo>
                    <a:pt x="121390" y="22026"/>
                  </a:lnTo>
                  <a:lnTo>
                    <a:pt x="81161" y="47606"/>
                  </a:lnTo>
                  <a:lnTo>
                    <a:pt x="47606" y="81161"/>
                  </a:lnTo>
                  <a:lnTo>
                    <a:pt x="22026" y="121390"/>
                  </a:lnTo>
                  <a:lnTo>
                    <a:pt x="5723" y="166991"/>
                  </a:lnTo>
                  <a:lnTo>
                    <a:pt x="0" y="216662"/>
                  </a:lnTo>
                  <a:lnTo>
                    <a:pt x="0" y="1083310"/>
                  </a:lnTo>
                  <a:lnTo>
                    <a:pt x="5723" y="1132980"/>
                  </a:lnTo>
                  <a:lnTo>
                    <a:pt x="22026" y="1178581"/>
                  </a:lnTo>
                  <a:lnTo>
                    <a:pt x="47606" y="1218810"/>
                  </a:lnTo>
                  <a:lnTo>
                    <a:pt x="81161" y="1252365"/>
                  </a:lnTo>
                  <a:lnTo>
                    <a:pt x="121390" y="1277945"/>
                  </a:lnTo>
                  <a:lnTo>
                    <a:pt x="166991" y="1294248"/>
                  </a:lnTo>
                  <a:lnTo>
                    <a:pt x="216662" y="1299972"/>
                  </a:lnTo>
                  <a:lnTo>
                    <a:pt x="3986530" y="1299972"/>
                  </a:lnTo>
                  <a:lnTo>
                    <a:pt x="4036200" y="1294248"/>
                  </a:lnTo>
                  <a:lnTo>
                    <a:pt x="4081801" y="1277945"/>
                  </a:lnTo>
                  <a:lnTo>
                    <a:pt x="4122030" y="1252365"/>
                  </a:lnTo>
                  <a:lnTo>
                    <a:pt x="4155585" y="1218810"/>
                  </a:lnTo>
                  <a:lnTo>
                    <a:pt x="4181165" y="1178581"/>
                  </a:lnTo>
                  <a:lnTo>
                    <a:pt x="4197468" y="1132980"/>
                  </a:lnTo>
                  <a:lnTo>
                    <a:pt x="4203192" y="1083310"/>
                  </a:lnTo>
                  <a:lnTo>
                    <a:pt x="4203192" y="216662"/>
                  </a:lnTo>
                  <a:lnTo>
                    <a:pt x="4197468" y="166991"/>
                  </a:lnTo>
                  <a:lnTo>
                    <a:pt x="4181165" y="121390"/>
                  </a:lnTo>
                  <a:lnTo>
                    <a:pt x="4155585" y="81161"/>
                  </a:lnTo>
                  <a:lnTo>
                    <a:pt x="4122030" y="47606"/>
                  </a:lnTo>
                  <a:lnTo>
                    <a:pt x="4081801" y="22026"/>
                  </a:lnTo>
                  <a:lnTo>
                    <a:pt x="4036200" y="5723"/>
                  </a:lnTo>
                  <a:lnTo>
                    <a:pt x="3986530" y="0"/>
                  </a:lnTo>
                  <a:close/>
                </a:path>
              </a:pathLst>
            </a:custGeom>
            <a:solidFill>
              <a:srgbClr val="44536A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5850635" y="3160776"/>
              <a:ext cx="4203700" cy="1300480"/>
            </a:xfrm>
            <a:custGeom>
              <a:avLst/>
              <a:gdLst/>
              <a:ahLst/>
              <a:cxnLst/>
              <a:rect l="l" t="t" r="r" b="b"/>
              <a:pathLst>
                <a:path w="4203700" h="1300479">
                  <a:moveTo>
                    <a:pt x="0" y="216662"/>
                  </a:moveTo>
                  <a:lnTo>
                    <a:pt x="5723" y="166991"/>
                  </a:lnTo>
                  <a:lnTo>
                    <a:pt x="22026" y="121390"/>
                  </a:lnTo>
                  <a:lnTo>
                    <a:pt x="47606" y="81161"/>
                  </a:lnTo>
                  <a:lnTo>
                    <a:pt x="81161" y="47606"/>
                  </a:lnTo>
                  <a:lnTo>
                    <a:pt x="121390" y="22026"/>
                  </a:lnTo>
                  <a:lnTo>
                    <a:pt x="166991" y="5723"/>
                  </a:lnTo>
                  <a:lnTo>
                    <a:pt x="216662" y="0"/>
                  </a:lnTo>
                  <a:lnTo>
                    <a:pt x="3986530" y="0"/>
                  </a:lnTo>
                  <a:lnTo>
                    <a:pt x="4036200" y="5723"/>
                  </a:lnTo>
                  <a:lnTo>
                    <a:pt x="4081801" y="22026"/>
                  </a:lnTo>
                  <a:lnTo>
                    <a:pt x="4122030" y="47606"/>
                  </a:lnTo>
                  <a:lnTo>
                    <a:pt x="4155585" y="81161"/>
                  </a:lnTo>
                  <a:lnTo>
                    <a:pt x="4181165" y="121390"/>
                  </a:lnTo>
                  <a:lnTo>
                    <a:pt x="4197468" y="166991"/>
                  </a:lnTo>
                  <a:lnTo>
                    <a:pt x="4203192" y="216662"/>
                  </a:lnTo>
                  <a:lnTo>
                    <a:pt x="4203192" y="1083310"/>
                  </a:lnTo>
                  <a:lnTo>
                    <a:pt x="4197468" y="1132980"/>
                  </a:lnTo>
                  <a:lnTo>
                    <a:pt x="4181165" y="1178581"/>
                  </a:lnTo>
                  <a:lnTo>
                    <a:pt x="4155585" y="1218810"/>
                  </a:lnTo>
                  <a:lnTo>
                    <a:pt x="4122030" y="1252365"/>
                  </a:lnTo>
                  <a:lnTo>
                    <a:pt x="4081801" y="1277945"/>
                  </a:lnTo>
                  <a:lnTo>
                    <a:pt x="4036200" y="1294248"/>
                  </a:lnTo>
                  <a:lnTo>
                    <a:pt x="3986530" y="1299972"/>
                  </a:lnTo>
                  <a:lnTo>
                    <a:pt x="216662" y="1299972"/>
                  </a:lnTo>
                  <a:lnTo>
                    <a:pt x="166991" y="1294248"/>
                  </a:lnTo>
                  <a:lnTo>
                    <a:pt x="121390" y="1277945"/>
                  </a:lnTo>
                  <a:lnTo>
                    <a:pt x="81161" y="1252365"/>
                  </a:lnTo>
                  <a:lnTo>
                    <a:pt x="47606" y="1218810"/>
                  </a:lnTo>
                  <a:lnTo>
                    <a:pt x="22026" y="1178581"/>
                  </a:lnTo>
                  <a:lnTo>
                    <a:pt x="5723" y="1132980"/>
                  </a:lnTo>
                  <a:lnTo>
                    <a:pt x="0" y="1083310"/>
                  </a:lnTo>
                  <a:lnTo>
                    <a:pt x="0" y="216662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9011984" y="4758309"/>
            <a:ext cx="5846444" cy="1866858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417195" marR="417195" indent="1126808" defTabSz="1371600">
              <a:spcBef>
                <a:spcPts val="158"/>
              </a:spcBef>
            </a:pPr>
            <a:r>
              <a:rPr sz="3000" spc="-8" dirty="0">
                <a:solidFill>
                  <a:srgbClr val="FFFFFF"/>
                </a:solidFill>
                <a:latin typeface="Calibri"/>
                <a:cs typeface="Calibri"/>
              </a:rPr>
              <a:t>Ditandatangi oleh </a:t>
            </a:r>
            <a:r>
              <a:rPr sz="30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spc="-15" dirty="0">
                <a:solidFill>
                  <a:srgbClr val="FFFFFF"/>
                </a:solidFill>
                <a:latin typeface="Calibri"/>
                <a:cs typeface="Calibri"/>
              </a:rPr>
              <a:t>Pejabat</a:t>
            </a:r>
            <a:r>
              <a:rPr sz="30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spc="-15" dirty="0">
                <a:solidFill>
                  <a:srgbClr val="FFFFFF"/>
                </a:solidFill>
                <a:latin typeface="Calibri"/>
                <a:cs typeface="Calibri"/>
              </a:rPr>
              <a:t>yang</a:t>
            </a:r>
            <a:r>
              <a:rPr sz="3000" spc="-2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spc="-8" dirty="0">
                <a:solidFill>
                  <a:srgbClr val="FFFFFF"/>
                </a:solidFill>
                <a:latin typeface="Calibri"/>
                <a:cs typeface="Calibri"/>
              </a:rPr>
              <a:t>diberi</a:t>
            </a:r>
            <a:r>
              <a:rPr sz="3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spc="-23" dirty="0">
                <a:solidFill>
                  <a:srgbClr val="FFFFFF"/>
                </a:solidFill>
                <a:latin typeface="Calibri"/>
                <a:cs typeface="Calibri"/>
              </a:rPr>
              <a:t>kewenangan</a:t>
            </a:r>
            <a:endParaRPr sz="3000">
              <a:solidFill>
                <a:prstClr val="black"/>
              </a:solidFill>
              <a:latin typeface="Calibri"/>
              <a:cs typeface="Calibri"/>
            </a:endParaRPr>
          </a:p>
          <a:p>
            <a:pPr algn="ctr" defTabSz="1371600"/>
            <a:r>
              <a:rPr sz="3000" spc="-8" dirty="0">
                <a:solidFill>
                  <a:srgbClr val="FFFFFF"/>
                </a:solidFill>
                <a:latin typeface="Calibri"/>
                <a:cs typeface="Calibri"/>
              </a:rPr>
              <a:t>untuk</a:t>
            </a:r>
            <a:r>
              <a:rPr sz="3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spc="-8" dirty="0">
                <a:solidFill>
                  <a:srgbClr val="FFFFFF"/>
                </a:solidFill>
                <a:latin typeface="Calibri"/>
                <a:cs typeface="Calibri"/>
              </a:rPr>
              <a:t>melaksanakan</a:t>
            </a:r>
            <a:r>
              <a:rPr sz="3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spc="-8" dirty="0">
                <a:solidFill>
                  <a:srgbClr val="FFFFFF"/>
                </a:solidFill>
                <a:latin typeface="Calibri"/>
                <a:cs typeface="Calibri"/>
              </a:rPr>
              <a:t>tugas</a:t>
            </a:r>
            <a:r>
              <a:rPr sz="3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3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dirty="0">
                <a:solidFill>
                  <a:srgbClr val="FFFFFF"/>
                </a:solidFill>
                <a:latin typeface="Calibri"/>
                <a:cs typeface="Calibri"/>
              </a:rPr>
              <a:t>fungsi</a:t>
            </a:r>
            <a:endParaRPr sz="3000">
              <a:solidFill>
                <a:prstClr val="black"/>
              </a:solidFill>
              <a:latin typeface="Calibri"/>
              <a:cs typeface="Calibri"/>
            </a:endParaRPr>
          </a:p>
          <a:p>
            <a:pPr algn="ctr" defTabSz="1371600"/>
            <a:r>
              <a:rPr sz="3000" spc="-15" dirty="0">
                <a:solidFill>
                  <a:srgbClr val="FFFFFF"/>
                </a:solidFill>
                <a:latin typeface="Calibri"/>
                <a:cs typeface="Calibri"/>
              </a:rPr>
              <a:t>sebagai</a:t>
            </a:r>
            <a:r>
              <a:rPr sz="3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spc="-8" dirty="0">
                <a:solidFill>
                  <a:srgbClr val="FFFFFF"/>
                </a:solidFill>
                <a:latin typeface="Calibri"/>
                <a:cs typeface="Calibri"/>
              </a:rPr>
              <a:t>Kepala</a:t>
            </a:r>
            <a:r>
              <a:rPr sz="3000" spc="-2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spc="-15" dirty="0">
                <a:solidFill>
                  <a:srgbClr val="FFFFFF"/>
                </a:solidFill>
                <a:latin typeface="Calibri"/>
                <a:cs typeface="Calibri"/>
              </a:rPr>
              <a:t>Daerah</a:t>
            </a:r>
            <a:endParaRPr sz="30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176826" y="2746057"/>
            <a:ext cx="3327083" cy="4347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2700" b="1" dirty="0">
                <a:solidFill>
                  <a:srgbClr val="C00000"/>
                </a:solidFill>
                <a:latin typeface="Calibri"/>
                <a:cs typeface="Calibri"/>
              </a:rPr>
              <a:t>Dalam</a:t>
            </a:r>
            <a:r>
              <a:rPr sz="2700" b="1" spc="-53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700" b="1" dirty="0">
                <a:solidFill>
                  <a:srgbClr val="C00000"/>
                </a:solidFill>
                <a:latin typeface="Calibri"/>
                <a:cs typeface="Calibri"/>
              </a:rPr>
              <a:t>hal</a:t>
            </a:r>
            <a:r>
              <a:rPr sz="2700" b="1" spc="-53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700" b="1" spc="-15" dirty="0">
                <a:solidFill>
                  <a:srgbClr val="C00000"/>
                </a:solidFill>
                <a:latin typeface="Calibri"/>
                <a:cs typeface="Calibri"/>
              </a:rPr>
              <a:t>berhalangan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726055" y="7570089"/>
            <a:ext cx="12813030" cy="1337310"/>
          </a:xfrm>
          <a:custGeom>
            <a:avLst/>
            <a:gdLst/>
            <a:ahLst/>
            <a:cxnLst/>
            <a:rect l="l" t="t" r="r" b="b"/>
            <a:pathLst>
              <a:path w="8542020" h="891539">
                <a:moveTo>
                  <a:pt x="0" y="891540"/>
                </a:moveTo>
                <a:lnTo>
                  <a:pt x="8542020" y="891540"/>
                </a:lnTo>
                <a:lnTo>
                  <a:pt x="8542020" y="0"/>
                </a:lnTo>
                <a:lnTo>
                  <a:pt x="0" y="0"/>
                </a:lnTo>
                <a:lnTo>
                  <a:pt x="0" y="891540"/>
                </a:lnTo>
                <a:close/>
              </a:path>
            </a:pathLst>
          </a:custGeom>
          <a:ln w="28575">
            <a:solidFill>
              <a:srgbClr val="FF0000"/>
            </a:solidFill>
            <a:prstDash val="lgDash"/>
          </a:ln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843402" y="7756588"/>
            <a:ext cx="12332970" cy="850233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marR="7620" defTabSz="1371600">
              <a:spcBef>
                <a:spcPts val="150"/>
              </a:spcBef>
            </a:pPr>
            <a:r>
              <a:rPr sz="2700" spc="-45" dirty="0">
                <a:solidFill>
                  <a:prstClr val="black"/>
                </a:solidFill>
                <a:latin typeface="Calibri"/>
                <a:cs typeface="Calibri"/>
              </a:rPr>
              <a:t>Tanda</a:t>
            </a:r>
            <a:r>
              <a:rPr sz="2700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tangan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dapat</a:t>
            </a:r>
            <a:r>
              <a:rPr sz="27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berupa</a:t>
            </a:r>
            <a:r>
              <a:rPr sz="2700" spc="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tanda</a:t>
            </a:r>
            <a:r>
              <a:rPr sz="2700" b="1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tangan</a:t>
            </a:r>
            <a:r>
              <a:rPr sz="2700" b="1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elektronik</a:t>
            </a:r>
            <a:r>
              <a:rPr sz="2700" b="1" spc="-5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sesuai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dengan</a:t>
            </a:r>
            <a:r>
              <a:rPr sz="2700" spc="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23" dirty="0">
                <a:solidFill>
                  <a:prstClr val="black"/>
                </a:solidFill>
                <a:latin typeface="Calibri"/>
                <a:cs typeface="Calibri"/>
              </a:rPr>
              <a:t>ketentuan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23" dirty="0">
                <a:solidFill>
                  <a:prstClr val="black"/>
                </a:solidFill>
                <a:latin typeface="Calibri"/>
                <a:cs typeface="Calibri"/>
              </a:rPr>
              <a:t>peraturan </a:t>
            </a:r>
            <a:r>
              <a:rPr sz="2700" spc="-58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perundang-undangan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91690" y="6377939"/>
            <a:ext cx="1316736" cy="1319021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49602" y="1519485"/>
            <a:ext cx="3870389" cy="3870330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14088236" y="9823832"/>
            <a:ext cx="2475546" cy="290464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9050" defTabSz="1371600">
              <a:spcBef>
                <a:spcPts val="285"/>
              </a:spcBef>
            </a:pPr>
            <a:r>
              <a:rPr sz="1650" b="1" dirty="0">
                <a:solidFill>
                  <a:srgbClr val="FFFFFF"/>
                </a:solidFill>
                <a:latin typeface="Segoe UI"/>
                <a:cs typeface="Segoe UI"/>
              </a:rPr>
              <a:t>INDONESIAN</a:t>
            </a:r>
            <a:r>
              <a:rPr sz="1650" b="1" spc="-10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50" b="1" dirty="0">
                <a:solidFill>
                  <a:srgbClr val="FFFFFF"/>
                </a:solidFill>
                <a:latin typeface="Segoe UI"/>
                <a:cs typeface="Segoe UI"/>
              </a:rPr>
              <a:t>TREASURY</a:t>
            </a:r>
            <a:endParaRPr sz="16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150" defTabSz="1371600">
              <a:lnSpc>
                <a:spcPts val="1995"/>
              </a:lnSpc>
            </a:pPr>
            <a:fld id="{81D60167-4931-47E6-BA6A-407CBD079E47}" type="slidenum">
              <a:rPr spc="-8" dirty="0">
                <a:solidFill>
                  <a:prstClr val="black"/>
                </a:solidFill>
              </a:rPr>
              <a:pPr marL="57150" defTabSz="1371600">
                <a:lnSpc>
                  <a:spcPts val="1995"/>
                </a:lnSpc>
              </a:pPr>
              <a:t>15</a:t>
            </a:fld>
            <a:endParaRPr spc="-8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55786" y="476174"/>
            <a:ext cx="12571095" cy="664606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>
              <a:spcBef>
                <a:spcPts val="143"/>
              </a:spcBef>
            </a:pPr>
            <a:r>
              <a:rPr sz="4200" b="1" spc="-8" dirty="0">
                <a:solidFill>
                  <a:srgbClr val="005FAC"/>
                </a:solidFill>
                <a:latin typeface="Tahoma"/>
                <a:cs typeface="Tahoma"/>
              </a:rPr>
              <a:t>PEMUTAKHIRAN</a:t>
            </a:r>
            <a:r>
              <a:rPr sz="4200" b="1" dirty="0">
                <a:solidFill>
                  <a:srgbClr val="005FAC"/>
                </a:solidFill>
                <a:latin typeface="Tahoma"/>
                <a:cs typeface="Tahoma"/>
              </a:rPr>
              <a:t> </a:t>
            </a:r>
            <a:r>
              <a:rPr sz="4200" b="1" spc="-15" dirty="0">
                <a:solidFill>
                  <a:srgbClr val="005FAC"/>
                </a:solidFill>
                <a:latin typeface="Tahoma"/>
                <a:cs typeface="Tahoma"/>
              </a:rPr>
              <a:t>DAFTAR</a:t>
            </a:r>
            <a:r>
              <a:rPr sz="4200" b="1" spc="15" dirty="0">
                <a:solidFill>
                  <a:srgbClr val="005FAC"/>
                </a:solidFill>
                <a:latin typeface="Tahoma"/>
                <a:cs typeface="Tahoma"/>
              </a:rPr>
              <a:t> </a:t>
            </a:r>
            <a:r>
              <a:rPr sz="4200" b="1" spc="-8" dirty="0">
                <a:solidFill>
                  <a:srgbClr val="005FAC"/>
                </a:solidFill>
                <a:latin typeface="Tahoma"/>
                <a:cs typeface="Tahoma"/>
              </a:rPr>
              <a:t>KONTRAK</a:t>
            </a:r>
            <a:r>
              <a:rPr sz="4200" b="1" spc="23" dirty="0">
                <a:solidFill>
                  <a:srgbClr val="005FAC"/>
                </a:solidFill>
                <a:latin typeface="Tahoma"/>
                <a:cs typeface="Tahoma"/>
              </a:rPr>
              <a:t> </a:t>
            </a:r>
            <a:r>
              <a:rPr sz="4200" b="1" spc="-15" dirty="0">
                <a:solidFill>
                  <a:srgbClr val="005FAC"/>
                </a:solidFill>
                <a:latin typeface="Tahoma"/>
                <a:cs typeface="Tahoma"/>
              </a:rPr>
              <a:t>KEGIATAN</a:t>
            </a:r>
            <a:endParaRPr sz="42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06957" y="6005513"/>
            <a:ext cx="7521893" cy="3758721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marR="10478" algn="just" defTabSz="1371600">
              <a:spcBef>
                <a:spcPts val="150"/>
              </a:spcBef>
            </a:pP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Pemutakhiran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DKK</a:t>
            </a:r>
            <a:r>
              <a:rPr sz="27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diperhitungkan</a:t>
            </a:r>
            <a:r>
              <a:rPr sz="2700" spc="6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dalam 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menentukan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nilai</a:t>
            </a:r>
            <a:r>
              <a:rPr sz="2700" spc="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23" dirty="0">
                <a:solidFill>
                  <a:prstClr val="black"/>
                </a:solidFill>
                <a:latin typeface="Calibri"/>
                <a:cs typeface="Calibri"/>
              </a:rPr>
              <a:t>penyaluran</a:t>
            </a:r>
            <a:r>
              <a:rPr sz="2700" spc="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bertahap</a:t>
            </a:r>
            <a:r>
              <a:rPr sz="2700" spc="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apabila: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  <a:p>
            <a:pPr marL="533400" marR="7620" indent="-515303" algn="just" defTabSz="1371600">
              <a:buFontTx/>
              <a:buAutoNum type="arabicPeriod"/>
              <a:tabLst>
                <a:tab pos="534353" algn="l"/>
              </a:tabLst>
            </a:pPr>
            <a:r>
              <a:rPr sz="2700" spc="-23" dirty="0">
                <a:solidFill>
                  <a:prstClr val="black"/>
                </a:solidFill>
                <a:latin typeface="Calibri"/>
                <a:cs typeface="Calibri"/>
              </a:rPr>
              <a:t>dilakukan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sampai</a:t>
            </a: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23" dirty="0">
                <a:solidFill>
                  <a:prstClr val="black"/>
                </a:solidFill>
                <a:latin typeface="Calibri"/>
                <a:cs typeface="Calibri"/>
              </a:rPr>
              <a:t>dengan</a:t>
            </a: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 batas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waktu 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penyampaian dokumen </a:t>
            </a:r>
            <a:r>
              <a:rPr sz="2700" b="1" spc="-30" dirty="0">
                <a:solidFill>
                  <a:prstClr val="black"/>
                </a:solidFill>
                <a:latin typeface="Calibri"/>
                <a:cs typeface="Calibri"/>
              </a:rPr>
              <a:t>persyaratan penyaluran </a:t>
            </a:r>
            <a:r>
              <a:rPr sz="2700" b="1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tahap</a:t>
            </a:r>
            <a:r>
              <a:rPr sz="2700" b="1" spc="-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I 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(22</a:t>
            </a:r>
            <a:r>
              <a:rPr sz="2700" b="1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Juli)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  <a:p>
            <a:pPr marL="533400" marR="7620" indent="-515303" algn="just" defTabSz="1371600">
              <a:buFontTx/>
              <a:buAutoNum type="arabicPeriod"/>
              <a:tabLst>
                <a:tab pos="534353" algn="l"/>
              </a:tabLst>
            </a:pPr>
            <a:r>
              <a:rPr sz="2700" spc="-23" dirty="0">
                <a:solidFill>
                  <a:prstClr val="black"/>
                </a:solidFill>
                <a:latin typeface="Calibri"/>
                <a:cs typeface="Calibri"/>
              </a:rPr>
              <a:t>dilakukan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sebelum</a:t>
            </a: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30" dirty="0">
                <a:solidFill>
                  <a:prstClr val="black"/>
                </a:solidFill>
                <a:latin typeface="Calibri"/>
                <a:cs typeface="Calibri"/>
              </a:rPr>
              <a:t>penyaluran</a:t>
            </a:r>
            <a:r>
              <a:rPr sz="2700" b="1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tahap</a:t>
            </a:r>
            <a:r>
              <a:rPr sz="2700" b="1" spc="59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II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,</a:t>
            </a:r>
            <a:r>
              <a:rPr sz="2700" spc="59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dalam 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hal </a:t>
            </a:r>
            <a:r>
              <a:rPr sz="2700" b="1" spc="-23" dirty="0">
                <a:solidFill>
                  <a:prstClr val="black"/>
                </a:solidFill>
                <a:latin typeface="Calibri"/>
                <a:cs typeface="Calibri"/>
              </a:rPr>
              <a:t>penyaluran </a:t>
            </a: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tahap </a:t>
            </a: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II </a:t>
            </a: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dilakukan sebelum </a:t>
            </a:r>
            <a:r>
              <a:rPr sz="2700" b="1" spc="-23" dirty="0">
                <a:solidFill>
                  <a:prstClr val="black"/>
                </a:solidFill>
                <a:latin typeface="Calibri"/>
                <a:cs typeface="Calibri"/>
              </a:rPr>
              <a:t>batas </a:t>
            </a: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 waktu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23" dirty="0">
                <a:solidFill>
                  <a:prstClr val="black"/>
                </a:solidFill>
                <a:latin typeface="Calibri"/>
                <a:cs typeface="Calibri"/>
              </a:rPr>
              <a:t>penyampaian</a:t>
            </a: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 dokumen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30" dirty="0">
                <a:solidFill>
                  <a:prstClr val="black"/>
                </a:solidFill>
                <a:latin typeface="Calibri"/>
                <a:cs typeface="Calibri"/>
              </a:rPr>
              <a:t>persyaratan </a:t>
            </a:r>
            <a:r>
              <a:rPr sz="2700" b="1" spc="-59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23" dirty="0">
                <a:solidFill>
                  <a:prstClr val="black"/>
                </a:solidFill>
                <a:latin typeface="Calibri"/>
                <a:cs typeface="Calibri"/>
              </a:rPr>
              <a:t>penyaluran</a:t>
            </a:r>
            <a:r>
              <a:rPr sz="2700" b="1" spc="-6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tahap </a:t>
            </a: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I.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06752" y="2220277"/>
            <a:ext cx="7240905" cy="2512226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marR="7620" defTabSz="1371600">
              <a:spcBef>
                <a:spcPts val="150"/>
              </a:spcBef>
            </a:pP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Pemerintah</a:t>
            </a:r>
            <a:r>
              <a:rPr sz="2700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Daerah</a:t>
            </a:r>
            <a:r>
              <a:rPr sz="2700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dapat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melakukan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pemutakhiran </a:t>
            </a:r>
            <a:r>
              <a:rPr sz="2700" spc="-59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Daftar</a:t>
            </a:r>
            <a:r>
              <a:rPr sz="27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23" dirty="0">
                <a:solidFill>
                  <a:prstClr val="black"/>
                </a:solidFill>
                <a:latin typeface="Calibri"/>
                <a:cs typeface="Calibri"/>
              </a:rPr>
              <a:t>Kontrak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23" dirty="0">
                <a:solidFill>
                  <a:prstClr val="black"/>
                </a:solidFill>
                <a:latin typeface="Calibri"/>
                <a:cs typeface="Calibri"/>
              </a:rPr>
              <a:t>Kegiatan</a:t>
            </a:r>
            <a:r>
              <a:rPr sz="2700" spc="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DAK</a:t>
            </a:r>
            <a:r>
              <a:rPr sz="2700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Fisik</a:t>
            </a:r>
            <a:r>
              <a:rPr sz="2700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yang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disebabkan: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  <a:p>
            <a:pPr marL="551498" indent="-515303" defTabSz="1371600">
              <a:buFontTx/>
              <a:buAutoNum type="alphaLcPeriod"/>
              <a:tabLst>
                <a:tab pos="551498" algn="l"/>
                <a:tab pos="552450" algn="l"/>
              </a:tabLst>
            </a:pP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penambahan</a:t>
            </a:r>
            <a:r>
              <a:rPr sz="2700" b="1" spc="-9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23" dirty="0">
                <a:solidFill>
                  <a:prstClr val="black"/>
                </a:solidFill>
                <a:latin typeface="Calibri"/>
                <a:cs typeface="Calibri"/>
              </a:rPr>
              <a:t>kontrak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  <a:p>
            <a:pPr marL="551498" indent="-515303" defTabSz="1371600">
              <a:buFontTx/>
              <a:buAutoNum type="alphaLcPeriod"/>
              <a:tabLst>
                <a:tab pos="551498" algn="l"/>
                <a:tab pos="552450" algn="l"/>
              </a:tabLst>
            </a:pPr>
            <a:r>
              <a:rPr sz="2700" b="1" spc="-23" dirty="0">
                <a:solidFill>
                  <a:prstClr val="black"/>
                </a:solidFill>
                <a:latin typeface="Calibri"/>
                <a:cs typeface="Calibri"/>
              </a:rPr>
              <a:t>koreksi</a:t>
            </a:r>
            <a:r>
              <a:rPr sz="2700" b="1" spc="-9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23" dirty="0">
                <a:solidFill>
                  <a:prstClr val="black"/>
                </a:solidFill>
                <a:latin typeface="Calibri"/>
                <a:cs typeface="Calibri"/>
              </a:rPr>
              <a:t>kontrak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  <a:p>
            <a:pPr marL="551498" indent="-515303" defTabSz="1371600">
              <a:buFontTx/>
              <a:buAutoNum type="alphaLcPeriod"/>
              <a:tabLst>
                <a:tab pos="551498" algn="l"/>
                <a:tab pos="552450" algn="l"/>
              </a:tabLst>
            </a:pP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addendum</a:t>
            </a:r>
            <a:r>
              <a:rPr sz="2700" b="1" spc="-9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23" dirty="0">
                <a:solidFill>
                  <a:prstClr val="black"/>
                </a:solidFill>
                <a:latin typeface="Calibri"/>
                <a:cs typeface="Calibri"/>
              </a:rPr>
              <a:t>kontrak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  <a:p>
            <a:pPr marL="551498" indent="-515303" defTabSz="1371600">
              <a:buFontTx/>
              <a:buAutoNum type="alphaLcPeriod"/>
              <a:tabLst>
                <a:tab pos="551498" algn="l"/>
                <a:tab pos="552450" algn="l"/>
              </a:tabLst>
            </a:pP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perubahan</a:t>
            </a:r>
            <a:r>
              <a:rPr sz="2700" b="1" spc="-6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23" dirty="0">
                <a:solidFill>
                  <a:prstClr val="black"/>
                </a:solidFill>
                <a:latin typeface="Calibri"/>
                <a:cs typeface="Calibri"/>
              </a:rPr>
              <a:t>kontrak</a:t>
            </a:r>
            <a:r>
              <a:rPr sz="2700" b="1" spc="-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akibat</a:t>
            </a: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 wanprestasi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68145" y="1659637"/>
            <a:ext cx="7878128" cy="553403"/>
          </a:xfrm>
          <a:custGeom>
            <a:avLst/>
            <a:gdLst/>
            <a:ahLst/>
            <a:cxnLst/>
            <a:rect l="l" t="t" r="r" b="b"/>
            <a:pathLst>
              <a:path w="5252085" h="368934">
                <a:moveTo>
                  <a:pt x="5251704" y="0"/>
                </a:moveTo>
                <a:lnTo>
                  <a:pt x="0" y="0"/>
                </a:lnTo>
                <a:lnTo>
                  <a:pt x="0" y="368808"/>
                </a:lnTo>
                <a:lnTo>
                  <a:pt x="5251704" y="368808"/>
                </a:lnTo>
                <a:lnTo>
                  <a:pt x="5251704" y="0"/>
                </a:lnTo>
                <a:close/>
              </a:path>
            </a:pathLst>
          </a:custGeom>
          <a:solidFill>
            <a:srgbClr val="D0CECE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68145" y="1659636"/>
            <a:ext cx="7878128" cy="461665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449580" defTabSz="1371600">
              <a:spcBef>
                <a:spcPts val="360"/>
              </a:spcBef>
            </a:pP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Jenis</a:t>
            </a:r>
            <a:r>
              <a:rPr sz="2700" b="1" spc="-6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Pemutakhiran</a:t>
            </a:r>
            <a:r>
              <a:rPr sz="2700" b="1" spc="-9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DKK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28117" y="4976621"/>
            <a:ext cx="8118158" cy="971550"/>
          </a:xfrm>
          <a:custGeom>
            <a:avLst/>
            <a:gdLst/>
            <a:ahLst/>
            <a:cxnLst/>
            <a:rect l="l" t="t" r="r" b="b"/>
            <a:pathLst>
              <a:path w="5412105" h="647700">
                <a:moveTo>
                  <a:pt x="5411724" y="0"/>
                </a:moveTo>
                <a:lnTo>
                  <a:pt x="0" y="0"/>
                </a:lnTo>
                <a:lnTo>
                  <a:pt x="0" y="647700"/>
                </a:lnTo>
                <a:lnTo>
                  <a:pt x="5411724" y="647700"/>
                </a:lnTo>
                <a:lnTo>
                  <a:pt x="5411724" y="0"/>
                </a:lnTo>
                <a:close/>
              </a:path>
            </a:pathLst>
          </a:custGeom>
          <a:solidFill>
            <a:srgbClr val="D0CECE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28117" y="4976621"/>
            <a:ext cx="8118158" cy="879087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674370" defTabSz="1371600">
              <a:spcBef>
                <a:spcPts val="375"/>
              </a:spcBef>
            </a:pP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Pemutakhiran</a:t>
            </a:r>
            <a:r>
              <a:rPr sz="2700" b="1" spc="-7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DKK</a:t>
            </a:r>
            <a:r>
              <a:rPr sz="2700" b="1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yang</a:t>
            </a:r>
            <a:r>
              <a:rPr sz="2700" b="1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diperhitungkan dalam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  <a:p>
            <a:pPr marL="674370" defTabSz="1371600"/>
            <a:r>
              <a:rPr sz="2700" b="1" spc="-23" dirty="0">
                <a:solidFill>
                  <a:prstClr val="black"/>
                </a:solidFill>
                <a:latin typeface="Calibri"/>
                <a:cs typeface="Calibri"/>
              </a:rPr>
              <a:t>Penyaluran</a:t>
            </a:r>
            <a:r>
              <a:rPr sz="2700" b="1" spc="-5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Bertahap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1197" y="1485901"/>
            <a:ext cx="1046988" cy="1046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2326" y="4745735"/>
            <a:ext cx="1211580" cy="1209293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10259567" y="1689355"/>
            <a:ext cx="7319963" cy="553403"/>
          </a:xfrm>
          <a:custGeom>
            <a:avLst/>
            <a:gdLst/>
            <a:ahLst/>
            <a:cxnLst/>
            <a:rect l="l" t="t" r="r" b="b"/>
            <a:pathLst>
              <a:path w="4879975" h="368934">
                <a:moveTo>
                  <a:pt x="4879848" y="0"/>
                </a:moveTo>
                <a:lnTo>
                  <a:pt x="0" y="0"/>
                </a:lnTo>
                <a:lnTo>
                  <a:pt x="0" y="368808"/>
                </a:lnTo>
                <a:lnTo>
                  <a:pt x="4879848" y="368808"/>
                </a:lnTo>
                <a:lnTo>
                  <a:pt x="4879848" y="0"/>
                </a:lnTo>
                <a:close/>
              </a:path>
            </a:pathLst>
          </a:custGeom>
          <a:solidFill>
            <a:srgbClr val="D0CECE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259567" y="1689355"/>
            <a:ext cx="7319963" cy="460704"/>
          </a:xfrm>
          <a:prstGeom prst="rect">
            <a:avLst/>
          </a:prstGeom>
        </p:spPr>
        <p:txBody>
          <a:bodyPr vert="horz" wrap="square" lIns="0" tIns="44768" rIns="0" bIns="0" rtlCol="0">
            <a:spAutoFit/>
          </a:bodyPr>
          <a:lstStyle/>
          <a:p>
            <a:pPr marL="676275" defTabSz="1371600">
              <a:spcBef>
                <a:spcPts val="353"/>
              </a:spcBef>
            </a:pP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Pemutakhiran</a:t>
            </a:r>
            <a:r>
              <a:rPr sz="2700" b="1" spc="-7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DKK</a:t>
            </a:r>
            <a:r>
              <a:rPr sz="2700" b="1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yang</a:t>
            </a:r>
            <a:r>
              <a:rPr sz="2700" b="1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tidak</a:t>
            </a:r>
            <a:r>
              <a:rPr sz="2700" b="1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Diperhitungkan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379964" y="2639568"/>
            <a:ext cx="6545580" cy="4175182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marR="9525" algn="just" defTabSz="1371600">
              <a:spcBef>
                <a:spcPts val="158"/>
              </a:spcBef>
            </a:pPr>
            <a:r>
              <a:rPr sz="3000" spc="-15" dirty="0">
                <a:solidFill>
                  <a:prstClr val="black"/>
                </a:solidFill>
                <a:latin typeface="Calibri"/>
                <a:cs typeface="Calibri"/>
              </a:rPr>
              <a:t>Pemutakhiran</a:t>
            </a:r>
            <a:r>
              <a:rPr sz="30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spc="-15" dirty="0">
                <a:solidFill>
                  <a:prstClr val="black"/>
                </a:solidFill>
                <a:latin typeface="Calibri"/>
                <a:cs typeface="Calibri"/>
              </a:rPr>
              <a:t>daftar</a:t>
            </a:r>
            <a:r>
              <a:rPr sz="30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spc="-38" dirty="0">
                <a:solidFill>
                  <a:prstClr val="black"/>
                </a:solidFill>
                <a:latin typeface="Calibri"/>
                <a:cs typeface="Calibri"/>
              </a:rPr>
              <a:t>kontrak</a:t>
            </a:r>
            <a:r>
              <a:rPr sz="3000" spc="-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spc="-15" dirty="0">
                <a:solidFill>
                  <a:prstClr val="black"/>
                </a:solidFill>
                <a:latin typeface="Calibri"/>
                <a:cs typeface="Calibri"/>
              </a:rPr>
              <a:t>yang</a:t>
            </a:r>
            <a:r>
              <a:rPr sz="30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b="1" spc="-8" dirty="0">
                <a:solidFill>
                  <a:prstClr val="black"/>
                </a:solidFill>
                <a:latin typeface="Calibri"/>
                <a:cs typeface="Calibri"/>
              </a:rPr>
              <a:t>tidak </a:t>
            </a:r>
            <a:r>
              <a:rPr sz="3000" b="1" spc="-66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b="1" spc="-8" dirty="0">
                <a:solidFill>
                  <a:prstClr val="black"/>
                </a:solidFill>
                <a:latin typeface="Calibri"/>
                <a:cs typeface="Calibri"/>
              </a:rPr>
              <a:t>diperhitungkan</a:t>
            </a: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dirty="0">
                <a:solidFill>
                  <a:prstClr val="black"/>
                </a:solidFill>
                <a:latin typeface="Calibri"/>
                <a:cs typeface="Calibri"/>
              </a:rPr>
              <a:t>untuk</a:t>
            </a:r>
            <a:r>
              <a:rPr sz="30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spc="-15" dirty="0">
                <a:solidFill>
                  <a:prstClr val="black"/>
                </a:solidFill>
                <a:latin typeface="Calibri"/>
                <a:cs typeface="Calibri"/>
              </a:rPr>
              <a:t>menentukan</a:t>
            </a:r>
            <a:r>
              <a:rPr sz="3000" spc="-8" dirty="0">
                <a:solidFill>
                  <a:prstClr val="black"/>
                </a:solidFill>
                <a:latin typeface="Calibri"/>
                <a:cs typeface="Calibri"/>
              </a:rPr>
              <a:t> nilai </a:t>
            </a:r>
            <a:r>
              <a:rPr sz="3000" spc="-66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spc="-23" dirty="0">
                <a:solidFill>
                  <a:prstClr val="black"/>
                </a:solidFill>
                <a:latin typeface="Calibri"/>
                <a:cs typeface="Calibri"/>
              </a:rPr>
              <a:t>penyaluran </a:t>
            </a:r>
            <a:r>
              <a:rPr sz="3000" spc="-8" dirty="0">
                <a:solidFill>
                  <a:prstClr val="black"/>
                </a:solidFill>
                <a:latin typeface="Calibri"/>
                <a:cs typeface="Calibri"/>
              </a:rPr>
              <a:t>bertahap, berupa:</a:t>
            </a:r>
            <a:endParaRPr sz="3000">
              <a:solidFill>
                <a:prstClr val="black"/>
              </a:solidFill>
              <a:latin typeface="Calibri"/>
              <a:cs typeface="Calibri"/>
            </a:endParaRPr>
          </a:p>
          <a:p>
            <a:pPr marL="533400" indent="-514350" defTabSz="1371600">
              <a:buFontTx/>
              <a:buAutoNum type="alphaLcPeriod"/>
              <a:tabLst>
                <a:tab pos="532448" algn="l"/>
                <a:tab pos="533400" algn="l"/>
              </a:tabLst>
            </a:pPr>
            <a:r>
              <a:rPr sz="3000" b="1" spc="-23" dirty="0">
                <a:solidFill>
                  <a:prstClr val="black"/>
                </a:solidFill>
                <a:latin typeface="Calibri"/>
                <a:cs typeface="Calibri"/>
              </a:rPr>
              <a:t>koreksi</a:t>
            </a:r>
            <a:r>
              <a:rPr sz="3000" b="1" spc="-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b="1" spc="-30" dirty="0">
                <a:solidFill>
                  <a:prstClr val="black"/>
                </a:solidFill>
                <a:latin typeface="Calibri"/>
                <a:cs typeface="Calibri"/>
              </a:rPr>
              <a:t>kontrak</a:t>
            </a:r>
            <a:endParaRPr sz="3000">
              <a:solidFill>
                <a:prstClr val="black"/>
              </a:solidFill>
              <a:latin typeface="Calibri"/>
              <a:cs typeface="Calibri"/>
            </a:endParaRPr>
          </a:p>
          <a:p>
            <a:pPr marL="533400" indent="-514350" defTabSz="1371600">
              <a:buFontTx/>
              <a:buAutoNum type="alphaLcPeriod"/>
              <a:tabLst>
                <a:tab pos="532448" algn="l"/>
                <a:tab pos="533400" algn="l"/>
              </a:tabLst>
            </a:pP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addendum</a:t>
            </a:r>
            <a:r>
              <a:rPr sz="3000" b="1" spc="-8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b="1" spc="-30" dirty="0">
                <a:solidFill>
                  <a:prstClr val="black"/>
                </a:solidFill>
                <a:latin typeface="Calibri"/>
                <a:cs typeface="Calibri"/>
              </a:rPr>
              <a:t>kontrak</a:t>
            </a:r>
            <a:endParaRPr sz="3000">
              <a:solidFill>
                <a:prstClr val="black"/>
              </a:solidFill>
              <a:latin typeface="Calibri"/>
              <a:cs typeface="Calibri"/>
            </a:endParaRPr>
          </a:p>
          <a:p>
            <a:pPr marL="533400" indent="-514350" defTabSz="1371600">
              <a:buFontTx/>
              <a:buAutoNum type="alphaLcPeriod"/>
              <a:tabLst>
                <a:tab pos="532448" algn="l"/>
                <a:tab pos="533400" algn="l"/>
                <a:tab pos="3296603" algn="l"/>
                <a:tab pos="5539740" algn="l"/>
              </a:tabLst>
            </a:pP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peru</a:t>
            </a:r>
            <a:r>
              <a:rPr sz="3000" b="1" spc="8" dirty="0">
                <a:solidFill>
                  <a:prstClr val="black"/>
                </a:solidFill>
                <a:latin typeface="Calibri"/>
                <a:cs typeface="Calibri"/>
              </a:rPr>
              <a:t>b</a:t>
            </a: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ah</a:t>
            </a:r>
            <a:r>
              <a:rPr sz="3000" b="1" spc="-15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n	</a:t>
            </a:r>
            <a:r>
              <a:rPr sz="3000" b="1" spc="-98" dirty="0">
                <a:solidFill>
                  <a:prstClr val="black"/>
                </a:solidFill>
                <a:latin typeface="Calibri"/>
                <a:cs typeface="Calibri"/>
              </a:rPr>
              <a:t>k</a:t>
            </a: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o</a:t>
            </a:r>
            <a:r>
              <a:rPr sz="3000" b="1" spc="-30" dirty="0">
                <a:solidFill>
                  <a:prstClr val="black"/>
                </a:solidFill>
                <a:latin typeface="Calibri"/>
                <a:cs typeface="Calibri"/>
              </a:rPr>
              <a:t>n</a:t>
            </a: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t</a:t>
            </a:r>
            <a:r>
              <a:rPr sz="3000" b="1" spc="-75" dirty="0">
                <a:solidFill>
                  <a:prstClr val="black"/>
                </a:solidFill>
                <a:latin typeface="Calibri"/>
                <a:cs typeface="Calibri"/>
              </a:rPr>
              <a:t>r</a:t>
            </a: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ak	a</a:t>
            </a:r>
            <a:r>
              <a:rPr sz="3000" b="1" spc="-15" dirty="0">
                <a:solidFill>
                  <a:prstClr val="black"/>
                </a:solidFill>
                <a:latin typeface="Calibri"/>
                <a:cs typeface="Calibri"/>
              </a:rPr>
              <a:t>k</a:t>
            </a: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ib</a:t>
            </a:r>
            <a:r>
              <a:rPr sz="3000" b="1" spc="-45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t</a:t>
            </a:r>
            <a:endParaRPr sz="3000">
              <a:solidFill>
                <a:prstClr val="black"/>
              </a:solidFill>
              <a:latin typeface="Calibri"/>
              <a:cs typeface="Calibri"/>
            </a:endParaRPr>
          </a:p>
          <a:p>
            <a:pPr marL="533400" defTabSz="1371600"/>
            <a:r>
              <a:rPr sz="3000" b="1" spc="-15" dirty="0">
                <a:solidFill>
                  <a:prstClr val="black"/>
                </a:solidFill>
                <a:latin typeface="Calibri"/>
                <a:cs typeface="Calibri"/>
              </a:rPr>
              <a:t>wanprestasi</a:t>
            </a:r>
            <a:endParaRPr sz="3000">
              <a:solidFill>
                <a:prstClr val="black"/>
              </a:solidFill>
              <a:latin typeface="Calibri"/>
              <a:cs typeface="Calibri"/>
            </a:endParaRPr>
          </a:p>
          <a:p>
            <a:pPr marL="19050" marR="7620" defTabSz="1371600"/>
            <a:r>
              <a:rPr sz="3000" dirty="0">
                <a:solidFill>
                  <a:prstClr val="black"/>
                </a:solidFill>
                <a:latin typeface="Calibri"/>
                <a:cs typeface="Calibri"/>
              </a:rPr>
              <a:t>apabila</a:t>
            </a:r>
            <a:r>
              <a:rPr sz="3000" spc="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spc="-15" dirty="0">
                <a:solidFill>
                  <a:prstClr val="black"/>
                </a:solidFill>
                <a:latin typeface="Calibri"/>
                <a:cs typeface="Calibri"/>
              </a:rPr>
              <a:t>pemutakhiran</a:t>
            </a:r>
            <a:r>
              <a:rPr sz="3000" spc="6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b="1" spc="-15" dirty="0">
                <a:solidFill>
                  <a:prstClr val="black"/>
                </a:solidFill>
                <a:latin typeface="Calibri"/>
                <a:cs typeface="Calibri"/>
              </a:rPr>
              <a:t>dilakukan</a:t>
            </a:r>
            <a:r>
              <a:rPr sz="3000" b="1" spc="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b="1" spc="-15" dirty="0">
                <a:solidFill>
                  <a:prstClr val="black"/>
                </a:solidFill>
                <a:latin typeface="Calibri"/>
                <a:cs typeface="Calibri"/>
              </a:rPr>
              <a:t>setelah </a:t>
            </a:r>
            <a:r>
              <a:rPr sz="3000" b="1" spc="-66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b="1" spc="-15" dirty="0">
                <a:solidFill>
                  <a:prstClr val="black"/>
                </a:solidFill>
                <a:latin typeface="Calibri"/>
                <a:cs typeface="Calibri"/>
              </a:rPr>
              <a:t>melewati</a:t>
            </a:r>
            <a:r>
              <a:rPr sz="3000" b="1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b="1" spc="-15" dirty="0">
                <a:solidFill>
                  <a:prstClr val="black"/>
                </a:solidFill>
                <a:latin typeface="Calibri"/>
                <a:cs typeface="Calibri"/>
              </a:rPr>
              <a:t>batas</a:t>
            </a: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b="1" spc="-15" dirty="0">
                <a:solidFill>
                  <a:prstClr val="black"/>
                </a:solidFill>
                <a:latin typeface="Calibri"/>
                <a:cs typeface="Calibri"/>
              </a:rPr>
              <a:t>waktu.</a:t>
            </a:r>
            <a:endParaRPr sz="3000">
              <a:solidFill>
                <a:prstClr val="black"/>
              </a:solidFill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774935" y="1529333"/>
            <a:ext cx="1083564" cy="1085850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4088236" y="9823832"/>
            <a:ext cx="2475546" cy="290464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9050" defTabSz="1371600">
              <a:spcBef>
                <a:spcPts val="285"/>
              </a:spcBef>
            </a:pPr>
            <a:r>
              <a:rPr sz="1650" b="1" dirty="0">
                <a:solidFill>
                  <a:srgbClr val="FFFFFF"/>
                </a:solidFill>
                <a:latin typeface="Segoe UI"/>
                <a:cs typeface="Segoe UI"/>
              </a:rPr>
              <a:t>INDONESIAN</a:t>
            </a:r>
            <a:r>
              <a:rPr sz="1650" b="1" spc="-10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50" b="1" dirty="0">
                <a:solidFill>
                  <a:srgbClr val="FFFFFF"/>
                </a:solidFill>
                <a:latin typeface="Segoe UI"/>
                <a:cs typeface="Segoe UI"/>
              </a:rPr>
              <a:t>TREASURY</a:t>
            </a:r>
            <a:endParaRPr sz="16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150" defTabSz="1371600">
              <a:lnSpc>
                <a:spcPts val="1995"/>
              </a:lnSpc>
            </a:pPr>
            <a:fld id="{81D60167-4931-47E6-BA6A-407CBD079E47}" type="slidenum">
              <a:rPr spc="-8" dirty="0">
                <a:solidFill>
                  <a:prstClr val="black"/>
                </a:solidFill>
              </a:rPr>
              <a:pPr marL="57150" defTabSz="1371600">
                <a:lnSpc>
                  <a:spcPts val="1995"/>
                </a:lnSpc>
              </a:pPr>
              <a:t>16</a:t>
            </a:fld>
            <a:endParaRPr spc="-8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567910" y="9697212"/>
            <a:ext cx="590550" cy="590550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393192" y="0"/>
                </a:moveTo>
                <a:lnTo>
                  <a:pt x="0" y="0"/>
                </a:lnTo>
                <a:lnTo>
                  <a:pt x="0" y="393191"/>
                </a:lnTo>
                <a:lnTo>
                  <a:pt x="393192" y="393191"/>
                </a:lnTo>
                <a:lnTo>
                  <a:pt x="393192" y="0"/>
                </a:lnTo>
                <a:close/>
              </a:path>
            </a:pathLst>
          </a:custGeom>
          <a:solidFill>
            <a:srgbClr val="FBB812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957047" y="9697212"/>
            <a:ext cx="4451033" cy="592455"/>
          </a:xfrm>
          <a:custGeom>
            <a:avLst/>
            <a:gdLst/>
            <a:ahLst/>
            <a:cxnLst/>
            <a:rect l="l" t="t" r="r" b="b"/>
            <a:pathLst>
              <a:path w="2967354" h="394970">
                <a:moveTo>
                  <a:pt x="2967228" y="0"/>
                </a:moveTo>
                <a:lnTo>
                  <a:pt x="387223" y="0"/>
                </a:lnTo>
                <a:lnTo>
                  <a:pt x="387223" y="761"/>
                </a:lnTo>
                <a:lnTo>
                  <a:pt x="315468" y="7975"/>
                </a:lnTo>
                <a:lnTo>
                  <a:pt x="267690" y="20907"/>
                </a:lnTo>
                <a:lnTo>
                  <a:pt x="222511" y="39469"/>
                </a:lnTo>
                <a:lnTo>
                  <a:pt x="180338" y="63257"/>
                </a:lnTo>
                <a:lnTo>
                  <a:pt x="141577" y="91864"/>
                </a:lnTo>
                <a:lnTo>
                  <a:pt x="106636" y="124886"/>
                </a:lnTo>
                <a:lnTo>
                  <a:pt x="75922" y="161918"/>
                </a:lnTo>
                <a:lnTo>
                  <a:pt x="49842" y="202556"/>
                </a:lnTo>
                <a:lnTo>
                  <a:pt x="28802" y="246394"/>
                </a:lnTo>
                <a:lnTo>
                  <a:pt x="13211" y="293027"/>
                </a:lnTo>
                <a:lnTo>
                  <a:pt x="3474" y="342050"/>
                </a:lnTo>
                <a:lnTo>
                  <a:pt x="0" y="393059"/>
                </a:lnTo>
                <a:lnTo>
                  <a:pt x="394716" y="394715"/>
                </a:lnTo>
                <a:lnTo>
                  <a:pt x="394716" y="393623"/>
                </a:lnTo>
                <a:lnTo>
                  <a:pt x="2967228" y="393623"/>
                </a:lnTo>
                <a:lnTo>
                  <a:pt x="2967228" y="0"/>
                </a:lnTo>
                <a:close/>
              </a:path>
            </a:pathLst>
          </a:custGeom>
          <a:solidFill>
            <a:srgbClr val="005FAC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088236" y="9840467"/>
            <a:ext cx="2475546" cy="2731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1650" b="1" dirty="0">
                <a:solidFill>
                  <a:srgbClr val="FFFFFF"/>
                </a:solidFill>
                <a:latin typeface="Segoe UI"/>
                <a:cs typeface="Segoe UI"/>
              </a:rPr>
              <a:t>INDONESIAN</a:t>
            </a:r>
            <a:r>
              <a:rPr sz="1650" b="1" spc="-10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50" b="1" dirty="0">
                <a:solidFill>
                  <a:srgbClr val="FFFFFF"/>
                </a:solidFill>
                <a:latin typeface="Segoe UI"/>
                <a:cs typeface="Segoe UI"/>
              </a:rPr>
              <a:t>TREASURY</a:t>
            </a:r>
            <a:endParaRPr sz="1650">
              <a:solidFill>
                <a:prstClr val="black"/>
              </a:solidFill>
              <a:latin typeface="Segoe UI"/>
              <a:cs typeface="Segoe U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068077" y="308453"/>
            <a:ext cx="805353" cy="96210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2194" y="308453"/>
            <a:ext cx="1030103" cy="955860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4458951" y="1252728"/>
            <a:ext cx="2288858" cy="68580"/>
          </a:xfrm>
          <a:custGeom>
            <a:avLst/>
            <a:gdLst/>
            <a:ahLst/>
            <a:cxnLst/>
            <a:rect l="l" t="t" r="r" b="b"/>
            <a:pathLst>
              <a:path w="1525904" h="45719">
                <a:moveTo>
                  <a:pt x="1502664" y="0"/>
                </a:moveTo>
                <a:lnTo>
                  <a:pt x="22859" y="0"/>
                </a:lnTo>
                <a:lnTo>
                  <a:pt x="13983" y="1803"/>
                </a:lnTo>
                <a:lnTo>
                  <a:pt x="6715" y="6715"/>
                </a:lnTo>
                <a:lnTo>
                  <a:pt x="1803" y="13983"/>
                </a:lnTo>
                <a:lnTo>
                  <a:pt x="0" y="22860"/>
                </a:lnTo>
                <a:lnTo>
                  <a:pt x="1803" y="31736"/>
                </a:lnTo>
                <a:lnTo>
                  <a:pt x="6715" y="39004"/>
                </a:lnTo>
                <a:lnTo>
                  <a:pt x="13983" y="43916"/>
                </a:lnTo>
                <a:lnTo>
                  <a:pt x="22859" y="45720"/>
                </a:lnTo>
                <a:lnTo>
                  <a:pt x="1502664" y="45720"/>
                </a:lnTo>
                <a:lnTo>
                  <a:pt x="1511540" y="43916"/>
                </a:lnTo>
                <a:lnTo>
                  <a:pt x="1518808" y="39004"/>
                </a:lnTo>
                <a:lnTo>
                  <a:pt x="1523720" y="31736"/>
                </a:lnTo>
                <a:lnTo>
                  <a:pt x="1525524" y="22860"/>
                </a:lnTo>
                <a:lnTo>
                  <a:pt x="1523720" y="13983"/>
                </a:lnTo>
                <a:lnTo>
                  <a:pt x="1518808" y="6715"/>
                </a:lnTo>
                <a:lnTo>
                  <a:pt x="1511540" y="1803"/>
                </a:lnTo>
                <a:lnTo>
                  <a:pt x="1502664" y="0"/>
                </a:lnTo>
                <a:close/>
              </a:path>
            </a:pathLst>
          </a:custGeom>
          <a:solidFill>
            <a:srgbClr val="FBB812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538478" y="1252728"/>
            <a:ext cx="12835890" cy="68580"/>
          </a:xfrm>
          <a:custGeom>
            <a:avLst/>
            <a:gdLst/>
            <a:ahLst/>
            <a:cxnLst/>
            <a:rect l="l" t="t" r="r" b="b"/>
            <a:pathLst>
              <a:path w="8557260" h="45719">
                <a:moveTo>
                  <a:pt x="8534400" y="0"/>
                </a:moveTo>
                <a:lnTo>
                  <a:pt x="22859" y="0"/>
                </a:lnTo>
                <a:lnTo>
                  <a:pt x="13962" y="1803"/>
                </a:lnTo>
                <a:lnTo>
                  <a:pt x="6696" y="6715"/>
                </a:lnTo>
                <a:lnTo>
                  <a:pt x="1796" y="13983"/>
                </a:lnTo>
                <a:lnTo>
                  <a:pt x="0" y="22860"/>
                </a:lnTo>
                <a:lnTo>
                  <a:pt x="1796" y="31736"/>
                </a:lnTo>
                <a:lnTo>
                  <a:pt x="6696" y="39004"/>
                </a:lnTo>
                <a:lnTo>
                  <a:pt x="13962" y="43916"/>
                </a:lnTo>
                <a:lnTo>
                  <a:pt x="22859" y="45720"/>
                </a:lnTo>
                <a:lnTo>
                  <a:pt x="8534400" y="45720"/>
                </a:lnTo>
                <a:lnTo>
                  <a:pt x="8543276" y="43916"/>
                </a:lnTo>
                <a:lnTo>
                  <a:pt x="8550544" y="39004"/>
                </a:lnTo>
                <a:lnTo>
                  <a:pt x="8555456" y="31736"/>
                </a:lnTo>
                <a:lnTo>
                  <a:pt x="8557260" y="22860"/>
                </a:lnTo>
                <a:lnTo>
                  <a:pt x="8555456" y="13983"/>
                </a:lnTo>
                <a:lnTo>
                  <a:pt x="8550544" y="6715"/>
                </a:lnTo>
                <a:lnTo>
                  <a:pt x="8543276" y="1803"/>
                </a:lnTo>
                <a:lnTo>
                  <a:pt x="8534400" y="0"/>
                </a:lnTo>
                <a:close/>
              </a:path>
            </a:pathLst>
          </a:custGeom>
          <a:solidFill>
            <a:srgbClr val="005FAC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3464" y="9715497"/>
            <a:ext cx="987552" cy="438912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11151107" y="2750058"/>
            <a:ext cx="6090285" cy="1017270"/>
          </a:xfrm>
          <a:custGeom>
            <a:avLst/>
            <a:gdLst/>
            <a:ahLst/>
            <a:cxnLst/>
            <a:rect l="l" t="t" r="r" b="b"/>
            <a:pathLst>
              <a:path w="4060190" h="678180">
                <a:moveTo>
                  <a:pt x="4059935" y="0"/>
                </a:moveTo>
                <a:lnTo>
                  <a:pt x="0" y="0"/>
                </a:lnTo>
                <a:lnTo>
                  <a:pt x="0" y="678179"/>
                </a:lnTo>
                <a:lnTo>
                  <a:pt x="4059935" y="678179"/>
                </a:lnTo>
                <a:lnTo>
                  <a:pt x="4059935" y="0"/>
                </a:lnTo>
                <a:close/>
              </a:path>
            </a:pathLst>
          </a:custGeom>
          <a:solidFill>
            <a:srgbClr val="44536A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512886" y="476174"/>
            <a:ext cx="13256895" cy="664606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>
              <a:spcBef>
                <a:spcPts val="143"/>
              </a:spcBef>
            </a:pPr>
            <a:r>
              <a:rPr sz="4200" b="1" spc="-8" dirty="0">
                <a:solidFill>
                  <a:srgbClr val="005FAC"/>
                </a:solidFill>
                <a:latin typeface="Tahoma"/>
                <a:cs typeface="Tahoma"/>
              </a:rPr>
              <a:t>PEMUTAKHIRAN</a:t>
            </a:r>
            <a:r>
              <a:rPr sz="4200" b="1" spc="8" dirty="0">
                <a:solidFill>
                  <a:srgbClr val="005FAC"/>
                </a:solidFill>
                <a:latin typeface="Tahoma"/>
                <a:cs typeface="Tahoma"/>
              </a:rPr>
              <a:t> </a:t>
            </a:r>
            <a:r>
              <a:rPr sz="4200" b="1" spc="-15" dirty="0">
                <a:solidFill>
                  <a:srgbClr val="005FAC"/>
                </a:solidFill>
                <a:latin typeface="Tahoma"/>
                <a:cs typeface="Tahoma"/>
              </a:rPr>
              <a:t>DKK</a:t>
            </a:r>
            <a:r>
              <a:rPr sz="4200" b="1" spc="30" dirty="0">
                <a:solidFill>
                  <a:srgbClr val="005FAC"/>
                </a:solidFill>
                <a:latin typeface="Tahoma"/>
                <a:cs typeface="Tahoma"/>
              </a:rPr>
              <a:t> </a:t>
            </a:r>
            <a:r>
              <a:rPr sz="4200" b="1" spc="-15" dirty="0">
                <a:solidFill>
                  <a:srgbClr val="005FAC"/>
                </a:solidFill>
                <a:latin typeface="Tahoma"/>
                <a:cs typeface="Tahoma"/>
              </a:rPr>
              <a:t>SEKALIGUS</a:t>
            </a:r>
            <a:r>
              <a:rPr sz="4200" b="1" spc="8" dirty="0">
                <a:solidFill>
                  <a:srgbClr val="005FAC"/>
                </a:solidFill>
                <a:latin typeface="Tahoma"/>
                <a:cs typeface="Tahoma"/>
              </a:rPr>
              <a:t> </a:t>
            </a:r>
            <a:r>
              <a:rPr sz="4200" b="1" spc="-15" dirty="0">
                <a:solidFill>
                  <a:srgbClr val="005FAC"/>
                </a:solidFill>
                <a:latin typeface="Tahoma"/>
                <a:cs typeface="Tahoma"/>
              </a:rPr>
              <a:t>REKOMENDASI</a:t>
            </a:r>
            <a:endParaRPr sz="42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721263" y="9810293"/>
            <a:ext cx="289560" cy="318357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defTabSz="1371600">
              <a:spcBef>
                <a:spcPts val="143"/>
              </a:spcBef>
            </a:pPr>
            <a:r>
              <a:rPr sz="1950" b="1" spc="-8" dirty="0">
                <a:solidFill>
                  <a:prstClr val="black"/>
                </a:solidFill>
                <a:latin typeface="Calibri"/>
                <a:cs typeface="Calibri"/>
              </a:rPr>
              <a:t>13</a:t>
            </a:r>
            <a:endParaRPr sz="195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56471" y="6709982"/>
            <a:ext cx="7319010" cy="3342262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algn="just" defTabSz="1371600">
              <a:spcBef>
                <a:spcPts val="143"/>
              </a:spcBef>
            </a:pP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Permohonan</a:t>
            </a:r>
            <a:r>
              <a:rPr sz="2400" spc="5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pemutakhiran</a:t>
            </a:r>
            <a:r>
              <a:rPr sz="24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prstClr val="black"/>
                </a:solidFill>
                <a:latin typeface="Calibri"/>
                <a:cs typeface="Calibri"/>
              </a:rPr>
              <a:t>kontrak</a:t>
            </a:r>
            <a:r>
              <a:rPr sz="2400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dilampiri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dengan: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532448" marR="8573" indent="-514350" algn="just" defTabSz="1371600">
              <a:buFontTx/>
              <a:buAutoNum type="alphaLcPeriod"/>
              <a:tabLst>
                <a:tab pos="533400" algn="l"/>
              </a:tabLst>
            </a:pPr>
            <a:r>
              <a:rPr sz="2400" b="1" spc="-23" dirty="0">
                <a:solidFill>
                  <a:prstClr val="black"/>
                </a:solidFill>
                <a:latin typeface="Calibri"/>
                <a:cs typeface="Calibri"/>
              </a:rPr>
              <a:t>surat</a:t>
            </a:r>
            <a:r>
              <a:rPr sz="2400" b="1" spc="-15" dirty="0">
                <a:solidFill>
                  <a:prstClr val="black"/>
                </a:solidFill>
                <a:latin typeface="Calibri"/>
                <a:cs typeface="Calibri"/>
              </a:rPr>
              <a:t> pernyataan</a:t>
            </a:r>
            <a:r>
              <a:rPr sz="2400" b="1" spc="-8" dirty="0">
                <a:solidFill>
                  <a:prstClr val="black"/>
                </a:solidFill>
                <a:latin typeface="Calibri"/>
                <a:cs typeface="Calibri"/>
              </a:rPr>
              <a:t> tanggung</a:t>
            </a:r>
            <a:r>
              <a:rPr sz="2400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prstClr val="black"/>
                </a:solidFill>
                <a:latin typeface="Calibri"/>
                <a:cs typeface="Calibri"/>
              </a:rPr>
              <a:t>jawab</a:t>
            </a:r>
            <a:r>
              <a:rPr sz="2400" b="1" spc="-8" dirty="0">
                <a:solidFill>
                  <a:prstClr val="black"/>
                </a:solidFill>
                <a:latin typeface="Calibri"/>
                <a:cs typeface="Calibri"/>
              </a:rPr>
              <a:t> mutlak</a:t>
            </a:r>
            <a:r>
              <a:rPr sz="2400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yang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 ditandatangani</a:t>
            </a:r>
            <a:r>
              <a:rPr sz="2400" spc="-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oleh</a:t>
            </a:r>
            <a:r>
              <a:rPr sz="2400" spc="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kepala Daerah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532448" marR="7620" indent="-514350" algn="just" defTabSz="1371600">
              <a:buFontTx/>
              <a:buAutoNum type="alphaLcPeriod"/>
              <a:tabLst>
                <a:tab pos="533400" algn="l"/>
              </a:tabLst>
            </a:pPr>
            <a:r>
              <a:rPr sz="2400" b="1" spc="-15" dirty="0">
                <a:solidFill>
                  <a:prstClr val="black"/>
                </a:solidFill>
                <a:latin typeface="Calibri"/>
                <a:cs typeface="Calibri"/>
              </a:rPr>
              <a:t>surat</a:t>
            </a:r>
            <a:r>
              <a:rPr sz="2400" b="1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prstClr val="black"/>
                </a:solidFill>
                <a:latin typeface="Calibri"/>
                <a:cs typeface="Calibri"/>
              </a:rPr>
              <a:t>pernyataan</a:t>
            </a:r>
            <a:r>
              <a:rPr sz="2400" b="1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prstClr val="black"/>
                </a:solidFill>
                <a:latin typeface="Calibri"/>
                <a:cs typeface="Calibri"/>
              </a:rPr>
              <a:t>wanprestasi</a:t>
            </a:r>
            <a:r>
              <a:rPr sz="2400" b="1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yang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ditandatangani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 oleh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kepala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prstClr val="black"/>
                </a:solidFill>
                <a:latin typeface="Calibri"/>
                <a:cs typeface="Calibri"/>
              </a:rPr>
              <a:t>OPD,</a:t>
            </a:r>
            <a:r>
              <a:rPr sz="2400" spc="48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Inspektorat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 Daerah,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 dan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kepala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BPKAD,</a:t>
            </a:r>
            <a:r>
              <a:rPr sz="2400" spc="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dan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532448" marR="9525" indent="-514350" algn="just" defTabSz="1371600">
              <a:buFontTx/>
              <a:buAutoNum type="alphaLcPeriod"/>
              <a:tabLst>
                <a:tab pos="533400" algn="l"/>
              </a:tabLst>
            </a:pP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daftar yang memuat informasi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atas </a:t>
            </a:r>
            <a:r>
              <a:rPr sz="2400" b="1" spc="-30" dirty="0">
                <a:solidFill>
                  <a:prstClr val="black"/>
                </a:solidFill>
                <a:latin typeface="Calibri"/>
                <a:cs typeface="Calibri"/>
              </a:rPr>
              <a:t>kontrak </a:t>
            </a:r>
            <a:r>
              <a:rPr sz="2400" b="1" spc="-8" dirty="0">
                <a:solidFill>
                  <a:prstClr val="black"/>
                </a:solidFill>
                <a:latin typeface="Calibri"/>
                <a:cs typeface="Calibri"/>
              </a:rPr>
              <a:t>lama </a:t>
            </a:r>
            <a:r>
              <a:rPr sz="2400" b="1" spc="-15" dirty="0">
                <a:solidFill>
                  <a:prstClr val="black"/>
                </a:solidFill>
                <a:latin typeface="Calibri"/>
                <a:cs typeface="Calibri"/>
              </a:rPr>
              <a:t>yang </a:t>
            </a:r>
            <a:r>
              <a:rPr sz="2400" b="1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prstClr val="black"/>
                </a:solidFill>
                <a:latin typeface="Calibri"/>
                <a:cs typeface="Calibri"/>
              </a:rPr>
              <a:t>akan</a:t>
            </a:r>
            <a:r>
              <a:rPr sz="2400" b="1" spc="-8" dirty="0">
                <a:solidFill>
                  <a:prstClr val="black"/>
                </a:solidFill>
                <a:latin typeface="Calibri"/>
                <a:cs typeface="Calibri"/>
              </a:rPr>
              <a:t> dimutakhirkan</a:t>
            </a:r>
            <a:r>
              <a:rPr sz="2400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8" dirty="0">
                <a:solidFill>
                  <a:prstClr val="black"/>
                </a:solidFill>
                <a:latin typeface="Calibri"/>
                <a:cs typeface="Calibri"/>
              </a:rPr>
              <a:t>dan</a:t>
            </a:r>
            <a:r>
              <a:rPr sz="2400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30" dirty="0">
                <a:solidFill>
                  <a:prstClr val="black"/>
                </a:solidFill>
                <a:latin typeface="Calibri"/>
                <a:cs typeface="Calibri"/>
              </a:rPr>
              <a:t>kontrak</a:t>
            </a:r>
            <a:r>
              <a:rPr sz="2400" b="1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8" dirty="0">
                <a:solidFill>
                  <a:prstClr val="black"/>
                </a:solidFill>
                <a:latin typeface="Calibri"/>
                <a:cs typeface="Calibri"/>
              </a:rPr>
              <a:t>baru</a:t>
            </a:r>
            <a:r>
              <a:rPr sz="2400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prstClr val="black"/>
                </a:solidFill>
                <a:latin typeface="Calibri"/>
                <a:cs typeface="Calibri"/>
              </a:rPr>
              <a:t>yang</a:t>
            </a:r>
            <a:r>
              <a:rPr sz="2400" b="1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prstClr val="black"/>
                </a:solidFill>
                <a:latin typeface="Calibri"/>
                <a:cs typeface="Calibri"/>
              </a:rPr>
              <a:t>akan </a:t>
            </a:r>
            <a:r>
              <a:rPr sz="2400" b="1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prstClr val="black"/>
                </a:solidFill>
                <a:latin typeface="Calibri"/>
                <a:cs typeface="Calibri"/>
              </a:rPr>
              <a:t>didaftarkan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538479" y="5262371"/>
            <a:ext cx="8154353" cy="556260"/>
          </a:xfrm>
          <a:custGeom>
            <a:avLst/>
            <a:gdLst/>
            <a:ahLst/>
            <a:cxnLst/>
            <a:rect l="l" t="t" r="r" b="b"/>
            <a:pathLst>
              <a:path w="5436235" h="370839">
                <a:moveTo>
                  <a:pt x="5436108" y="0"/>
                </a:moveTo>
                <a:lnTo>
                  <a:pt x="0" y="0"/>
                </a:lnTo>
                <a:lnTo>
                  <a:pt x="0" y="370331"/>
                </a:lnTo>
                <a:lnTo>
                  <a:pt x="5436108" y="370331"/>
                </a:lnTo>
                <a:lnTo>
                  <a:pt x="5436108" y="0"/>
                </a:lnTo>
                <a:close/>
              </a:path>
            </a:pathLst>
          </a:custGeom>
          <a:solidFill>
            <a:srgbClr val="D0CECE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38479" y="5262371"/>
            <a:ext cx="8135303" cy="463588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674370" defTabSz="1371600">
              <a:spcBef>
                <a:spcPts val="375"/>
              </a:spcBef>
            </a:pP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Batas</a:t>
            </a:r>
            <a:r>
              <a:rPr sz="2700" b="1" spc="-30" dirty="0">
                <a:solidFill>
                  <a:prstClr val="black"/>
                </a:solidFill>
                <a:latin typeface="Calibri"/>
                <a:cs typeface="Calibri"/>
              </a:rPr>
              <a:t> Waktu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dan</a:t>
            </a: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Dokumen</a:t>
            </a:r>
            <a:r>
              <a:rPr sz="2700" b="1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30" dirty="0">
                <a:solidFill>
                  <a:prstClr val="black"/>
                </a:solidFill>
                <a:latin typeface="Calibri"/>
                <a:cs typeface="Calibri"/>
              </a:rPr>
              <a:t>Persyaratan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56471" y="5796154"/>
            <a:ext cx="6376035" cy="387607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defTabSz="1371600">
              <a:spcBef>
                <a:spcPts val="143"/>
              </a:spcBef>
            </a:pP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Permohonan</a:t>
            </a:r>
            <a:r>
              <a:rPr sz="2400" spc="84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pemutakhiran</a:t>
            </a:r>
            <a:r>
              <a:rPr sz="2400" spc="84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prstClr val="black"/>
                </a:solidFill>
                <a:latin typeface="Calibri"/>
                <a:cs typeface="Calibri"/>
              </a:rPr>
              <a:t>kontrak</a:t>
            </a:r>
            <a:r>
              <a:rPr sz="2400" spc="82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disampaikan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781287" y="5825489"/>
            <a:ext cx="892493" cy="359073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953" defTabSz="1371600">
              <a:lnSpc>
                <a:spcPts val="2790"/>
              </a:lnSpc>
            </a:pPr>
            <a:r>
              <a:rPr sz="2400" b="1" spc="-8" dirty="0">
                <a:solidFill>
                  <a:prstClr val="black"/>
                </a:solidFill>
                <a:latin typeface="Calibri"/>
                <a:cs typeface="Calibri"/>
              </a:rPr>
              <a:t>paling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275332" y="6191251"/>
            <a:ext cx="3427095" cy="359073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defTabSz="1371600">
              <a:lnSpc>
                <a:spcPts val="2790"/>
              </a:lnSpc>
            </a:pPr>
            <a:r>
              <a:rPr sz="2400" b="1" spc="-15" dirty="0">
                <a:solidFill>
                  <a:prstClr val="black"/>
                </a:solidFill>
                <a:latin typeface="Calibri"/>
                <a:cs typeface="Calibri"/>
              </a:rPr>
              <a:t>lambat</a:t>
            </a:r>
            <a:r>
              <a:rPr sz="2400" b="1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prstClr val="black"/>
                </a:solidFill>
                <a:latin typeface="Calibri"/>
                <a:cs typeface="Calibri"/>
              </a:rPr>
              <a:t>tanggal</a:t>
            </a:r>
            <a:r>
              <a:rPr sz="2400" b="1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8" dirty="0">
                <a:solidFill>
                  <a:prstClr val="black"/>
                </a:solidFill>
                <a:latin typeface="Calibri"/>
                <a:cs typeface="Calibri"/>
              </a:rPr>
              <a:t>22</a:t>
            </a:r>
            <a:r>
              <a:rPr sz="2400" b="1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38" dirty="0">
                <a:solidFill>
                  <a:prstClr val="black"/>
                </a:solidFill>
                <a:latin typeface="Calibri"/>
                <a:cs typeface="Calibri"/>
              </a:rPr>
              <a:t>Oktober.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1151107" y="1725929"/>
            <a:ext cx="5923598" cy="553403"/>
          </a:xfrm>
          <a:custGeom>
            <a:avLst/>
            <a:gdLst/>
            <a:ahLst/>
            <a:cxnLst/>
            <a:rect l="l" t="t" r="r" b="b"/>
            <a:pathLst>
              <a:path w="3949065" h="368934">
                <a:moveTo>
                  <a:pt x="3948683" y="0"/>
                </a:moveTo>
                <a:lnTo>
                  <a:pt x="0" y="0"/>
                </a:lnTo>
                <a:lnTo>
                  <a:pt x="0" y="368808"/>
                </a:lnTo>
                <a:lnTo>
                  <a:pt x="3948683" y="368808"/>
                </a:lnTo>
                <a:lnTo>
                  <a:pt x="3948683" y="0"/>
                </a:lnTo>
                <a:close/>
              </a:path>
            </a:pathLst>
          </a:custGeom>
          <a:solidFill>
            <a:srgbClr val="D0CECE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151107" y="1725929"/>
            <a:ext cx="5923598" cy="460704"/>
          </a:xfrm>
          <a:prstGeom prst="rect">
            <a:avLst/>
          </a:prstGeom>
        </p:spPr>
        <p:txBody>
          <a:bodyPr vert="horz" wrap="square" lIns="0" tIns="44768" rIns="0" bIns="0" rtlCol="0">
            <a:spAutoFit/>
          </a:bodyPr>
          <a:lstStyle/>
          <a:p>
            <a:pPr marR="618173" algn="ctr" defTabSz="1371600">
              <a:spcBef>
                <a:spcPts val="353"/>
              </a:spcBef>
            </a:pPr>
            <a:r>
              <a:rPr sz="2700" b="1" spc="-30" dirty="0">
                <a:solidFill>
                  <a:prstClr val="black"/>
                </a:solidFill>
                <a:latin typeface="Calibri"/>
                <a:cs typeface="Calibri"/>
              </a:rPr>
              <a:t>Tahapan</a:t>
            </a:r>
            <a:r>
              <a:rPr sz="2700" b="1" spc="-6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Pemutakhiran</a:t>
            </a:r>
            <a:r>
              <a:rPr sz="2700" b="1" spc="-7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DKK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pic>
        <p:nvPicPr>
          <p:cNvPr id="21" name="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02970" y="4937760"/>
            <a:ext cx="1204722" cy="1204722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572750" y="1403604"/>
            <a:ext cx="1154430" cy="1154430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12015215" y="5303519"/>
            <a:ext cx="4192905" cy="420308"/>
          </a:xfrm>
          <a:prstGeom prst="rect">
            <a:avLst/>
          </a:prstGeom>
          <a:solidFill>
            <a:srgbClr val="44536A"/>
          </a:solidFill>
        </p:spPr>
        <p:txBody>
          <a:bodyPr vert="horz" wrap="square" lIns="0" tIns="50483" rIns="0" bIns="0" rtlCol="0">
            <a:spAutoFit/>
          </a:bodyPr>
          <a:lstStyle/>
          <a:p>
            <a:pPr marL="178118" defTabSz="1371600">
              <a:spcBef>
                <a:spcPts val="398"/>
              </a:spcBef>
            </a:pPr>
            <a:r>
              <a:rPr sz="2400" b="1" spc="-23" dirty="0">
                <a:solidFill>
                  <a:srgbClr val="FFFFFF"/>
                </a:solidFill>
                <a:latin typeface="Calibri"/>
                <a:cs typeface="Calibri"/>
              </a:rPr>
              <a:t>Kanwil</a:t>
            </a:r>
            <a:r>
              <a:rPr sz="2400" b="1" spc="-3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8" dirty="0">
                <a:solidFill>
                  <a:srgbClr val="FFFFFF"/>
                </a:solidFill>
                <a:latin typeface="Calibri"/>
                <a:cs typeface="Calibri"/>
              </a:rPr>
              <a:t>Ditjen</a:t>
            </a: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 Perbendaharaan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151107" y="2750058"/>
            <a:ext cx="6090285" cy="790922"/>
          </a:xfrm>
          <a:prstGeom prst="rect">
            <a:avLst/>
          </a:prstGeom>
        </p:spPr>
        <p:txBody>
          <a:bodyPr vert="horz" wrap="square" lIns="0" tIns="84773" rIns="0" bIns="0" rtlCol="0">
            <a:spAutoFit/>
          </a:bodyPr>
          <a:lstStyle/>
          <a:p>
            <a:pPr marR="13335" algn="ctr" defTabSz="1371600">
              <a:spcBef>
                <a:spcPts val="668"/>
              </a:spcBef>
            </a:pP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Kepala</a:t>
            </a:r>
            <a:r>
              <a:rPr sz="24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8" dirty="0">
                <a:solidFill>
                  <a:srgbClr val="FFFFFF"/>
                </a:solidFill>
                <a:latin typeface="Calibri"/>
                <a:cs typeface="Calibri"/>
              </a:rPr>
              <a:t>KPPN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9525" algn="ctr" defTabSz="1371600">
              <a:spcBef>
                <a:spcPts val="75"/>
              </a:spcBef>
            </a:pPr>
            <a:r>
              <a:rPr sz="2100" b="1" spc="-8" dirty="0">
                <a:solidFill>
                  <a:srgbClr val="FFFFFF"/>
                </a:solidFill>
                <a:latin typeface="Calibri"/>
                <a:cs typeface="Calibri"/>
              </a:rPr>
              <a:t>verifikasi</a:t>
            </a:r>
            <a:r>
              <a:rPr sz="2100" b="1" spc="-3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srgbClr val="FFFFFF"/>
                </a:solidFill>
                <a:latin typeface="Calibri"/>
                <a:cs typeface="Calibri"/>
              </a:rPr>
              <a:t>atas</a:t>
            </a:r>
            <a:r>
              <a:rPr sz="21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srgbClr val="FFFFFF"/>
                </a:solidFill>
                <a:latin typeface="Calibri"/>
                <a:cs typeface="Calibri"/>
              </a:rPr>
              <a:t>surat</a:t>
            </a:r>
            <a:r>
              <a:rPr sz="2100" spc="-8" dirty="0">
                <a:solidFill>
                  <a:srgbClr val="FFFFFF"/>
                </a:solidFill>
                <a:latin typeface="Calibri"/>
                <a:cs typeface="Calibri"/>
              </a:rPr>
              <a:t> permohonan</a:t>
            </a:r>
            <a:r>
              <a:rPr sz="2100" spc="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srgbClr val="FFFFFF"/>
                </a:solidFill>
                <a:latin typeface="Calibri"/>
                <a:cs typeface="Calibri"/>
              </a:rPr>
              <a:t>dari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srgbClr val="FFFFFF"/>
                </a:solidFill>
                <a:latin typeface="Calibri"/>
                <a:cs typeface="Calibri"/>
              </a:rPr>
              <a:t>Kepala</a:t>
            </a:r>
            <a:r>
              <a:rPr sz="2100" spc="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srgbClr val="FFFFFF"/>
                </a:solidFill>
                <a:latin typeface="Calibri"/>
                <a:cs typeface="Calibri"/>
              </a:rPr>
              <a:t>Daerah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535156" y="7070599"/>
            <a:ext cx="5153025" cy="420308"/>
          </a:xfrm>
          <a:prstGeom prst="rect">
            <a:avLst/>
          </a:prstGeom>
          <a:solidFill>
            <a:srgbClr val="44536A"/>
          </a:solidFill>
        </p:spPr>
        <p:txBody>
          <a:bodyPr vert="horz" wrap="square" lIns="0" tIns="50483" rIns="0" bIns="0" rtlCol="0">
            <a:spAutoFit/>
          </a:bodyPr>
          <a:lstStyle/>
          <a:p>
            <a:pPr marL="182880" defTabSz="1371600">
              <a:spcBef>
                <a:spcPts val="398"/>
              </a:spcBef>
            </a:pP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Koordinator</a:t>
            </a:r>
            <a:r>
              <a:rPr sz="24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60" dirty="0">
                <a:solidFill>
                  <a:srgbClr val="FFFFFF"/>
                </a:solidFill>
                <a:latin typeface="Calibri"/>
                <a:cs typeface="Calibri"/>
              </a:rPr>
              <a:t>KPA</a:t>
            </a: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8" dirty="0">
                <a:solidFill>
                  <a:srgbClr val="FFFFFF"/>
                </a:solidFill>
                <a:latin typeface="Calibri"/>
                <a:cs typeface="Calibri"/>
              </a:rPr>
              <a:t>BUN</a:t>
            </a: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23" dirty="0">
                <a:solidFill>
                  <a:srgbClr val="FFFFFF"/>
                </a:solidFill>
                <a:latin typeface="Calibri"/>
                <a:cs typeface="Calibri"/>
              </a:rPr>
              <a:t>Penyaluran</a:t>
            </a:r>
            <a:r>
              <a:rPr sz="24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8" dirty="0">
                <a:solidFill>
                  <a:srgbClr val="FFFFFF"/>
                </a:solidFill>
                <a:latin typeface="Calibri"/>
                <a:cs typeface="Calibri"/>
              </a:rPr>
              <a:t>TKD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244834" y="8828533"/>
            <a:ext cx="6003606" cy="420308"/>
          </a:xfrm>
          <a:prstGeom prst="rect">
            <a:avLst/>
          </a:prstGeom>
          <a:solidFill>
            <a:srgbClr val="44536A"/>
          </a:solidFill>
        </p:spPr>
        <p:txBody>
          <a:bodyPr vert="horz" wrap="square" lIns="0" tIns="50483" rIns="0" bIns="0" rtlCol="0">
            <a:spAutoFit/>
          </a:bodyPr>
          <a:lstStyle/>
          <a:p>
            <a:pPr marL="655320" defTabSz="1371600">
              <a:spcBef>
                <a:spcPts val="398"/>
              </a:spcBef>
            </a:pP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Pembukaan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i="1" spc="-8" dirty="0">
                <a:solidFill>
                  <a:srgbClr val="FFFFFF"/>
                </a:solidFill>
                <a:latin typeface="Calibri"/>
                <a:cs typeface="Calibri"/>
              </a:rPr>
              <a:t>trigger </a:t>
            </a:r>
            <a:r>
              <a:rPr sz="2400" b="1" spc="-8" dirty="0">
                <a:solidFill>
                  <a:srgbClr val="FFFFFF"/>
                </a:solidFill>
                <a:latin typeface="Calibri"/>
                <a:cs typeface="Calibri"/>
              </a:rPr>
              <a:t>Aplikasi</a:t>
            </a:r>
            <a:r>
              <a:rPr sz="2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38" dirty="0">
                <a:solidFill>
                  <a:srgbClr val="FFFFFF"/>
                </a:solidFill>
                <a:latin typeface="Calibri"/>
                <a:cs typeface="Calibri"/>
              </a:rPr>
              <a:t>OMSPAN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1327129" y="3767327"/>
            <a:ext cx="3386138" cy="1552575"/>
            <a:chOff x="7551419" y="2511551"/>
            <a:chExt cx="2257425" cy="1035050"/>
          </a:xfrm>
        </p:grpSpPr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006839" y="2511551"/>
              <a:ext cx="801624" cy="103479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551419" y="2659379"/>
              <a:ext cx="647700" cy="646176"/>
            </a:xfrm>
            <a:prstGeom prst="rect">
              <a:avLst/>
            </a:prstGeom>
          </p:spPr>
        </p:pic>
      </p:grpSp>
      <p:pic>
        <p:nvPicPr>
          <p:cNvPr id="30" name="object 3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743421" y="5945175"/>
            <a:ext cx="880133" cy="1036185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594842" y="7571232"/>
            <a:ext cx="1202436" cy="1204722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4366368" y="3991546"/>
            <a:ext cx="328613" cy="387607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defTabSz="1371600">
              <a:spcBef>
                <a:spcPts val="143"/>
              </a:spcBef>
            </a:pPr>
            <a:r>
              <a:rPr sz="2400" i="1" spc="-23" dirty="0">
                <a:solidFill>
                  <a:prstClr val="black"/>
                </a:solidFill>
                <a:latin typeface="Calibri"/>
                <a:cs typeface="Calibri"/>
              </a:rPr>
              <a:t>ya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4366368" y="5960669"/>
            <a:ext cx="328613" cy="387607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defTabSz="1371600">
              <a:spcBef>
                <a:spcPts val="143"/>
              </a:spcBef>
            </a:pPr>
            <a:r>
              <a:rPr sz="2400" i="1" spc="-23" dirty="0">
                <a:solidFill>
                  <a:prstClr val="black"/>
                </a:solidFill>
                <a:latin typeface="Calibri"/>
                <a:cs typeface="Calibri"/>
              </a:rPr>
              <a:t>ya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4366368" y="7698410"/>
            <a:ext cx="328613" cy="387607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defTabSz="1371600">
              <a:spcBef>
                <a:spcPts val="143"/>
              </a:spcBef>
            </a:pPr>
            <a:r>
              <a:rPr sz="2400" i="1" spc="-23" dirty="0">
                <a:solidFill>
                  <a:prstClr val="black"/>
                </a:solidFill>
                <a:latin typeface="Calibri"/>
                <a:cs typeface="Calibri"/>
              </a:rPr>
              <a:t>ya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pic>
        <p:nvPicPr>
          <p:cNvPr id="35" name="object 3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2491085" y="3692651"/>
            <a:ext cx="1255203" cy="1255110"/>
          </a:xfrm>
          <a:prstGeom prst="rect">
            <a:avLst/>
          </a:prstGeom>
        </p:spPr>
      </p:pic>
      <p:sp>
        <p:nvSpPr>
          <p:cNvPr id="36" name="object 36"/>
          <p:cNvSpPr txBox="1"/>
          <p:nvPr/>
        </p:nvSpPr>
        <p:spPr>
          <a:xfrm>
            <a:off x="12697586" y="3738181"/>
            <a:ext cx="661035" cy="387607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defTabSz="1371600">
              <a:spcBef>
                <a:spcPts val="143"/>
              </a:spcBef>
            </a:pPr>
            <a:r>
              <a:rPr sz="2400" i="1" spc="-8" dirty="0">
                <a:solidFill>
                  <a:prstClr val="black"/>
                </a:solidFill>
                <a:latin typeface="Calibri"/>
                <a:cs typeface="Calibri"/>
              </a:rPr>
              <a:t>ti</a:t>
            </a:r>
            <a:r>
              <a:rPr sz="2400" i="1" spc="-15" dirty="0">
                <a:solidFill>
                  <a:prstClr val="black"/>
                </a:solidFill>
                <a:latin typeface="Calibri"/>
                <a:cs typeface="Calibri"/>
              </a:rPr>
              <a:t>d</a:t>
            </a:r>
            <a:r>
              <a:rPr sz="2400" i="1" spc="-23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400" i="1" spc="-8" dirty="0">
                <a:solidFill>
                  <a:prstClr val="black"/>
                </a:solidFill>
                <a:latin typeface="Calibri"/>
                <a:cs typeface="Calibri"/>
              </a:rPr>
              <a:t>k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300288" y="2214753"/>
            <a:ext cx="7322820" cy="292772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marR="7620" algn="just" defTabSz="1371600">
              <a:spcBef>
                <a:spcPts val="150"/>
              </a:spcBef>
            </a:pP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Kepala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Daerah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mengajukan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 permohonan </a:t>
            </a:r>
            <a:r>
              <a:rPr sz="2700" spc="-59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pemutakhiran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23" dirty="0">
                <a:solidFill>
                  <a:prstClr val="black"/>
                </a:solidFill>
                <a:latin typeface="Calibri"/>
                <a:cs typeface="Calibri"/>
              </a:rPr>
              <a:t>atas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30" dirty="0">
                <a:solidFill>
                  <a:prstClr val="black"/>
                </a:solidFill>
                <a:latin typeface="Calibri"/>
                <a:cs typeface="Calibri"/>
              </a:rPr>
              <a:t>kontrak</a:t>
            </a:r>
            <a:r>
              <a:rPr sz="2700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yang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 lama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dan 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mendaftarkan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30" dirty="0">
                <a:solidFill>
                  <a:prstClr val="black"/>
                </a:solidFill>
                <a:latin typeface="Calibri"/>
                <a:cs typeface="Calibri"/>
              </a:rPr>
              <a:t>kontrak</a:t>
            </a:r>
            <a:r>
              <a:rPr sz="2700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yang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baru</a:t>
            </a:r>
            <a:r>
              <a:rPr sz="27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kepada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 Kepala 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KPPN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apabila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terdapat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perubahan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30" dirty="0">
                <a:solidFill>
                  <a:prstClr val="black"/>
                </a:solidFill>
                <a:latin typeface="Calibri"/>
                <a:cs typeface="Calibri"/>
              </a:rPr>
              <a:t>kontrak</a:t>
            </a:r>
            <a:r>
              <a:rPr sz="2700" b="1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akibat </a:t>
            </a:r>
            <a:r>
              <a:rPr sz="2700" b="1" spc="-59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23" dirty="0">
                <a:solidFill>
                  <a:prstClr val="black"/>
                </a:solidFill>
                <a:latin typeface="Calibri"/>
                <a:cs typeface="Calibri"/>
              </a:rPr>
              <a:t>wanprestasi</a:t>
            </a: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 setelah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tanggal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22</a:t>
            </a:r>
            <a:r>
              <a:rPr sz="2700" b="1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Juli</a:t>
            </a: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23" dirty="0">
                <a:solidFill>
                  <a:prstClr val="black"/>
                </a:solidFill>
                <a:latin typeface="Calibri"/>
                <a:cs typeface="Calibri"/>
              </a:rPr>
              <a:t>atas</a:t>
            </a:r>
            <a:r>
              <a:rPr sz="2700" spc="56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30" dirty="0">
                <a:solidFill>
                  <a:prstClr val="black"/>
                </a:solidFill>
                <a:latin typeface="Calibri"/>
                <a:cs typeface="Calibri"/>
              </a:rPr>
              <a:t>kontrak </a:t>
            </a:r>
            <a:r>
              <a:rPr sz="2700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DAK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 Fisik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yang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disalurkan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sekaligus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23" dirty="0">
                <a:solidFill>
                  <a:prstClr val="black"/>
                </a:solidFill>
                <a:latin typeface="Calibri"/>
                <a:cs typeface="Calibri"/>
              </a:rPr>
              <a:t>rekomendasi </a:t>
            </a: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K/L.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824229" y="1447037"/>
            <a:ext cx="7880033" cy="553403"/>
          </a:xfrm>
          <a:custGeom>
            <a:avLst/>
            <a:gdLst/>
            <a:ahLst/>
            <a:cxnLst/>
            <a:rect l="l" t="t" r="r" b="b"/>
            <a:pathLst>
              <a:path w="5253355" h="368934">
                <a:moveTo>
                  <a:pt x="5253228" y="0"/>
                </a:moveTo>
                <a:lnTo>
                  <a:pt x="0" y="0"/>
                </a:lnTo>
                <a:lnTo>
                  <a:pt x="0" y="368808"/>
                </a:lnTo>
                <a:lnTo>
                  <a:pt x="5253228" y="368808"/>
                </a:lnTo>
                <a:lnTo>
                  <a:pt x="5253228" y="0"/>
                </a:lnTo>
                <a:close/>
              </a:path>
            </a:pathLst>
          </a:custGeom>
          <a:solidFill>
            <a:srgbClr val="D0CECE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824229" y="1447037"/>
            <a:ext cx="7880033" cy="460704"/>
          </a:xfrm>
          <a:prstGeom prst="rect">
            <a:avLst/>
          </a:prstGeom>
        </p:spPr>
        <p:txBody>
          <a:bodyPr vert="horz" wrap="square" lIns="0" tIns="44768" rIns="0" bIns="0" rtlCol="0">
            <a:spAutoFit/>
          </a:bodyPr>
          <a:lstStyle/>
          <a:p>
            <a:pPr marL="450533" defTabSz="1371600">
              <a:spcBef>
                <a:spcPts val="353"/>
              </a:spcBef>
            </a:pP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Perubahan</a:t>
            </a: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23" dirty="0">
                <a:solidFill>
                  <a:prstClr val="black"/>
                </a:solidFill>
                <a:latin typeface="Calibri"/>
                <a:cs typeface="Calibri"/>
              </a:rPr>
              <a:t>Kontrak</a:t>
            </a:r>
            <a:r>
              <a:rPr sz="2700" b="1" spc="-5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Akibat</a:t>
            </a:r>
            <a:r>
              <a:rPr sz="2700" b="1" spc="-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23" dirty="0">
                <a:solidFill>
                  <a:prstClr val="black"/>
                </a:solidFill>
                <a:latin typeface="Calibri"/>
                <a:cs typeface="Calibri"/>
              </a:rPr>
              <a:t>Wanprestasi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pic>
        <p:nvPicPr>
          <p:cNvPr id="40" name="object 4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131571" y="1403605"/>
            <a:ext cx="1049273" cy="104927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567910" y="9697212"/>
            <a:ext cx="590550" cy="590550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393192" y="0"/>
                </a:moveTo>
                <a:lnTo>
                  <a:pt x="0" y="0"/>
                </a:lnTo>
                <a:lnTo>
                  <a:pt x="0" y="393191"/>
                </a:lnTo>
                <a:lnTo>
                  <a:pt x="393192" y="393191"/>
                </a:lnTo>
                <a:lnTo>
                  <a:pt x="393192" y="0"/>
                </a:lnTo>
                <a:close/>
              </a:path>
            </a:pathLst>
          </a:custGeom>
          <a:solidFill>
            <a:srgbClr val="FBB812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957047" y="9697212"/>
            <a:ext cx="4451033" cy="592455"/>
          </a:xfrm>
          <a:custGeom>
            <a:avLst/>
            <a:gdLst/>
            <a:ahLst/>
            <a:cxnLst/>
            <a:rect l="l" t="t" r="r" b="b"/>
            <a:pathLst>
              <a:path w="2967354" h="394970">
                <a:moveTo>
                  <a:pt x="2967228" y="0"/>
                </a:moveTo>
                <a:lnTo>
                  <a:pt x="387223" y="0"/>
                </a:lnTo>
                <a:lnTo>
                  <a:pt x="387223" y="761"/>
                </a:lnTo>
                <a:lnTo>
                  <a:pt x="315468" y="7975"/>
                </a:lnTo>
                <a:lnTo>
                  <a:pt x="267690" y="20907"/>
                </a:lnTo>
                <a:lnTo>
                  <a:pt x="222511" y="39469"/>
                </a:lnTo>
                <a:lnTo>
                  <a:pt x="180338" y="63257"/>
                </a:lnTo>
                <a:lnTo>
                  <a:pt x="141577" y="91864"/>
                </a:lnTo>
                <a:lnTo>
                  <a:pt x="106636" y="124886"/>
                </a:lnTo>
                <a:lnTo>
                  <a:pt x="75922" y="161918"/>
                </a:lnTo>
                <a:lnTo>
                  <a:pt x="49842" y="202556"/>
                </a:lnTo>
                <a:lnTo>
                  <a:pt x="28802" y="246394"/>
                </a:lnTo>
                <a:lnTo>
                  <a:pt x="13211" y="293027"/>
                </a:lnTo>
                <a:lnTo>
                  <a:pt x="3474" y="342050"/>
                </a:lnTo>
                <a:lnTo>
                  <a:pt x="0" y="393059"/>
                </a:lnTo>
                <a:lnTo>
                  <a:pt x="394716" y="394715"/>
                </a:lnTo>
                <a:lnTo>
                  <a:pt x="394716" y="393623"/>
                </a:lnTo>
                <a:lnTo>
                  <a:pt x="2967228" y="393623"/>
                </a:lnTo>
                <a:lnTo>
                  <a:pt x="2967228" y="0"/>
                </a:lnTo>
                <a:close/>
              </a:path>
            </a:pathLst>
          </a:custGeom>
          <a:solidFill>
            <a:srgbClr val="005FAC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92227" y="308453"/>
            <a:ext cx="17581245" cy="9321165"/>
            <a:chOff x="194818" y="205635"/>
            <a:chExt cx="11720830" cy="62141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378719" y="205635"/>
              <a:ext cx="536902" cy="64140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9639299" y="835152"/>
              <a:ext cx="1525905" cy="45720"/>
            </a:xfrm>
            <a:custGeom>
              <a:avLst/>
              <a:gdLst/>
              <a:ahLst/>
              <a:cxnLst/>
              <a:rect l="l" t="t" r="r" b="b"/>
              <a:pathLst>
                <a:path w="1525904" h="45719">
                  <a:moveTo>
                    <a:pt x="1502664" y="0"/>
                  </a:moveTo>
                  <a:lnTo>
                    <a:pt x="22859" y="0"/>
                  </a:lnTo>
                  <a:lnTo>
                    <a:pt x="13983" y="1803"/>
                  </a:lnTo>
                  <a:lnTo>
                    <a:pt x="6715" y="6715"/>
                  </a:lnTo>
                  <a:lnTo>
                    <a:pt x="1803" y="13983"/>
                  </a:lnTo>
                  <a:lnTo>
                    <a:pt x="0" y="22860"/>
                  </a:lnTo>
                  <a:lnTo>
                    <a:pt x="1803" y="31736"/>
                  </a:lnTo>
                  <a:lnTo>
                    <a:pt x="6715" y="39004"/>
                  </a:lnTo>
                  <a:lnTo>
                    <a:pt x="13983" y="43916"/>
                  </a:lnTo>
                  <a:lnTo>
                    <a:pt x="22859" y="45720"/>
                  </a:lnTo>
                  <a:lnTo>
                    <a:pt x="1502664" y="45720"/>
                  </a:lnTo>
                  <a:lnTo>
                    <a:pt x="1511540" y="43916"/>
                  </a:lnTo>
                  <a:lnTo>
                    <a:pt x="1518808" y="39004"/>
                  </a:lnTo>
                  <a:lnTo>
                    <a:pt x="1523720" y="31736"/>
                  </a:lnTo>
                  <a:lnTo>
                    <a:pt x="1525524" y="22860"/>
                  </a:lnTo>
                  <a:lnTo>
                    <a:pt x="1523720" y="13983"/>
                  </a:lnTo>
                  <a:lnTo>
                    <a:pt x="1518808" y="6715"/>
                  </a:lnTo>
                  <a:lnTo>
                    <a:pt x="1511540" y="1803"/>
                  </a:lnTo>
                  <a:lnTo>
                    <a:pt x="1502664" y="0"/>
                  </a:lnTo>
                  <a:close/>
                </a:path>
              </a:pathLst>
            </a:custGeom>
            <a:solidFill>
              <a:srgbClr val="FBB812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255008" y="1104899"/>
              <a:ext cx="2056130" cy="5294630"/>
            </a:xfrm>
            <a:custGeom>
              <a:avLst/>
              <a:gdLst/>
              <a:ahLst/>
              <a:cxnLst/>
              <a:rect l="l" t="t" r="r" b="b"/>
              <a:pathLst>
                <a:path w="2056129" h="5294630">
                  <a:moveTo>
                    <a:pt x="0" y="342646"/>
                  </a:moveTo>
                  <a:lnTo>
                    <a:pt x="3128" y="296152"/>
                  </a:lnTo>
                  <a:lnTo>
                    <a:pt x="12240" y="251559"/>
                  </a:lnTo>
                  <a:lnTo>
                    <a:pt x="26927" y="209276"/>
                  </a:lnTo>
                  <a:lnTo>
                    <a:pt x="46783" y="169709"/>
                  </a:lnTo>
                  <a:lnTo>
                    <a:pt x="71397" y="133268"/>
                  </a:lnTo>
                  <a:lnTo>
                    <a:pt x="100361" y="100361"/>
                  </a:lnTo>
                  <a:lnTo>
                    <a:pt x="133268" y="71397"/>
                  </a:lnTo>
                  <a:lnTo>
                    <a:pt x="169709" y="46783"/>
                  </a:lnTo>
                  <a:lnTo>
                    <a:pt x="209276" y="26927"/>
                  </a:lnTo>
                  <a:lnTo>
                    <a:pt x="251559" y="12240"/>
                  </a:lnTo>
                  <a:lnTo>
                    <a:pt x="296152" y="3128"/>
                  </a:lnTo>
                  <a:lnTo>
                    <a:pt x="342645" y="0"/>
                  </a:lnTo>
                  <a:lnTo>
                    <a:pt x="1713229" y="0"/>
                  </a:lnTo>
                  <a:lnTo>
                    <a:pt x="1759723" y="3128"/>
                  </a:lnTo>
                  <a:lnTo>
                    <a:pt x="1804316" y="12240"/>
                  </a:lnTo>
                  <a:lnTo>
                    <a:pt x="1846599" y="26927"/>
                  </a:lnTo>
                  <a:lnTo>
                    <a:pt x="1886166" y="46783"/>
                  </a:lnTo>
                  <a:lnTo>
                    <a:pt x="1922607" y="71397"/>
                  </a:lnTo>
                  <a:lnTo>
                    <a:pt x="1955514" y="100361"/>
                  </a:lnTo>
                  <a:lnTo>
                    <a:pt x="1984478" y="133268"/>
                  </a:lnTo>
                  <a:lnTo>
                    <a:pt x="2009092" y="169709"/>
                  </a:lnTo>
                  <a:lnTo>
                    <a:pt x="2028948" y="209276"/>
                  </a:lnTo>
                  <a:lnTo>
                    <a:pt x="2043635" y="251559"/>
                  </a:lnTo>
                  <a:lnTo>
                    <a:pt x="2052747" y="296152"/>
                  </a:lnTo>
                  <a:lnTo>
                    <a:pt x="2055876" y="342646"/>
                  </a:lnTo>
                  <a:lnTo>
                    <a:pt x="2055876" y="4951730"/>
                  </a:lnTo>
                  <a:lnTo>
                    <a:pt x="2052747" y="4998223"/>
                  </a:lnTo>
                  <a:lnTo>
                    <a:pt x="2043635" y="5042816"/>
                  </a:lnTo>
                  <a:lnTo>
                    <a:pt x="2028948" y="5085099"/>
                  </a:lnTo>
                  <a:lnTo>
                    <a:pt x="2009092" y="5124666"/>
                  </a:lnTo>
                  <a:lnTo>
                    <a:pt x="1984478" y="5161107"/>
                  </a:lnTo>
                  <a:lnTo>
                    <a:pt x="1955514" y="5194014"/>
                  </a:lnTo>
                  <a:lnTo>
                    <a:pt x="1922607" y="5222978"/>
                  </a:lnTo>
                  <a:lnTo>
                    <a:pt x="1886166" y="5247592"/>
                  </a:lnTo>
                  <a:lnTo>
                    <a:pt x="1846599" y="5267448"/>
                  </a:lnTo>
                  <a:lnTo>
                    <a:pt x="1804316" y="5282135"/>
                  </a:lnTo>
                  <a:lnTo>
                    <a:pt x="1759723" y="5291247"/>
                  </a:lnTo>
                  <a:lnTo>
                    <a:pt x="1713229" y="5294376"/>
                  </a:lnTo>
                  <a:lnTo>
                    <a:pt x="342645" y="5294376"/>
                  </a:lnTo>
                  <a:lnTo>
                    <a:pt x="296152" y="5291247"/>
                  </a:lnTo>
                  <a:lnTo>
                    <a:pt x="251559" y="5282135"/>
                  </a:lnTo>
                  <a:lnTo>
                    <a:pt x="209276" y="5267448"/>
                  </a:lnTo>
                  <a:lnTo>
                    <a:pt x="169709" y="5247592"/>
                  </a:lnTo>
                  <a:lnTo>
                    <a:pt x="133268" y="5222978"/>
                  </a:lnTo>
                  <a:lnTo>
                    <a:pt x="100361" y="5194014"/>
                  </a:lnTo>
                  <a:lnTo>
                    <a:pt x="71397" y="5161107"/>
                  </a:lnTo>
                  <a:lnTo>
                    <a:pt x="46783" y="5124666"/>
                  </a:lnTo>
                  <a:lnTo>
                    <a:pt x="26927" y="5085099"/>
                  </a:lnTo>
                  <a:lnTo>
                    <a:pt x="12240" y="5042816"/>
                  </a:lnTo>
                  <a:lnTo>
                    <a:pt x="3128" y="4998223"/>
                  </a:lnTo>
                  <a:lnTo>
                    <a:pt x="0" y="4951730"/>
                  </a:lnTo>
                  <a:lnTo>
                    <a:pt x="0" y="342646"/>
                  </a:lnTo>
                  <a:close/>
                </a:path>
              </a:pathLst>
            </a:custGeom>
            <a:ln w="12700">
              <a:solidFill>
                <a:srgbClr val="6F2F9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299716" y="1088135"/>
              <a:ext cx="1906905" cy="5325110"/>
            </a:xfrm>
            <a:custGeom>
              <a:avLst/>
              <a:gdLst/>
              <a:ahLst/>
              <a:cxnLst/>
              <a:rect l="l" t="t" r="r" b="b"/>
              <a:pathLst>
                <a:path w="1906904" h="5325110">
                  <a:moveTo>
                    <a:pt x="0" y="317753"/>
                  </a:moveTo>
                  <a:lnTo>
                    <a:pt x="3444" y="270793"/>
                  </a:lnTo>
                  <a:lnTo>
                    <a:pt x="13451" y="225973"/>
                  </a:lnTo>
                  <a:lnTo>
                    <a:pt x="29529" y="183786"/>
                  </a:lnTo>
                  <a:lnTo>
                    <a:pt x="51186" y="144723"/>
                  </a:lnTo>
                  <a:lnTo>
                    <a:pt x="77931" y="109274"/>
                  </a:lnTo>
                  <a:lnTo>
                    <a:pt x="109274" y="77931"/>
                  </a:lnTo>
                  <a:lnTo>
                    <a:pt x="144723" y="51186"/>
                  </a:lnTo>
                  <a:lnTo>
                    <a:pt x="183786" y="29529"/>
                  </a:lnTo>
                  <a:lnTo>
                    <a:pt x="225973" y="13451"/>
                  </a:lnTo>
                  <a:lnTo>
                    <a:pt x="270793" y="3444"/>
                  </a:lnTo>
                  <a:lnTo>
                    <a:pt x="317753" y="0"/>
                  </a:lnTo>
                  <a:lnTo>
                    <a:pt x="1588770" y="0"/>
                  </a:lnTo>
                  <a:lnTo>
                    <a:pt x="1635730" y="3444"/>
                  </a:lnTo>
                  <a:lnTo>
                    <a:pt x="1680550" y="13451"/>
                  </a:lnTo>
                  <a:lnTo>
                    <a:pt x="1722737" y="29529"/>
                  </a:lnTo>
                  <a:lnTo>
                    <a:pt x="1761800" y="51186"/>
                  </a:lnTo>
                  <a:lnTo>
                    <a:pt x="1797249" y="77931"/>
                  </a:lnTo>
                  <a:lnTo>
                    <a:pt x="1828592" y="109274"/>
                  </a:lnTo>
                  <a:lnTo>
                    <a:pt x="1855337" y="144723"/>
                  </a:lnTo>
                  <a:lnTo>
                    <a:pt x="1876994" y="183786"/>
                  </a:lnTo>
                  <a:lnTo>
                    <a:pt x="1893072" y="225973"/>
                  </a:lnTo>
                  <a:lnTo>
                    <a:pt x="1903079" y="270793"/>
                  </a:lnTo>
                  <a:lnTo>
                    <a:pt x="1906523" y="317753"/>
                  </a:lnTo>
                  <a:lnTo>
                    <a:pt x="1906523" y="5007089"/>
                  </a:lnTo>
                  <a:lnTo>
                    <a:pt x="1903079" y="5054047"/>
                  </a:lnTo>
                  <a:lnTo>
                    <a:pt x="1893072" y="5098865"/>
                  </a:lnTo>
                  <a:lnTo>
                    <a:pt x="1876994" y="5141053"/>
                  </a:lnTo>
                  <a:lnTo>
                    <a:pt x="1855337" y="5180118"/>
                  </a:lnTo>
                  <a:lnTo>
                    <a:pt x="1828592" y="5215569"/>
                  </a:lnTo>
                  <a:lnTo>
                    <a:pt x="1797249" y="5246914"/>
                  </a:lnTo>
                  <a:lnTo>
                    <a:pt x="1761800" y="5273662"/>
                  </a:lnTo>
                  <a:lnTo>
                    <a:pt x="1722737" y="5295322"/>
                  </a:lnTo>
                  <a:lnTo>
                    <a:pt x="1680550" y="5311402"/>
                  </a:lnTo>
                  <a:lnTo>
                    <a:pt x="1635730" y="5321410"/>
                  </a:lnTo>
                  <a:lnTo>
                    <a:pt x="1588770" y="5324856"/>
                  </a:lnTo>
                  <a:lnTo>
                    <a:pt x="317753" y="5324856"/>
                  </a:lnTo>
                  <a:lnTo>
                    <a:pt x="270793" y="5321410"/>
                  </a:lnTo>
                  <a:lnTo>
                    <a:pt x="225973" y="5311402"/>
                  </a:lnTo>
                  <a:lnTo>
                    <a:pt x="183786" y="5295322"/>
                  </a:lnTo>
                  <a:lnTo>
                    <a:pt x="144723" y="5273662"/>
                  </a:lnTo>
                  <a:lnTo>
                    <a:pt x="109274" y="5246914"/>
                  </a:lnTo>
                  <a:lnTo>
                    <a:pt x="77931" y="5215569"/>
                  </a:lnTo>
                  <a:lnTo>
                    <a:pt x="51186" y="5180118"/>
                  </a:lnTo>
                  <a:lnTo>
                    <a:pt x="29529" y="5141053"/>
                  </a:lnTo>
                  <a:lnTo>
                    <a:pt x="13451" y="5098865"/>
                  </a:lnTo>
                  <a:lnTo>
                    <a:pt x="3444" y="5054047"/>
                  </a:lnTo>
                  <a:lnTo>
                    <a:pt x="0" y="5007089"/>
                  </a:lnTo>
                  <a:lnTo>
                    <a:pt x="0" y="317753"/>
                  </a:lnTo>
                  <a:close/>
                </a:path>
              </a:pathLst>
            </a:custGeom>
            <a:ln w="12700">
              <a:solidFill>
                <a:srgbClr val="00B49A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201168" y="1074419"/>
              <a:ext cx="2054860" cy="5325110"/>
            </a:xfrm>
            <a:custGeom>
              <a:avLst/>
              <a:gdLst/>
              <a:ahLst/>
              <a:cxnLst/>
              <a:rect l="l" t="t" r="r" b="b"/>
              <a:pathLst>
                <a:path w="2054860" h="5325110">
                  <a:moveTo>
                    <a:pt x="0" y="342391"/>
                  </a:moveTo>
                  <a:lnTo>
                    <a:pt x="3125" y="295930"/>
                  </a:lnTo>
                  <a:lnTo>
                    <a:pt x="12231" y="251368"/>
                  </a:lnTo>
                  <a:lnTo>
                    <a:pt x="26908" y="209115"/>
                  </a:lnTo>
                  <a:lnTo>
                    <a:pt x="46748" y="169577"/>
                  </a:lnTo>
                  <a:lnTo>
                    <a:pt x="71344" y="133164"/>
                  </a:lnTo>
                  <a:lnTo>
                    <a:pt x="100288" y="100282"/>
                  </a:lnTo>
                  <a:lnTo>
                    <a:pt x="133172" y="71340"/>
                  </a:lnTo>
                  <a:lnTo>
                    <a:pt x="169587" y="46745"/>
                  </a:lnTo>
                  <a:lnTo>
                    <a:pt x="209126" y="26906"/>
                  </a:lnTo>
                  <a:lnTo>
                    <a:pt x="251380" y="12230"/>
                  </a:lnTo>
                  <a:lnTo>
                    <a:pt x="295942" y="3125"/>
                  </a:lnTo>
                  <a:lnTo>
                    <a:pt x="342404" y="0"/>
                  </a:lnTo>
                  <a:lnTo>
                    <a:pt x="1711959" y="0"/>
                  </a:lnTo>
                  <a:lnTo>
                    <a:pt x="1758421" y="3125"/>
                  </a:lnTo>
                  <a:lnTo>
                    <a:pt x="1802983" y="12230"/>
                  </a:lnTo>
                  <a:lnTo>
                    <a:pt x="1845236" y="26906"/>
                  </a:lnTo>
                  <a:lnTo>
                    <a:pt x="1884774" y="46745"/>
                  </a:lnTo>
                  <a:lnTo>
                    <a:pt x="1921187" y="71340"/>
                  </a:lnTo>
                  <a:lnTo>
                    <a:pt x="1954069" y="100282"/>
                  </a:lnTo>
                  <a:lnTo>
                    <a:pt x="1983011" y="133164"/>
                  </a:lnTo>
                  <a:lnTo>
                    <a:pt x="2007606" y="169577"/>
                  </a:lnTo>
                  <a:lnTo>
                    <a:pt x="2027445" y="209115"/>
                  </a:lnTo>
                  <a:lnTo>
                    <a:pt x="2042121" y="251368"/>
                  </a:lnTo>
                  <a:lnTo>
                    <a:pt x="2051226" y="295930"/>
                  </a:lnTo>
                  <a:lnTo>
                    <a:pt x="2054352" y="342391"/>
                  </a:lnTo>
                  <a:lnTo>
                    <a:pt x="2054352" y="4982451"/>
                  </a:lnTo>
                  <a:lnTo>
                    <a:pt x="2051226" y="5028913"/>
                  </a:lnTo>
                  <a:lnTo>
                    <a:pt x="2042121" y="5073475"/>
                  </a:lnTo>
                  <a:lnTo>
                    <a:pt x="2027445" y="5115729"/>
                  </a:lnTo>
                  <a:lnTo>
                    <a:pt x="2007606" y="5155268"/>
                  </a:lnTo>
                  <a:lnTo>
                    <a:pt x="1983011" y="5191683"/>
                  </a:lnTo>
                  <a:lnTo>
                    <a:pt x="1954069" y="5224567"/>
                  </a:lnTo>
                  <a:lnTo>
                    <a:pt x="1921187" y="5253511"/>
                  </a:lnTo>
                  <a:lnTo>
                    <a:pt x="1884774" y="5278107"/>
                  </a:lnTo>
                  <a:lnTo>
                    <a:pt x="1845236" y="5297947"/>
                  </a:lnTo>
                  <a:lnTo>
                    <a:pt x="1802983" y="5312624"/>
                  </a:lnTo>
                  <a:lnTo>
                    <a:pt x="1758421" y="5321730"/>
                  </a:lnTo>
                  <a:lnTo>
                    <a:pt x="1711959" y="5324856"/>
                  </a:lnTo>
                  <a:lnTo>
                    <a:pt x="342404" y="5324856"/>
                  </a:lnTo>
                  <a:lnTo>
                    <a:pt x="295942" y="5321730"/>
                  </a:lnTo>
                  <a:lnTo>
                    <a:pt x="251380" y="5312624"/>
                  </a:lnTo>
                  <a:lnTo>
                    <a:pt x="209126" y="5297947"/>
                  </a:lnTo>
                  <a:lnTo>
                    <a:pt x="169587" y="5278107"/>
                  </a:lnTo>
                  <a:lnTo>
                    <a:pt x="133172" y="5253511"/>
                  </a:lnTo>
                  <a:lnTo>
                    <a:pt x="100288" y="5224567"/>
                  </a:lnTo>
                  <a:lnTo>
                    <a:pt x="71344" y="5191683"/>
                  </a:lnTo>
                  <a:lnTo>
                    <a:pt x="46748" y="5155268"/>
                  </a:lnTo>
                  <a:lnTo>
                    <a:pt x="26908" y="5115729"/>
                  </a:lnTo>
                  <a:lnTo>
                    <a:pt x="12231" y="5073475"/>
                  </a:lnTo>
                  <a:lnTo>
                    <a:pt x="3125" y="5028913"/>
                  </a:lnTo>
                  <a:lnTo>
                    <a:pt x="0" y="4982451"/>
                  </a:lnTo>
                  <a:lnTo>
                    <a:pt x="0" y="342391"/>
                  </a:lnTo>
                  <a:close/>
                </a:path>
              </a:pathLst>
            </a:custGeom>
            <a:ln w="12700">
              <a:solidFill>
                <a:srgbClr val="6F2F9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5552" y="1770603"/>
              <a:ext cx="379476" cy="34499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025651" y="835152"/>
              <a:ext cx="8557260" cy="45720"/>
            </a:xfrm>
            <a:custGeom>
              <a:avLst/>
              <a:gdLst/>
              <a:ahLst/>
              <a:cxnLst/>
              <a:rect l="l" t="t" r="r" b="b"/>
              <a:pathLst>
                <a:path w="8557260" h="45719">
                  <a:moveTo>
                    <a:pt x="8534400" y="0"/>
                  </a:moveTo>
                  <a:lnTo>
                    <a:pt x="22859" y="0"/>
                  </a:lnTo>
                  <a:lnTo>
                    <a:pt x="13962" y="1803"/>
                  </a:lnTo>
                  <a:lnTo>
                    <a:pt x="6696" y="6715"/>
                  </a:lnTo>
                  <a:lnTo>
                    <a:pt x="1796" y="13983"/>
                  </a:lnTo>
                  <a:lnTo>
                    <a:pt x="0" y="22860"/>
                  </a:lnTo>
                  <a:lnTo>
                    <a:pt x="1796" y="31736"/>
                  </a:lnTo>
                  <a:lnTo>
                    <a:pt x="6696" y="39004"/>
                  </a:lnTo>
                  <a:lnTo>
                    <a:pt x="13962" y="43916"/>
                  </a:lnTo>
                  <a:lnTo>
                    <a:pt x="22859" y="45720"/>
                  </a:lnTo>
                  <a:lnTo>
                    <a:pt x="8534400" y="45720"/>
                  </a:lnTo>
                  <a:lnTo>
                    <a:pt x="8543276" y="43916"/>
                  </a:lnTo>
                  <a:lnTo>
                    <a:pt x="8550544" y="39004"/>
                  </a:lnTo>
                  <a:lnTo>
                    <a:pt x="8555456" y="31736"/>
                  </a:lnTo>
                  <a:lnTo>
                    <a:pt x="8557260" y="22860"/>
                  </a:lnTo>
                  <a:lnTo>
                    <a:pt x="8555456" y="13983"/>
                  </a:lnTo>
                  <a:lnTo>
                    <a:pt x="8550544" y="6715"/>
                  </a:lnTo>
                  <a:lnTo>
                    <a:pt x="8543276" y="1803"/>
                  </a:lnTo>
                  <a:lnTo>
                    <a:pt x="8534400" y="0"/>
                  </a:lnTo>
                  <a:close/>
                </a:path>
              </a:pathLst>
            </a:custGeom>
            <a:solidFill>
              <a:srgbClr val="005FAC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</p:grp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2194" y="308453"/>
            <a:ext cx="1030103" cy="95586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83464" y="9715497"/>
            <a:ext cx="987552" cy="438912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4989194" y="476174"/>
            <a:ext cx="8307705" cy="664606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>
              <a:spcBef>
                <a:spcPts val="143"/>
              </a:spcBef>
            </a:pPr>
            <a:r>
              <a:rPr sz="4200" b="1" spc="-8" dirty="0">
                <a:solidFill>
                  <a:srgbClr val="005FAC"/>
                </a:solidFill>
                <a:latin typeface="Tahoma"/>
                <a:cs typeface="Tahoma"/>
              </a:rPr>
              <a:t>ALUR</a:t>
            </a:r>
            <a:r>
              <a:rPr sz="4200" b="1" spc="-30" dirty="0">
                <a:solidFill>
                  <a:srgbClr val="005FAC"/>
                </a:solidFill>
                <a:latin typeface="Tahoma"/>
                <a:cs typeface="Tahoma"/>
              </a:rPr>
              <a:t> </a:t>
            </a:r>
            <a:r>
              <a:rPr sz="4200" b="1" spc="-15" dirty="0">
                <a:solidFill>
                  <a:srgbClr val="005FAC"/>
                </a:solidFill>
                <a:latin typeface="Tahoma"/>
                <a:cs typeface="Tahoma"/>
              </a:rPr>
              <a:t>PENYALURAN</a:t>
            </a:r>
            <a:r>
              <a:rPr sz="4200" b="1" spc="23" dirty="0">
                <a:solidFill>
                  <a:srgbClr val="005FAC"/>
                </a:solidFill>
                <a:latin typeface="Tahoma"/>
                <a:cs typeface="Tahoma"/>
              </a:rPr>
              <a:t> </a:t>
            </a:r>
            <a:r>
              <a:rPr sz="4200" b="1" spc="-8" dirty="0">
                <a:solidFill>
                  <a:srgbClr val="005FAC"/>
                </a:solidFill>
                <a:latin typeface="Tahoma"/>
                <a:cs typeface="Tahoma"/>
              </a:rPr>
              <a:t>DAK</a:t>
            </a:r>
            <a:r>
              <a:rPr sz="4200" b="1" dirty="0">
                <a:solidFill>
                  <a:srgbClr val="005FAC"/>
                </a:solidFill>
                <a:latin typeface="Tahoma"/>
                <a:cs typeface="Tahoma"/>
              </a:rPr>
              <a:t> </a:t>
            </a:r>
            <a:r>
              <a:rPr sz="4200" b="1" spc="-15" dirty="0">
                <a:solidFill>
                  <a:srgbClr val="005FAC"/>
                </a:solidFill>
                <a:latin typeface="Tahoma"/>
                <a:cs typeface="Tahoma"/>
              </a:rPr>
              <a:t>FISIK</a:t>
            </a:r>
            <a:endParaRPr sz="42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4213" y="2323719"/>
            <a:ext cx="1930718" cy="2840521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24790" indent="-205740" defTabSz="1371600">
              <a:spcBef>
                <a:spcPts val="150"/>
              </a:spcBef>
              <a:buFontTx/>
              <a:buAutoNum type="arabicPeriod"/>
              <a:tabLst>
                <a:tab pos="224790" algn="l"/>
              </a:tabLst>
            </a:pPr>
            <a:r>
              <a:rPr spc="-23" dirty="0">
                <a:solidFill>
                  <a:srgbClr val="2C2D35"/>
                </a:solidFill>
                <a:latin typeface="Calibri"/>
                <a:cs typeface="Calibri"/>
              </a:rPr>
              <a:t>Rekam</a:t>
            </a:r>
            <a:r>
              <a:rPr spc="-8" dirty="0">
                <a:solidFill>
                  <a:srgbClr val="2C2D35"/>
                </a:solidFill>
                <a:latin typeface="Calibri"/>
                <a:cs typeface="Calibri"/>
              </a:rPr>
              <a:t> </a:t>
            </a:r>
            <a:r>
              <a:rPr b="1" spc="-15" dirty="0">
                <a:solidFill>
                  <a:srgbClr val="2C2D35"/>
                </a:solidFill>
                <a:latin typeface="Calibri"/>
                <a:cs typeface="Calibri"/>
              </a:rPr>
              <a:t>data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  <a:p>
            <a:pPr marL="224790" defTabSz="1371600"/>
            <a:r>
              <a:rPr b="1" spc="-15" dirty="0">
                <a:solidFill>
                  <a:srgbClr val="2C2D35"/>
                </a:solidFill>
                <a:latin typeface="Calibri"/>
                <a:cs typeface="Calibri"/>
              </a:rPr>
              <a:t>kontrak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  <a:p>
            <a:pPr marL="224790" marR="522923" indent="-205740" defTabSz="1371600">
              <a:buFontTx/>
              <a:buAutoNum type="arabicPeriod" startAt="2"/>
              <a:tabLst>
                <a:tab pos="224790" algn="l"/>
              </a:tabLst>
            </a:pPr>
            <a:r>
              <a:rPr spc="-23" dirty="0">
                <a:solidFill>
                  <a:srgbClr val="2C2D35"/>
                </a:solidFill>
                <a:latin typeface="Calibri"/>
                <a:cs typeface="Calibri"/>
              </a:rPr>
              <a:t>Rekam</a:t>
            </a:r>
            <a:r>
              <a:rPr spc="-60" dirty="0">
                <a:solidFill>
                  <a:srgbClr val="2C2D35"/>
                </a:solidFill>
                <a:latin typeface="Calibri"/>
                <a:cs typeface="Calibri"/>
              </a:rPr>
              <a:t> </a:t>
            </a:r>
            <a:r>
              <a:rPr b="1" spc="-8" dirty="0">
                <a:solidFill>
                  <a:srgbClr val="2C2D35"/>
                </a:solidFill>
                <a:latin typeface="Calibri"/>
                <a:cs typeface="Calibri"/>
              </a:rPr>
              <a:t>SP2D </a:t>
            </a:r>
            <a:r>
              <a:rPr b="1" spc="-381" dirty="0">
                <a:solidFill>
                  <a:srgbClr val="2C2D35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2C2D35"/>
                </a:solidFill>
                <a:latin typeface="Calibri"/>
                <a:cs typeface="Calibri"/>
              </a:rPr>
              <a:t>BUD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  <a:p>
            <a:pPr marL="224790" marR="252413" indent="-205740" defTabSz="1371600">
              <a:buFontTx/>
              <a:buAutoNum type="arabicPeriod" startAt="2"/>
              <a:tabLst>
                <a:tab pos="224790" algn="l"/>
              </a:tabLst>
            </a:pPr>
            <a:r>
              <a:rPr spc="-23" dirty="0">
                <a:solidFill>
                  <a:srgbClr val="2C2D35"/>
                </a:solidFill>
                <a:latin typeface="Calibri"/>
                <a:cs typeface="Calibri"/>
              </a:rPr>
              <a:t>Rekam </a:t>
            </a:r>
            <a:r>
              <a:rPr b="1" spc="-8" dirty="0">
                <a:solidFill>
                  <a:srgbClr val="2C2D35"/>
                </a:solidFill>
                <a:latin typeface="Calibri"/>
                <a:cs typeface="Calibri"/>
              </a:rPr>
              <a:t>Capaian </a:t>
            </a:r>
            <a:r>
              <a:rPr b="1" spc="-398" dirty="0">
                <a:solidFill>
                  <a:srgbClr val="2C2D35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2C2D35"/>
                </a:solidFill>
                <a:latin typeface="Calibri"/>
                <a:cs typeface="Calibri"/>
              </a:rPr>
              <a:t>Output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  <a:p>
            <a:pPr marL="224790" indent="-205740" defTabSz="1371600">
              <a:buFontTx/>
              <a:buAutoNum type="arabicPeriod" startAt="2"/>
              <a:tabLst>
                <a:tab pos="224790" algn="l"/>
              </a:tabLst>
            </a:pPr>
            <a:r>
              <a:rPr b="1" spc="-15" dirty="0">
                <a:solidFill>
                  <a:srgbClr val="2C2D35"/>
                </a:solidFill>
                <a:latin typeface="Calibri"/>
                <a:cs typeface="Calibri"/>
              </a:rPr>
              <a:t>Foto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  <a:p>
            <a:pPr marL="224790" indent="-205740" defTabSz="1371600">
              <a:buFontTx/>
              <a:buAutoNum type="arabicPeriod" startAt="2"/>
              <a:tabLst>
                <a:tab pos="224790" algn="l"/>
              </a:tabLst>
            </a:pPr>
            <a:r>
              <a:rPr b="1" dirty="0">
                <a:solidFill>
                  <a:srgbClr val="2C2D35"/>
                </a:solidFill>
                <a:latin typeface="Calibri"/>
                <a:cs typeface="Calibri"/>
              </a:rPr>
              <a:t>NRPK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  <a:p>
            <a:pPr marL="224790" indent="-205740" defTabSz="1371600">
              <a:buFontTx/>
              <a:buAutoNum type="arabicPeriod" startAt="2"/>
              <a:tabLst>
                <a:tab pos="224790" algn="l"/>
              </a:tabLst>
            </a:pPr>
            <a:r>
              <a:rPr b="1" spc="-15" dirty="0">
                <a:solidFill>
                  <a:srgbClr val="2C2D35"/>
                </a:solidFill>
                <a:latin typeface="Calibri"/>
                <a:cs typeface="Calibri"/>
              </a:rPr>
              <a:t>BAST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  <a:p>
            <a:pPr marL="991553" defTabSz="1371600">
              <a:spcBef>
                <a:spcPts val="398"/>
              </a:spcBef>
            </a:pPr>
            <a:r>
              <a:rPr spc="-15" dirty="0">
                <a:solidFill>
                  <a:srgbClr val="2C2D35"/>
                </a:solidFill>
                <a:latin typeface="Calibri"/>
                <a:cs typeface="Calibri"/>
              </a:rPr>
              <a:t>Perbaikan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306277" y="2841803"/>
            <a:ext cx="959529" cy="1218015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7204328" y="2472689"/>
            <a:ext cx="1409700" cy="850233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algn="ctr" defTabSz="1371600">
              <a:spcBef>
                <a:spcPts val="150"/>
              </a:spcBef>
            </a:pPr>
            <a:r>
              <a:rPr spc="-15" dirty="0">
                <a:solidFill>
                  <a:srgbClr val="2C2D35"/>
                </a:solidFill>
                <a:latin typeface="Calibri"/>
                <a:cs typeface="Calibri"/>
              </a:rPr>
              <a:t>Menyetuju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  <a:p>
            <a:pPr algn="ctr" defTabSz="1371600"/>
            <a:r>
              <a:rPr spc="-8" dirty="0">
                <a:solidFill>
                  <a:srgbClr val="2C2D35"/>
                </a:solidFill>
                <a:latin typeface="Calibri"/>
                <a:cs typeface="Calibri"/>
              </a:rPr>
              <a:t>/menolak</a:t>
            </a:r>
            <a:r>
              <a:rPr spc="-60" dirty="0">
                <a:solidFill>
                  <a:srgbClr val="2C2D35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2C2D35"/>
                </a:solidFill>
                <a:latin typeface="Calibri"/>
                <a:cs typeface="Calibri"/>
              </a:rPr>
              <a:t>hasil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  <a:p>
            <a:pPr algn="ctr" defTabSz="1371600"/>
            <a:r>
              <a:rPr dirty="0">
                <a:solidFill>
                  <a:srgbClr val="2C2D35"/>
                </a:solidFill>
                <a:latin typeface="Calibri"/>
                <a:cs typeface="Calibri"/>
              </a:rPr>
              <a:t>input</a:t>
            </a:r>
            <a:r>
              <a:rPr spc="-60" dirty="0">
                <a:solidFill>
                  <a:srgbClr val="2C2D35"/>
                </a:solidFill>
                <a:latin typeface="Calibri"/>
                <a:cs typeface="Calibri"/>
              </a:rPr>
              <a:t> </a:t>
            </a:r>
            <a:r>
              <a:rPr spc="-8" dirty="0">
                <a:solidFill>
                  <a:srgbClr val="2C2D35"/>
                </a:solidFill>
                <a:latin typeface="Calibri"/>
                <a:cs typeface="Calibri"/>
              </a:rPr>
              <a:t>O</a:t>
            </a:r>
            <a:r>
              <a:rPr dirty="0">
                <a:solidFill>
                  <a:srgbClr val="2C2D35"/>
                </a:solidFill>
                <a:latin typeface="Calibri"/>
                <a:cs typeface="Calibri"/>
              </a:rPr>
              <a:t>PD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923793" y="2580893"/>
            <a:ext cx="11355705" cy="3630930"/>
            <a:chOff x="1949195" y="1720595"/>
            <a:chExt cx="7570470" cy="2420620"/>
          </a:xfrm>
        </p:grpSpPr>
        <p:sp>
          <p:nvSpPr>
            <p:cNvPr id="19" name="object 19"/>
            <p:cNvSpPr/>
            <p:nvPr/>
          </p:nvSpPr>
          <p:spPr>
            <a:xfrm>
              <a:off x="1949196" y="1720595"/>
              <a:ext cx="4032250" cy="1774189"/>
            </a:xfrm>
            <a:custGeom>
              <a:avLst/>
              <a:gdLst/>
              <a:ahLst/>
              <a:cxnLst/>
              <a:rect l="l" t="t" r="r" b="b"/>
              <a:pathLst>
                <a:path w="4032250" h="1774189">
                  <a:moveTo>
                    <a:pt x="793623" y="57150"/>
                  </a:moveTo>
                  <a:lnTo>
                    <a:pt x="755523" y="38100"/>
                  </a:lnTo>
                  <a:lnTo>
                    <a:pt x="679323" y="0"/>
                  </a:lnTo>
                  <a:lnTo>
                    <a:pt x="679323" y="38100"/>
                  </a:lnTo>
                  <a:lnTo>
                    <a:pt x="110464" y="38100"/>
                  </a:lnTo>
                  <a:lnTo>
                    <a:pt x="109816" y="34886"/>
                  </a:lnTo>
                  <a:lnTo>
                    <a:pt x="97574" y="16725"/>
                  </a:lnTo>
                  <a:lnTo>
                    <a:pt x="79413" y="4483"/>
                  </a:lnTo>
                  <a:lnTo>
                    <a:pt x="57150" y="0"/>
                  </a:lnTo>
                  <a:lnTo>
                    <a:pt x="34874" y="4483"/>
                  </a:lnTo>
                  <a:lnTo>
                    <a:pt x="16713" y="16725"/>
                  </a:lnTo>
                  <a:lnTo>
                    <a:pt x="4470" y="34886"/>
                  </a:lnTo>
                  <a:lnTo>
                    <a:pt x="0" y="57150"/>
                  </a:lnTo>
                  <a:lnTo>
                    <a:pt x="4470" y="79425"/>
                  </a:lnTo>
                  <a:lnTo>
                    <a:pt x="16713" y="97586"/>
                  </a:lnTo>
                  <a:lnTo>
                    <a:pt x="34874" y="109829"/>
                  </a:lnTo>
                  <a:lnTo>
                    <a:pt x="57150" y="114300"/>
                  </a:lnTo>
                  <a:lnTo>
                    <a:pt x="79413" y="109829"/>
                  </a:lnTo>
                  <a:lnTo>
                    <a:pt x="97574" y="97586"/>
                  </a:lnTo>
                  <a:lnTo>
                    <a:pt x="109816" y="79425"/>
                  </a:lnTo>
                  <a:lnTo>
                    <a:pt x="110464" y="76200"/>
                  </a:lnTo>
                  <a:lnTo>
                    <a:pt x="679323" y="76200"/>
                  </a:lnTo>
                  <a:lnTo>
                    <a:pt x="679323" y="114300"/>
                  </a:lnTo>
                  <a:lnTo>
                    <a:pt x="755523" y="76200"/>
                  </a:lnTo>
                  <a:lnTo>
                    <a:pt x="793623" y="57150"/>
                  </a:lnTo>
                  <a:close/>
                </a:path>
                <a:path w="4032250" h="1774189">
                  <a:moveTo>
                    <a:pt x="4031869" y="172974"/>
                  </a:moveTo>
                  <a:lnTo>
                    <a:pt x="4027360" y="150710"/>
                  </a:lnTo>
                  <a:lnTo>
                    <a:pt x="4015105" y="132549"/>
                  </a:lnTo>
                  <a:lnTo>
                    <a:pt x="3996931" y="120307"/>
                  </a:lnTo>
                  <a:lnTo>
                    <a:pt x="3974719" y="115824"/>
                  </a:lnTo>
                  <a:lnTo>
                    <a:pt x="3952443" y="120307"/>
                  </a:lnTo>
                  <a:lnTo>
                    <a:pt x="3934282" y="132549"/>
                  </a:lnTo>
                  <a:lnTo>
                    <a:pt x="3922039" y="150710"/>
                  </a:lnTo>
                  <a:lnTo>
                    <a:pt x="3917569" y="172974"/>
                  </a:lnTo>
                  <a:lnTo>
                    <a:pt x="3922039" y="195249"/>
                  </a:lnTo>
                  <a:lnTo>
                    <a:pt x="3934282" y="213410"/>
                  </a:lnTo>
                  <a:lnTo>
                    <a:pt x="3952443" y="225653"/>
                  </a:lnTo>
                  <a:lnTo>
                    <a:pt x="3955669" y="226301"/>
                  </a:lnTo>
                  <a:lnTo>
                    <a:pt x="3955669" y="954278"/>
                  </a:lnTo>
                  <a:lnTo>
                    <a:pt x="3571494" y="954278"/>
                  </a:lnTo>
                  <a:lnTo>
                    <a:pt x="3564064" y="955776"/>
                  </a:lnTo>
                  <a:lnTo>
                    <a:pt x="3558006" y="959853"/>
                  </a:lnTo>
                  <a:lnTo>
                    <a:pt x="3553930" y="965911"/>
                  </a:lnTo>
                  <a:lnTo>
                    <a:pt x="3552444" y="973328"/>
                  </a:lnTo>
                  <a:lnTo>
                    <a:pt x="3552444" y="1659382"/>
                  </a:lnTo>
                  <a:lnTo>
                    <a:pt x="3514344" y="1659382"/>
                  </a:lnTo>
                  <a:lnTo>
                    <a:pt x="3571494" y="1773682"/>
                  </a:lnTo>
                  <a:lnTo>
                    <a:pt x="3619119" y="1678432"/>
                  </a:lnTo>
                  <a:lnTo>
                    <a:pt x="3628644" y="1659382"/>
                  </a:lnTo>
                  <a:lnTo>
                    <a:pt x="3590544" y="1659382"/>
                  </a:lnTo>
                  <a:lnTo>
                    <a:pt x="3590544" y="992378"/>
                  </a:lnTo>
                  <a:lnTo>
                    <a:pt x="3974719" y="992378"/>
                  </a:lnTo>
                  <a:lnTo>
                    <a:pt x="3982085" y="990892"/>
                  </a:lnTo>
                  <a:lnTo>
                    <a:pt x="3988143" y="986815"/>
                  </a:lnTo>
                  <a:lnTo>
                    <a:pt x="3992245" y="980757"/>
                  </a:lnTo>
                  <a:lnTo>
                    <a:pt x="3993769" y="973328"/>
                  </a:lnTo>
                  <a:lnTo>
                    <a:pt x="3993769" y="954278"/>
                  </a:lnTo>
                  <a:lnTo>
                    <a:pt x="3993769" y="230124"/>
                  </a:lnTo>
                  <a:lnTo>
                    <a:pt x="3993769" y="226288"/>
                  </a:lnTo>
                  <a:lnTo>
                    <a:pt x="3993769" y="172974"/>
                  </a:lnTo>
                  <a:lnTo>
                    <a:pt x="3993769" y="226288"/>
                  </a:lnTo>
                  <a:lnTo>
                    <a:pt x="3996931" y="225653"/>
                  </a:lnTo>
                  <a:lnTo>
                    <a:pt x="4015105" y="213410"/>
                  </a:lnTo>
                  <a:lnTo>
                    <a:pt x="4027360" y="195249"/>
                  </a:lnTo>
                  <a:lnTo>
                    <a:pt x="4031869" y="172974"/>
                  </a:lnTo>
                  <a:close/>
                </a:path>
              </a:pathLst>
            </a:custGeom>
            <a:solidFill>
              <a:srgbClr val="375F9A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189174" y="3736847"/>
              <a:ext cx="330275" cy="403860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13594079" y="6142673"/>
            <a:ext cx="877253" cy="29623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pc="-90" dirty="0">
                <a:solidFill>
                  <a:srgbClr val="2C2D35"/>
                </a:solidFill>
                <a:latin typeface="Calibri"/>
                <a:cs typeface="Calibri"/>
              </a:rPr>
              <a:t>V</a:t>
            </a:r>
            <a:r>
              <a:rPr dirty="0">
                <a:solidFill>
                  <a:srgbClr val="2C2D35"/>
                </a:solidFill>
                <a:latin typeface="Calibri"/>
                <a:cs typeface="Calibri"/>
              </a:rPr>
              <a:t>eri</a:t>
            </a:r>
            <a:r>
              <a:rPr spc="8" dirty="0">
                <a:solidFill>
                  <a:srgbClr val="2C2D35"/>
                </a:solidFill>
                <a:latin typeface="Calibri"/>
                <a:cs typeface="Calibri"/>
              </a:rPr>
              <a:t>f</a:t>
            </a:r>
            <a:r>
              <a:rPr dirty="0">
                <a:solidFill>
                  <a:srgbClr val="2C2D35"/>
                </a:solidFill>
                <a:latin typeface="Calibri"/>
                <a:cs typeface="Calibri"/>
              </a:rPr>
              <a:t>i</a:t>
            </a:r>
            <a:r>
              <a:rPr spc="-45" dirty="0">
                <a:solidFill>
                  <a:srgbClr val="2C2D35"/>
                </a:solidFill>
                <a:latin typeface="Calibri"/>
                <a:cs typeface="Calibri"/>
              </a:rPr>
              <a:t>k</a:t>
            </a:r>
            <a:r>
              <a:rPr dirty="0">
                <a:solidFill>
                  <a:srgbClr val="2C2D35"/>
                </a:solidFill>
                <a:latin typeface="Calibri"/>
                <a:cs typeface="Calibri"/>
              </a:rPr>
              <a:t>asi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3506258" y="4340732"/>
            <a:ext cx="629601" cy="5732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marR="7620" indent="77153" defTabSz="1371600">
              <a:spcBef>
                <a:spcPts val="150"/>
              </a:spcBef>
            </a:pPr>
            <a:r>
              <a:rPr spc="-15" dirty="0">
                <a:solidFill>
                  <a:srgbClr val="2C2D35"/>
                </a:solidFill>
                <a:latin typeface="Calibri"/>
                <a:cs typeface="Calibri"/>
              </a:rPr>
              <a:t>Data </a:t>
            </a:r>
            <a:r>
              <a:rPr spc="-8" dirty="0">
                <a:solidFill>
                  <a:srgbClr val="2C2D35"/>
                </a:solidFill>
                <a:latin typeface="Calibri"/>
                <a:cs typeface="Calibri"/>
              </a:rPr>
              <a:t> S</a:t>
            </a:r>
            <a:r>
              <a:rPr dirty="0">
                <a:solidFill>
                  <a:srgbClr val="2C2D35"/>
                </a:solidFill>
                <a:latin typeface="Calibri"/>
                <a:cs typeface="Calibri"/>
              </a:rPr>
              <a:t>e</a:t>
            </a:r>
            <a:r>
              <a:rPr spc="-8" dirty="0">
                <a:solidFill>
                  <a:srgbClr val="2C2D35"/>
                </a:solidFill>
                <a:latin typeface="Calibri"/>
                <a:cs typeface="Calibri"/>
              </a:rPr>
              <a:t>s</a:t>
            </a:r>
            <a:r>
              <a:rPr dirty="0">
                <a:solidFill>
                  <a:srgbClr val="2C2D35"/>
                </a:solidFill>
                <a:latin typeface="Calibri"/>
                <a:cs typeface="Calibri"/>
              </a:rPr>
              <a:t>uai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</p:txBody>
      </p:sp>
      <p:pic>
        <p:nvPicPr>
          <p:cNvPr id="23" name="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716001" y="7079743"/>
            <a:ext cx="660653" cy="669797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1314144" y="7963280"/>
            <a:ext cx="958215" cy="29623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pc="-15" dirty="0">
                <a:solidFill>
                  <a:srgbClr val="2C2D35"/>
                </a:solidFill>
                <a:latin typeface="Calibri"/>
                <a:cs typeface="Calibri"/>
              </a:rPr>
              <a:t>Perbaikan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4561439" y="7056119"/>
            <a:ext cx="868680" cy="504946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marR="7620" defTabSz="1371600">
              <a:spcBef>
                <a:spcPts val="158"/>
              </a:spcBef>
            </a:pPr>
            <a:r>
              <a:rPr sz="1575" spc="-8" dirty="0">
                <a:solidFill>
                  <a:srgbClr val="2C2D35"/>
                </a:solidFill>
                <a:latin typeface="Calibri"/>
                <a:cs typeface="Calibri"/>
              </a:rPr>
              <a:t>Da</a:t>
            </a:r>
            <a:r>
              <a:rPr sz="1575" spc="-15" dirty="0">
                <a:solidFill>
                  <a:srgbClr val="2C2D35"/>
                </a:solidFill>
                <a:latin typeface="Calibri"/>
                <a:cs typeface="Calibri"/>
              </a:rPr>
              <a:t>t</a:t>
            </a:r>
            <a:r>
              <a:rPr sz="1575" dirty="0">
                <a:solidFill>
                  <a:srgbClr val="2C2D35"/>
                </a:solidFill>
                <a:latin typeface="Calibri"/>
                <a:cs typeface="Calibri"/>
              </a:rPr>
              <a:t>a</a:t>
            </a:r>
            <a:r>
              <a:rPr sz="1575" spc="-23" dirty="0">
                <a:solidFill>
                  <a:srgbClr val="2C2D35"/>
                </a:solidFill>
                <a:latin typeface="Calibri"/>
                <a:cs typeface="Calibri"/>
              </a:rPr>
              <a:t> </a:t>
            </a:r>
            <a:r>
              <a:rPr sz="1575" spc="-15" dirty="0">
                <a:solidFill>
                  <a:srgbClr val="2C2D35"/>
                </a:solidFill>
                <a:latin typeface="Calibri"/>
                <a:cs typeface="Calibri"/>
              </a:rPr>
              <a:t>t</a:t>
            </a:r>
            <a:r>
              <a:rPr sz="1575" dirty="0">
                <a:solidFill>
                  <a:srgbClr val="2C2D35"/>
                </a:solidFill>
                <a:latin typeface="Calibri"/>
                <a:cs typeface="Calibri"/>
              </a:rPr>
              <a:t>i</a:t>
            </a:r>
            <a:r>
              <a:rPr sz="1575" spc="-8" dirty="0">
                <a:solidFill>
                  <a:srgbClr val="2C2D35"/>
                </a:solidFill>
                <a:latin typeface="Calibri"/>
                <a:cs typeface="Calibri"/>
              </a:rPr>
              <a:t>d</a:t>
            </a:r>
            <a:r>
              <a:rPr sz="1575" dirty="0">
                <a:solidFill>
                  <a:srgbClr val="2C2D35"/>
                </a:solidFill>
                <a:latin typeface="Calibri"/>
                <a:cs typeface="Calibri"/>
              </a:rPr>
              <a:t>ak  sesuai</a:t>
            </a:r>
            <a:endParaRPr sz="1575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2390012" y="2491740"/>
            <a:ext cx="12694920" cy="5726430"/>
            <a:chOff x="1593341" y="1661160"/>
            <a:chExt cx="8463280" cy="3817620"/>
          </a:xfrm>
        </p:grpSpPr>
        <p:sp>
          <p:nvSpPr>
            <p:cNvPr id="27" name="object 27"/>
            <p:cNvSpPr/>
            <p:nvPr/>
          </p:nvSpPr>
          <p:spPr>
            <a:xfrm>
              <a:off x="1593342" y="2248255"/>
              <a:ext cx="4949825" cy="1584325"/>
            </a:xfrm>
            <a:custGeom>
              <a:avLst/>
              <a:gdLst/>
              <a:ahLst/>
              <a:cxnLst/>
              <a:rect l="l" t="t" r="r" b="b"/>
              <a:pathLst>
                <a:path w="4949825" h="1584325">
                  <a:moveTo>
                    <a:pt x="3592106" y="63106"/>
                  </a:moveTo>
                  <a:lnTo>
                    <a:pt x="3590353" y="41275"/>
                  </a:lnTo>
                  <a:lnTo>
                    <a:pt x="3588537" y="37744"/>
                  </a:lnTo>
                  <a:lnTo>
                    <a:pt x="3580003" y="21107"/>
                  </a:lnTo>
                  <a:lnTo>
                    <a:pt x="3562540" y="6540"/>
                  </a:lnTo>
                  <a:lnTo>
                    <a:pt x="3541611" y="0"/>
                  </a:lnTo>
                  <a:lnTo>
                    <a:pt x="3519779" y="1790"/>
                  </a:lnTo>
                  <a:lnTo>
                    <a:pt x="3499612" y="12217"/>
                  </a:lnTo>
                  <a:lnTo>
                    <a:pt x="3485057" y="29603"/>
                  </a:lnTo>
                  <a:lnTo>
                    <a:pt x="3478542" y="50495"/>
                  </a:lnTo>
                  <a:lnTo>
                    <a:pt x="3480333" y="72326"/>
                  </a:lnTo>
                  <a:lnTo>
                    <a:pt x="3490722" y="92481"/>
                  </a:lnTo>
                  <a:lnTo>
                    <a:pt x="3508095" y="107061"/>
                  </a:lnTo>
                  <a:lnTo>
                    <a:pt x="3514293" y="109004"/>
                  </a:lnTo>
                  <a:lnTo>
                    <a:pt x="3472332" y="1250340"/>
                  </a:lnTo>
                  <a:lnTo>
                    <a:pt x="114300" y="1250340"/>
                  </a:lnTo>
                  <a:lnTo>
                    <a:pt x="114300" y="1212240"/>
                  </a:lnTo>
                  <a:lnTo>
                    <a:pt x="0" y="1269390"/>
                  </a:lnTo>
                  <a:lnTo>
                    <a:pt x="114300" y="1326553"/>
                  </a:lnTo>
                  <a:lnTo>
                    <a:pt x="114300" y="1288453"/>
                  </a:lnTo>
                  <a:lnTo>
                    <a:pt x="3490722" y="1288453"/>
                  </a:lnTo>
                  <a:lnTo>
                    <a:pt x="3510483" y="1250340"/>
                  </a:lnTo>
                  <a:lnTo>
                    <a:pt x="3552279" y="113601"/>
                  </a:lnTo>
                  <a:lnTo>
                    <a:pt x="3552380" y="110998"/>
                  </a:lnTo>
                  <a:lnTo>
                    <a:pt x="3570986" y="101371"/>
                  </a:lnTo>
                  <a:lnTo>
                    <a:pt x="3585553" y="83997"/>
                  </a:lnTo>
                  <a:lnTo>
                    <a:pt x="3592106" y="63106"/>
                  </a:lnTo>
                  <a:close/>
                </a:path>
                <a:path w="4949825" h="1584325">
                  <a:moveTo>
                    <a:pt x="4949571" y="779170"/>
                  </a:moveTo>
                  <a:lnTo>
                    <a:pt x="4911471" y="760120"/>
                  </a:lnTo>
                  <a:lnTo>
                    <a:pt x="4835271" y="722020"/>
                  </a:lnTo>
                  <a:lnTo>
                    <a:pt x="4835271" y="760120"/>
                  </a:lnTo>
                  <a:lnTo>
                    <a:pt x="4469892" y="760120"/>
                  </a:lnTo>
                  <a:lnTo>
                    <a:pt x="4462462" y="761619"/>
                  </a:lnTo>
                  <a:lnTo>
                    <a:pt x="4456404" y="765695"/>
                  </a:lnTo>
                  <a:lnTo>
                    <a:pt x="4452328" y="771753"/>
                  </a:lnTo>
                  <a:lnTo>
                    <a:pt x="4450842" y="779170"/>
                  </a:lnTo>
                  <a:lnTo>
                    <a:pt x="4450842" y="1473377"/>
                  </a:lnTo>
                  <a:lnTo>
                    <a:pt x="4447616" y="1474025"/>
                  </a:lnTo>
                  <a:lnTo>
                    <a:pt x="4429455" y="1486268"/>
                  </a:lnTo>
                  <a:lnTo>
                    <a:pt x="4417212" y="1504429"/>
                  </a:lnTo>
                  <a:lnTo>
                    <a:pt x="4412742" y="1526692"/>
                  </a:lnTo>
                  <a:lnTo>
                    <a:pt x="4417212" y="1548917"/>
                  </a:lnTo>
                  <a:lnTo>
                    <a:pt x="4429455" y="1567091"/>
                  </a:lnTo>
                  <a:lnTo>
                    <a:pt x="4447616" y="1579346"/>
                  </a:lnTo>
                  <a:lnTo>
                    <a:pt x="4469892" y="1583842"/>
                  </a:lnTo>
                  <a:lnTo>
                    <a:pt x="4492155" y="1579346"/>
                  </a:lnTo>
                  <a:lnTo>
                    <a:pt x="4510316" y="1567091"/>
                  </a:lnTo>
                  <a:lnTo>
                    <a:pt x="4522559" y="1548917"/>
                  </a:lnTo>
                  <a:lnTo>
                    <a:pt x="4523194" y="1545742"/>
                  </a:lnTo>
                  <a:lnTo>
                    <a:pt x="4527042" y="1526692"/>
                  </a:lnTo>
                  <a:lnTo>
                    <a:pt x="4522559" y="1504429"/>
                  </a:lnTo>
                  <a:lnTo>
                    <a:pt x="4510316" y="1486268"/>
                  </a:lnTo>
                  <a:lnTo>
                    <a:pt x="4492155" y="1474025"/>
                  </a:lnTo>
                  <a:lnTo>
                    <a:pt x="4488942" y="1473377"/>
                  </a:lnTo>
                  <a:lnTo>
                    <a:pt x="4488942" y="1469542"/>
                  </a:lnTo>
                  <a:lnTo>
                    <a:pt x="4488942" y="798220"/>
                  </a:lnTo>
                  <a:lnTo>
                    <a:pt x="4835271" y="798220"/>
                  </a:lnTo>
                  <a:lnTo>
                    <a:pt x="4835271" y="836320"/>
                  </a:lnTo>
                  <a:lnTo>
                    <a:pt x="4911471" y="798220"/>
                  </a:lnTo>
                  <a:lnTo>
                    <a:pt x="4949571" y="779170"/>
                  </a:lnTo>
                  <a:close/>
                </a:path>
              </a:pathLst>
            </a:custGeom>
            <a:solidFill>
              <a:srgbClr val="375F9A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203191" y="3752088"/>
              <a:ext cx="419100" cy="521207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5811012" y="3881627"/>
              <a:ext cx="3343910" cy="1079500"/>
            </a:xfrm>
            <a:custGeom>
              <a:avLst/>
              <a:gdLst/>
              <a:ahLst/>
              <a:cxnLst/>
              <a:rect l="l" t="t" r="r" b="b"/>
              <a:pathLst>
                <a:path w="3343909" h="1079500">
                  <a:moveTo>
                    <a:pt x="57150" y="965073"/>
                  </a:moveTo>
                  <a:lnTo>
                    <a:pt x="34879" y="969555"/>
                  </a:lnTo>
                  <a:lnTo>
                    <a:pt x="16716" y="981789"/>
                  </a:lnTo>
                  <a:lnTo>
                    <a:pt x="4482" y="999952"/>
                  </a:lnTo>
                  <a:lnTo>
                    <a:pt x="0" y="1022223"/>
                  </a:lnTo>
                  <a:lnTo>
                    <a:pt x="4482" y="1044440"/>
                  </a:lnTo>
                  <a:lnTo>
                    <a:pt x="16716" y="1062609"/>
                  </a:lnTo>
                  <a:lnTo>
                    <a:pt x="34879" y="1074872"/>
                  </a:lnTo>
                  <a:lnTo>
                    <a:pt x="57150" y="1079373"/>
                  </a:lnTo>
                  <a:lnTo>
                    <a:pt x="79420" y="1074872"/>
                  </a:lnTo>
                  <a:lnTo>
                    <a:pt x="97583" y="1062609"/>
                  </a:lnTo>
                  <a:lnTo>
                    <a:pt x="109817" y="1044440"/>
                  </a:lnTo>
                  <a:lnTo>
                    <a:pt x="110456" y="1041273"/>
                  </a:lnTo>
                  <a:lnTo>
                    <a:pt x="57150" y="1041273"/>
                  </a:lnTo>
                  <a:lnTo>
                    <a:pt x="57150" y="1003173"/>
                  </a:lnTo>
                  <a:lnTo>
                    <a:pt x="110465" y="1003173"/>
                  </a:lnTo>
                  <a:lnTo>
                    <a:pt x="109817" y="999952"/>
                  </a:lnTo>
                  <a:lnTo>
                    <a:pt x="97583" y="981789"/>
                  </a:lnTo>
                  <a:lnTo>
                    <a:pt x="79420" y="969555"/>
                  </a:lnTo>
                  <a:lnTo>
                    <a:pt x="57150" y="965073"/>
                  </a:lnTo>
                  <a:close/>
                </a:path>
                <a:path w="3343909" h="1079500">
                  <a:moveTo>
                    <a:pt x="110465" y="1003173"/>
                  </a:moveTo>
                  <a:lnTo>
                    <a:pt x="57150" y="1003173"/>
                  </a:lnTo>
                  <a:lnTo>
                    <a:pt x="57150" y="1041273"/>
                  </a:lnTo>
                  <a:lnTo>
                    <a:pt x="110456" y="1041273"/>
                  </a:lnTo>
                  <a:lnTo>
                    <a:pt x="114300" y="1022223"/>
                  </a:lnTo>
                  <a:lnTo>
                    <a:pt x="110465" y="1003173"/>
                  </a:lnTo>
                  <a:close/>
                </a:path>
                <a:path w="3343909" h="1079500">
                  <a:moveTo>
                    <a:pt x="1681353" y="1003173"/>
                  </a:moveTo>
                  <a:lnTo>
                    <a:pt x="110465" y="1003173"/>
                  </a:lnTo>
                  <a:lnTo>
                    <a:pt x="114300" y="1022223"/>
                  </a:lnTo>
                  <a:lnTo>
                    <a:pt x="110456" y="1041273"/>
                  </a:lnTo>
                  <a:lnTo>
                    <a:pt x="1700403" y="1041273"/>
                  </a:lnTo>
                  <a:lnTo>
                    <a:pt x="1707826" y="1039760"/>
                  </a:lnTo>
                  <a:lnTo>
                    <a:pt x="1713880" y="1035653"/>
                  </a:lnTo>
                  <a:lnTo>
                    <a:pt x="1717958" y="1029592"/>
                  </a:lnTo>
                  <a:lnTo>
                    <a:pt x="1719453" y="1022223"/>
                  </a:lnTo>
                  <a:lnTo>
                    <a:pt x="1681353" y="1022223"/>
                  </a:lnTo>
                  <a:lnTo>
                    <a:pt x="1681353" y="1003173"/>
                  </a:lnTo>
                  <a:close/>
                </a:path>
                <a:path w="3343909" h="1079500">
                  <a:moveTo>
                    <a:pt x="3229483" y="38100"/>
                  </a:moveTo>
                  <a:lnTo>
                    <a:pt x="1700403" y="38100"/>
                  </a:lnTo>
                  <a:lnTo>
                    <a:pt x="1692979" y="39594"/>
                  </a:lnTo>
                  <a:lnTo>
                    <a:pt x="1686925" y="43672"/>
                  </a:lnTo>
                  <a:lnTo>
                    <a:pt x="1682847" y="49726"/>
                  </a:lnTo>
                  <a:lnTo>
                    <a:pt x="1681353" y="57150"/>
                  </a:lnTo>
                  <a:lnTo>
                    <a:pt x="1681353" y="1022223"/>
                  </a:lnTo>
                  <a:lnTo>
                    <a:pt x="1700403" y="1003173"/>
                  </a:lnTo>
                  <a:lnTo>
                    <a:pt x="1719453" y="1003173"/>
                  </a:lnTo>
                  <a:lnTo>
                    <a:pt x="1719453" y="76200"/>
                  </a:lnTo>
                  <a:lnTo>
                    <a:pt x="1700403" y="76200"/>
                  </a:lnTo>
                  <a:lnTo>
                    <a:pt x="1719453" y="57150"/>
                  </a:lnTo>
                  <a:lnTo>
                    <a:pt x="3229483" y="57150"/>
                  </a:lnTo>
                  <a:lnTo>
                    <a:pt x="3229483" y="38100"/>
                  </a:lnTo>
                  <a:close/>
                </a:path>
                <a:path w="3343909" h="1079500">
                  <a:moveTo>
                    <a:pt x="1719453" y="1003173"/>
                  </a:moveTo>
                  <a:lnTo>
                    <a:pt x="1700403" y="1003173"/>
                  </a:lnTo>
                  <a:lnTo>
                    <a:pt x="1681353" y="1022223"/>
                  </a:lnTo>
                  <a:lnTo>
                    <a:pt x="1719453" y="1022223"/>
                  </a:lnTo>
                  <a:lnTo>
                    <a:pt x="1719453" y="1003173"/>
                  </a:lnTo>
                  <a:close/>
                </a:path>
                <a:path w="3343909" h="1079500">
                  <a:moveTo>
                    <a:pt x="3229483" y="0"/>
                  </a:moveTo>
                  <a:lnTo>
                    <a:pt x="3229483" y="114300"/>
                  </a:lnTo>
                  <a:lnTo>
                    <a:pt x="3305683" y="76200"/>
                  </a:lnTo>
                  <a:lnTo>
                    <a:pt x="3248533" y="76200"/>
                  </a:lnTo>
                  <a:lnTo>
                    <a:pt x="3248533" y="38100"/>
                  </a:lnTo>
                  <a:lnTo>
                    <a:pt x="3305683" y="38100"/>
                  </a:lnTo>
                  <a:lnTo>
                    <a:pt x="3229483" y="0"/>
                  </a:lnTo>
                  <a:close/>
                </a:path>
                <a:path w="3343909" h="1079500">
                  <a:moveTo>
                    <a:pt x="1719453" y="57150"/>
                  </a:moveTo>
                  <a:lnTo>
                    <a:pt x="1700403" y="76200"/>
                  </a:lnTo>
                  <a:lnTo>
                    <a:pt x="1719453" y="76200"/>
                  </a:lnTo>
                  <a:lnTo>
                    <a:pt x="1719453" y="57150"/>
                  </a:lnTo>
                  <a:close/>
                </a:path>
                <a:path w="3343909" h="1079500">
                  <a:moveTo>
                    <a:pt x="3229483" y="57150"/>
                  </a:moveTo>
                  <a:lnTo>
                    <a:pt x="1719453" y="57150"/>
                  </a:lnTo>
                  <a:lnTo>
                    <a:pt x="1719453" y="76200"/>
                  </a:lnTo>
                  <a:lnTo>
                    <a:pt x="3229483" y="76200"/>
                  </a:lnTo>
                  <a:lnTo>
                    <a:pt x="3229483" y="57150"/>
                  </a:lnTo>
                  <a:close/>
                </a:path>
                <a:path w="3343909" h="1079500">
                  <a:moveTo>
                    <a:pt x="3305683" y="38100"/>
                  </a:moveTo>
                  <a:lnTo>
                    <a:pt x="3248533" y="38100"/>
                  </a:lnTo>
                  <a:lnTo>
                    <a:pt x="3248533" y="76200"/>
                  </a:lnTo>
                  <a:lnTo>
                    <a:pt x="3305683" y="76200"/>
                  </a:lnTo>
                  <a:lnTo>
                    <a:pt x="3343783" y="57150"/>
                  </a:lnTo>
                  <a:lnTo>
                    <a:pt x="3305683" y="38100"/>
                  </a:lnTo>
                  <a:close/>
                </a:path>
              </a:pathLst>
            </a:custGeom>
            <a:solidFill>
              <a:srgbClr val="375F9A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1596389" y="5148072"/>
              <a:ext cx="7788275" cy="330835"/>
            </a:xfrm>
            <a:custGeom>
              <a:avLst/>
              <a:gdLst/>
              <a:ahLst/>
              <a:cxnLst/>
              <a:rect l="l" t="t" r="r" b="b"/>
              <a:pathLst>
                <a:path w="7788275" h="330835">
                  <a:moveTo>
                    <a:pt x="114299" y="216026"/>
                  </a:moveTo>
                  <a:lnTo>
                    <a:pt x="0" y="273176"/>
                  </a:lnTo>
                  <a:lnTo>
                    <a:pt x="114299" y="330326"/>
                  </a:lnTo>
                  <a:lnTo>
                    <a:pt x="114299" y="292226"/>
                  </a:lnTo>
                  <a:lnTo>
                    <a:pt x="95249" y="292226"/>
                  </a:lnTo>
                  <a:lnTo>
                    <a:pt x="87826" y="290732"/>
                  </a:lnTo>
                  <a:lnTo>
                    <a:pt x="81772" y="286654"/>
                  </a:lnTo>
                  <a:lnTo>
                    <a:pt x="77694" y="280600"/>
                  </a:lnTo>
                  <a:lnTo>
                    <a:pt x="76199" y="273176"/>
                  </a:lnTo>
                  <a:lnTo>
                    <a:pt x="77694" y="265753"/>
                  </a:lnTo>
                  <a:lnTo>
                    <a:pt x="81772" y="259699"/>
                  </a:lnTo>
                  <a:lnTo>
                    <a:pt x="87826" y="255621"/>
                  </a:lnTo>
                  <a:lnTo>
                    <a:pt x="95249" y="254126"/>
                  </a:lnTo>
                  <a:lnTo>
                    <a:pt x="114299" y="254126"/>
                  </a:lnTo>
                  <a:lnTo>
                    <a:pt x="114299" y="216026"/>
                  </a:lnTo>
                  <a:close/>
                </a:path>
                <a:path w="7788275" h="330835">
                  <a:moveTo>
                    <a:pt x="114299" y="254126"/>
                  </a:moveTo>
                  <a:lnTo>
                    <a:pt x="95249" y="254126"/>
                  </a:lnTo>
                  <a:lnTo>
                    <a:pt x="87826" y="255621"/>
                  </a:lnTo>
                  <a:lnTo>
                    <a:pt x="81772" y="259699"/>
                  </a:lnTo>
                  <a:lnTo>
                    <a:pt x="77694" y="265753"/>
                  </a:lnTo>
                  <a:lnTo>
                    <a:pt x="76199" y="273176"/>
                  </a:lnTo>
                  <a:lnTo>
                    <a:pt x="77694" y="280600"/>
                  </a:lnTo>
                  <a:lnTo>
                    <a:pt x="81772" y="286654"/>
                  </a:lnTo>
                  <a:lnTo>
                    <a:pt x="87826" y="290732"/>
                  </a:lnTo>
                  <a:lnTo>
                    <a:pt x="95249" y="292226"/>
                  </a:lnTo>
                  <a:lnTo>
                    <a:pt x="114299" y="292226"/>
                  </a:lnTo>
                  <a:lnTo>
                    <a:pt x="114299" y="254126"/>
                  </a:lnTo>
                  <a:close/>
                </a:path>
                <a:path w="7788275" h="330835">
                  <a:moveTo>
                    <a:pt x="7749793" y="254126"/>
                  </a:moveTo>
                  <a:lnTo>
                    <a:pt x="114299" y="254126"/>
                  </a:lnTo>
                  <a:lnTo>
                    <a:pt x="114299" y="292226"/>
                  </a:lnTo>
                  <a:lnTo>
                    <a:pt x="7768843" y="292226"/>
                  </a:lnTo>
                  <a:lnTo>
                    <a:pt x="7776267" y="290732"/>
                  </a:lnTo>
                  <a:lnTo>
                    <a:pt x="7782321" y="286654"/>
                  </a:lnTo>
                  <a:lnTo>
                    <a:pt x="7786399" y="280600"/>
                  </a:lnTo>
                  <a:lnTo>
                    <a:pt x="7787893" y="273176"/>
                  </a:lnTo>
                  <a:lnTo>
                    <a:pt x="7749793" y="273176"/>
                  </a:lnTo>
                  <a:lnTo>
                    <a:pt x="7749793" y="254126"/>
                  </a:lnTo>
                  <a:close/>
                </a:path>
                <a:path w="7788275" h="330835">
                  <a:moveTo>
                    <a:pt x="7768843" y="0"/>
                  </a:moveTo>
                  <a:lnTo>
                    <a:pt x="7761420" y="1494"/>
                  </a:lnTo>
                  <a:lnTo>
                    <a:pt x="7755366" y="5572"/>
                  </a:lnTo>
                  <a:lnTo>
                    <a:pt x="7751288" y="11626"/>
                  </a:lnTo>
                  <a:lnTo>
                    <a:pt x="7749793" y="19050"/>
                  </a:lnTo>
                  <a:lnTo>
                    <a:pt x="7749793" y="273176"/>
                  </a:lnTo>
                  <a:lnTo>
                    <a:pt x="7768843" y="254126"/>
                  </a:lnTo>
                  <a:lnTo>
                    <a:pt x="7787893" y="254126"/>
                  </a:lnTo>
                  <a:lnTo>
                    <a:pt x="7787893" y="19050"/>
                  </a:lnTo>
                  <a:lnTo>
                    <a:pt x="7786399" y="11626"/>
                  </a:lnTo>
                  <a:lnTo>
                    <a:pt x="7782321" y="5572"/>
                  </a:lnTo>
                  <a:lnTo>
                    <a:pt x="7776267" y="1494"/>
                  </a:lnTo>
                  <a:lnTo>
                    <a:pt x="7768843" y="0"/>
                  </a:lnTo>
                  <a:close/>
                </a:path>
                <a:path w="7788275" h="330835">
                  <a:moveTo>
                    <a:pt x="7787893" y="254126"/>
                  </a:moveTo>
                  <a:lnTo>
                    <a:pt x="7768843" y="254126"/>
                  </a:lnTo>
                  <a:lnTo>
                    <a:pt x="7749793" y="273176"/>
                  </a:lnTo>
                  <a:lnTo>
                    <a:pt x="7787893" y="273176"/>
                  </a:lnTo>
                  <a:lnTo>
                    <a:pt x="7787893" y="254126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31" name="object 3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438639" y="1661160"/>
              <a:ext cx="259588" cy="298703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649488" y="2084569"/>
              <a:ext cx="406684" cy="439578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14192632" y="2918842"/>
            <a:ext cx="460058" cy="204864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1200" b="1" dirty="0">
                <a:solidFill>
                  <a:srgbClr val="6C7783"/>
                </a:solidFill>
                <a:latin typeface="Calibri"/>
                <a:cs typeface="Calibri"/>
              </a:rPr>
              <a:t>SPP</a:t>
            </a:r>
            <a:r>
              <a:rPr sz="1200" b="1" spc="8" dirty="0">
                <a:solidFill>
                  <a:srgbClr val="6C7783"/>
                </a:solidFill>
                <a:latin typeface="Calibri"/>
                <a:cs typeface="Calibri"/>
              </a:rPr>
              <a:t>-</a:t>
            </a:r>
            <a:r>
              <a:rPr sz="1200" b="1" spc="-8" dirty="0">
                <a:solidFill>
                  <a:srgbClr val="6C7783"/>
                </a:solidFill>
                <a:latin typeface="Calibri"/>
                <a:cs typeface="Calibri"/>
              </a:rPr>
              <a:t>LS</a:t>
            </a:r>
            <a:endParaRPr sz="1200">
              <a:solidFill>
                <a:prstClr val="black"/>
              </a:solidFill>
              <a:latin typeface="Calibri"/>
              <a:cs typeface="Calibri"/>
            </a:endParaRPr>
          </a:p>
        </p:txBody>
      </p:sp>
      <p:pic>
        <p:nvPicPr>
          <p:cNvPr id="34" name="object 3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5044673" y="2462023"/>
            <a:ext cx="387603" cy="448055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14983967" y="2932175"/>
            <a:ext cx="512445" cy="204864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1200" b="1" dirty="0">
                <a:solidFill>
                  <a:srgbClr val="6C7783"/>
                </a:solidFill>
                <a:latin typeface="Calibri"/>
                <a:cs typeface="Calibri"/>
              </a:rPr>
              <a:t>SP</a:t>
            </a:r>
            <a:r>
              <a:rPr sz="1200" b="1" spc="8" dirty="0">
                <a:solidFill>
                  <a:srgbClr val="6C7783"/>
                </a:solidFill>
                <a:latin typeface="Calibri"/>
                <a:cs typeface="Calibri"/>
              </a:rPr>
              <a:t>M-</a:t>
            </a:r>
            <a:r>
              <a:rPr sz="1200" b="1" spc="-8" dirty="0">
                <a:solidFill>
                  <a:srgbClr val="6C7783"/>
                </a:solidFill>
                <a:latin typeface="Calibri"/>
                <a:cs typeface="Calibri"/>
              </a:rPr>
              <a:t>LS</a:t>
            </a:r>
            <a:endParaRPr sz="1200">
              <a:solidFill>
                <a:prstClr val="black"/>
              </a:solidFill>
              <a:latin typeface="Calibri"/>
              <a:cs typeface="Calibri"/>
            </a:endParaRPr>
          </a:p>
        </p:txBody>
      </p:sp>
      <p:pic>
        <p:nvPicPr>
          <p:cNvPr id="36" name="object 3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6683905" y="2452877"/>
            <a:ext cx="451272" cy="569213"/>
          </a:xfrm>
          <a:prstGeom prst="rect">
            <a:avLst/>
          </a:prstGeom>
        </p:spPr>
      </p:pic>
      <p:sp>
        <p:nvSpPr>
          <p:cNvPr id="37" name="object 37"/>
          <p:cNvSpPr txBox="1"/>
          <p:nvPr/>
        </p:nvSpPr>
        <p:spPr>
          <a:xfrm>
            <a:off x="16449676" y="2971990"/>
            <a:ext cx="966788" cy="204864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1200" dirty="0">
                <a:solidFill>
                  <a:srgbClr val="1A1A1A"/>
                </a:solidFill>
                <a:latin typeface="Calibri"/>
                <a:cs typeface="Calibri"/>
              </a:rPr>
              <a:t>P</a:t>
            </a:r>
            <a:r>
              <a:rPr sz="1200" spc="-8" dirty="0">
                <a:solidFill>
                  <a:srgbClr val="1A1A1A"/>
                </a:solidFill>
                <a:latin typeface="Calibri"/>
                <a:cs typeface="Calibri"/>
              </a:rPr>
              <a:t>en</a:t>
            </a:r>
            <a:r>
              <a:rPr sz="1200" dirty="0">
                <a:solidFill>
                  <a:srgbClr val="1A1A1A"/>
                </a:solidFill>
                <a:latin typeface="Calibri"/>
                <a:cs typeface="Calibri"/>
              </a:rPr>
              <a:t>g</a:t>
            </a:r>
            <a:r>
              <a:rPr sz="1200" spc="-8" dirty="0">
                <a:solidFill>
                  <a:srgbClr val="1A1A1A"/>
                </a:solidFill>
                <a:latin typeface="Calibri"/>
                <a:cs typeface="Calibri"/>
              </a:rPr>
              <a:t>uj</a:t>
            </a:r>
            <a:r>
              <a:rPr sz="1200" spc="-15" dirty="0">
                <a:solidFill>
                  <a:srgbClr val="1A1A1A"/>
                </a:solidFill>
                <a:latin typeface="Calibri"/>
                <a:cs typeface="Calibri"/>
              </a:rPr>
              <a:t>i</a:t>
            </a:r>
            <a:r>
              <a:rPr sz="1200" dirty="0">
                <a:solidFill>
                  <a:srgbClr val="1A1A1A"/>
                </a:solidFill>
                <a:latin typeface="Calibri"/>
                <a:cs typeface="Calibri"/>
              </a:rPr>
              <a:t>an</a:t>
            </a:r>
            <a:r>
              <a:rPr sz="1200" spc="-8" dirty="0">
                <a:solidFill>
                  <a:srgbClr val="1A1A1A"/>
                </a:solidFill>
                <a:latin typeface="Calibri"/>
                <a:cs typeface="Calibri"/>
              </a:rPr>
              <a:t> S</a:t>
            </a:r>
            <a:r>
              <a:rPr sz="1200" dirty="0">
                <a:solidFill>
                  <a:srgbClr val="1A1A1A"/>
                </a:solidFill>
                <a:latin typeface="Calibri"/>
                <a:cs typeface="Calibri"/>
              </a:rPr>
              <a:t>PM</a:t>
            </a:r>
            <a:endParaRPr sz="1200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16546067" y="3161539"/>
            <a:ext cx="727710" cy="2563178"/>
            <a:chOff x="11030711" y="2107692"/>
            <a:chExt cx="485140" cy="1708785"/>
          </a:xfrm>
        </p:grpSpPr>
        <p:sp>
          <p:nvSpPr>
            <p:cNvPr id="39" name="object 39"/>
            <p:cNvSpPr/>
            <p:nvPr/>
          </p:nvSpPr>
          <p:spPr>
            <a:xfrm>
              <a:off x="11216639" y="2107692"/>
              <a:ext cx="114300" cy="464820"/>
            </a:xfrm>
            <a:custGeom>
              <a:avLst/>
              <a:gdLst/>
              <a:ahLst/>
              <a:cxnLst/>
              <a:rect l="l" t="t" r="r" b="b"/>
              <a:pathLst>
                <a:path w="114300" h="464819">
                  <a:moveTo>
                    <a:pt x="38100" y="350266"/>
                  </a:moveTo>
                  <a:lnTo>
                    <a:pt x="0" y="350266"/>
                  </a:lnTo>
                  <a:lnTo>
                    <a:pt x="57150" y="464566"/>
                  </a:lnTo>
                  <a:lnTo>
                    <a:pt x="104775" y="369316"/>
                  </a:lnTo>
                  <a:lnTo>
                    <a:pt x="38100" y="369316"/>
                  </a:lnTo>
                  <a:lnTo>
                    <a:pt x="38100" y="350266"/>
                  </a:lnTo>
                  <a:close/>
                </a:path>
                <a:path w="114300" h="464819">
                  <a:moveTo>
                    <a:pt x="38100" y="110465"/>
                  </a:moveTo>
                  <a:lnTo>
                    <a:pt x="38100" y="369316"/>
                  </a:lnTo>
                  <a:lnTo>
                    <a:pt x="76200" y="369316"/>
                  </a:lnTo>
                  <a:lnTo>
                    <a:pt x="76200" y="114300"/>
                  </a:lnTo>
                  <a:lnTo>
                    <a:pt x="57150" y="114300"/>
                  </a:lnTo>
                  <a:lnTo>
                    <a:pt x="38100" y="110465"/>
                  </a:lnTo>
                  <a:close/>
                </a:path>
                <a:path w="114300" h="464819">
                  <a:moveTo>
                    <a:pt x="114300" y="350266"/>
                  </a:moveTo>
                  <a:lnTo>
                    <a:pt x="76200" y="350266"/>
                  </a:lnTo>
                  <a:lnTo>
                    <a:pt x="76200" y="369316"/>
                  </a:lnTo>
                  <a:lnTo>
                    <a:pt x="104775" y="369316"/>
                  </a:lnTo>
                  <a:lnTo>
                    <a:pt x="114300" y="350266"/>
                  </a:lnTo>
                  <a:close/>
                </a:path>
                <a:path w="114300" h="464819">
                  <a:moveTo>
                    <a:pt x="76200" y="57150"/>
                  </a:moveTo>
                  <a:lnTo>
                    <a:pt x="38100" y="57150"/>
                  </a:lnTo>
                  <a:lnTo>
                    <a:pt x="38100" y="110465"/>
                  </a:lnTo>
                  <a:lnTo>
                    <a:pt x="57150" y="114300"/>
                  </a:lnTo>
                  <a:lnTo>
                    <a:pt x="76200" y="110465"/>
                  </a:lnTo>
                  <a:lnTo>
                    <a:pt x="76200" y="57150"/>
                  </a:lnTo>
                  <a:close/>
                </a:path>
                <a:path w="114300" h="464819">
                  <a:moveTo>
                    <a:pt x="76200" y="110465"/>
                  </a:moveTo>
                  <a:lnTo>
                    <a:pt x="57150" y="114300"/>
                  </a:lnTo>
                  <a:lnTo>
                    <a:pt x="76200" y="114300"/>
                  </a:lnTo>
                  <a:lnTo>
                    <a:pt x="76200" y="110465"/>
                  </a:lnTo>
                  <a:close/>
                </a:path>
                <a:path w="114300" h="464819">
                  <a:moveTo>
                    <a:pt x="57150" y="0"/>
                  </a:moveTo>
                  <a:lnTo>
                    <a:pt x="34879" y="4482"/>
                  </a:lnTo>
                  <a:lnTo>
                    <a:pt x="16716" y="16716"/>
                  </a:lnTo>
                  <a:lnTo>
                    <a:pt x="4482" y="34879"/>
                  </a:lnTo>
                  <a:lnTo>
                    <a:pt x="0" y="57150"/>
                  </a:lnTo>
                  <a:lnTo>
                    <a:pt x="4482" y="79420"/>
                  </a:lnTo>
                  <a:lnTo>
                    <a:pt x="16716" y="97583"/>
                  </a:lnTo>
                  <a:lnTo>
                    <a:pt x="34879" y="109817"/>
                  </a:lnTo>
                  <a:lnTo>
                    <a:pt x="38100" y="110465"/>
                  </a:lnTo>
                  <a:lnTo>
                    <a:pt x="38100" y="57150"/>
                  </a:lnTo>
                  <a:lnTo>
                    <a:pt x="114300" y="57150"/>
                  </a:lnTo>
                  <a:lnTo>
                    <a:pt x="109817" y="34879"/>
                  </a:lnTo>
                  <a:lnTo>
                    <a:pt x="97583" y="16716"/>
                  </a:lnTo>
                  <a:lnTo>
                    <a:pt x="79420" y="4482"/>
                  </a:lnTo>
                  <a:lnTo>
                    <a:pt x="57150" y="0"/>
                  </a:lnTo>
                  <a:close/>
                </a:path>
                <a:path w="114300" h="464819">
                  <a:moveTo>
                    <a:pt x="114300" y="57150"/>
                  </a:moveTo>
                  <a:lnTo>
                    <a:pt x="76200" y="57150"/>
                  </a:lnTo>
                  <a:lnTo>
                    <a:pt x="76200" y="110465"/>
                  </a:lnTo>
                  <a:lnTo>
                    <a:pt x="79420" y="109817"/>
                  </a:lnTo>
                  <a:lnTo>
                    <a:pt x="97583" y="97583"/>
                  </a:lnTo>
                  <a:lnTo>
                    <a:pt x="109817" y="79420"/>
                  </a:lnTo>
                  <a:lnTo>
                    <a:pt x="114300" y="57150"/>
                  </a:lnTo>
                  <a:close/>
                </a:path>
              </a:pathLst>
            </a:custGeom>
            <a:solidFill>
              <a:srgbClr val="375F9A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40" name="object 4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154155" y="2610658"/>
              <a:ext cx="239268" cy="289513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030711" y="2522220"/>
              <a:ext cx="484631" cy="544067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146874" y="3517392"/>
              <a:ext cx="258402" cy="298704"/>
            </a:xfrm>
            <a:prstGeom prst="rect">
              <a:avLst/>
            </a:prstGeom>
          </p:spPr>
        </p:pic>
      </p:grpSp>
      <p:sp>
        <p:nvSpPr>
          <p:cNvPr id="43" name="object 43"/>
          <p:cNvSpPr txBox="1"/>
          <p:nvPr/>
        </p:nvSpPr>
        <p:spPr>
          <a:xfrm>
            <a:off x="16666846" y="5723382"/>
            <a:ext cx="551498" cy="20390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1200" b="1" dirty="0">
                <a:solidFill>
                  <a:srgbClr val="1A1A1A"/>
                </a:solidFill>
                <a:latin typeface="Calibri"/>
                <a:cs typeface="Calibri"/>
              </a:rPr>
              <a:t>SP2</a:t>
            </a:r>
            <a:r>
              <a:rPr sz="1200" b="1" spc="-8" dirty="0">
                <a:solidFill>
                  <a:srgbClr val="1A1A1A"/>
                </a:solidFill>
                <a:latin typeface="Calibri"/>
                <a:cs typeface="Calibri"/>
              </a:rPr>
              <a:t>D</a:t>
            </a:r>
            <a:r>
              <a:rPr sz="1200" b="1" spc="8" dirty="0">
                <a:solidFill>
                  <a:srgbClr val="1A1A1A"/>
                </a:solidFill>
                <a:latin typeface="Calibri"/>
                <a:cs typeface="Calibri"/>
              </a:rPr>
              <a:t>-</a:t>
            </a:r>
            <a:r>
              <a:rPr sz="1200" b="1" spc="-8" dirty="0">
                <a:solidFill>
                  <a:srgbClr val="1A1A1A"/>
                </a:solidFill>
                <a:latin typeface="Calibri"/>
                <a:cs typeface="Calibri"/>
              </a:rPr>
              <a:t>LS</a:t>
            </a:r>
            <a:endParaRPr sz="1200">
              <a:solidFill>
                <a:prstClr val="black"/>
              </a:solidFill>
              <a:latin typeface="Calibri"/>
              <a:cs typeface="Calibri"/>
            </a:endParaRPr>
          </a:p>
        </p:txBody>
      </p:sp>
      <p:pic>
        <p:nvPicPr>
          <p:cNvPr id="44" name="object 4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6439804" y="6987727"/>
            <a:ext cx="966908" cy="816677"/>
          </a:xfrm>
          <a:prstGeom prst="rect">
            <a:avLst/>
          </a:prstGeom>
        </p:spPr>
      </p:pic>
      <p:sp>
        <p:nvSpPr>
          <p:cNvPr id="45" name="object 45"/>
          <p:cNvSpPr txBox="1"/>
          <p:nvPr/>
        </p:nvSpPr>
        <p:spPr>
          <a:xfrm>
            <a:off x="16705708" y="7807262"/>
            <a:ext cx="412433" cy="20390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1200" b="1" dirty="0">
                <a:solidFill>
                  <a:srgbClr val="1A1A1A"/>
                </a:solidFill>
                <a:latin typeface="Calibri"/>
                <a:cs typeface="Calibri"/>
              </a:rPr>
              <a:t>RKUN</a:t>
            </a:r>
            <a:endParaRPr sz="12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186433" y="8725662"/>
            <a:ext cx="1120140" cy="26642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58103" rIns="0" bIns="0" rtlCol="0">
            <a:spAutoFit/>
          </a:bodyPr>
          <a:lstStyle/>
          <a:p>
            <a:pPr marL="298133" defTabSz="1371600">
              <a:spcBef>
                <a:spcPts val="458"/>
              </a:spcBef>
            </a:pPr>
            <a:r>
              <a:rPr sz="1350" b="1" spc="-8" dirty="0">
                <a:solidFill>
                  <a:srgbClr val="FFFF00"/>
                </a:solidFill>
                <a:latin typeface="Calibri"/>
                <a:cs typeface="Calibri"/>
              </a:rPr>
              <a:t>Vendor</a:t>
            </a:r>
            <a:endParaRPr sz="1350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2390012" y="4544567"/>
            <a:ext cx="14606588" cy="4437698"/>
            <a:chOff x="1593341" y="3029711"/>
            <a:chExt cx="9737725" cy="2958465"/>
          </a:xfrm>
        </p:grpSpPr>
        <p:sp>
          <p:nvSpPr>
            <p:cNvPr id="48" name="object 48"/>
            <p:cNvSpPr/>
            <p:nvPr/>
          </p:nvSpPr>
          <p:spPr>
            <a:xfrm>
              <a:off x="5546597" y="5334000"/>
              <a:ext cx="5784850" cy="640715"/>
            </a:xfrm>
            <a:custGeom>
              <a:avLst/>
              <a:gdLst/>
              <a:ahLst/>
              <a:cxnLst/>
              <a:rect l="l" t="t" r="r" b="b"/>
              <a:pathLst>
                <a:path w="5784850" h="640714">
                  <a:moveTo>
                    <a:pt x="114300" y="526186"/>
                  </a:moveTo>
                  <a:lnTo>
                    <a:pt x="0" y="583336"/>
                  </a:lnTo>
                  <a:lnTo>
                    <a:pt x="114300" y="640486"/>
                  </a:lnTo>
                  <a:lnTo>
                    <a:pt x="114300" y="602386"/>
                  </a:lnTo>
                  <a:lnTo>
                    <a:pt x="95250" y="602386"/>
                  </a:lnTo>
                  <a:lnTo>
                    <a:pt x="87826" y="600890"/>
                  </a:lnTo>
                  <a:lnTo>
                    <a:pt x="81772" y="596809"/>
                  </a:lnTo>
                  <a:lnTo>
                    <a:pt x="77694" y="590754"/>
                  </a:lnTo>
                  <a:lnTo>
                    <a:pt x="76200" y="583336"/>
                  </a:lnTo>
                  <a:lnTo>
                    <a:pt x="77694" y="575923"/>
                  </a:lnTo>
                  <a:lnTo>
                    <a:pt x="81772" y="569868"/>
                  </a:lnTo>
                  <a:lnTo>
                    <a:pt x="87826" y="565784"/>
                  </a:lnTo>
                  <a:lnTo>
                    <a:pt x="95250" y="564286"/>
                  </a:lnTo>
                  <a:lnTo>
                    <a:pt x="114300" y="564286"/>
                  </a:lnTo>
                  <a:lnTo>
                    <a:pt x="114300" y="526186"/>
                  </a:lnTo>
                  <a:close/>
                </a:path>
                <a:path w="5784850" h="640714">
                  <a:moveTo>
                    <a:pt x="114300" y="564286"/>
                  </a:moveTo>
                  <a:lnTo>
                    <a:pt x="95250" y="564286"/>
                  </a:lnTo>
                  <a:lnTo>
                    <a:pt x="87826" y="565784"/>
                  </a:lnTo>
                  <a:lnTo>
                    <a:pt x="81772" y="569868"/>
                  </a:lnTo>
                  <a:lnTo>
                    <a:pt x="77694" y="575923"/>
                  </a:lnTo>
                  <a:lnTo>
                    <a:pt x="76200" y="583336"/>
                  </a:lnTo>
                  <a:lnTo>
                    <a:pt x="77694" y="590754"/>
                  </a:lnTo>
                  <a:lnTo>
                    <a:pt x="81772" y="596809"/>
                  </a:lnTo>
                  <a:lnTo>
                    <a:pt x="87826" y="600890"/>
                  </a:lnTo>
                  <a:lnTo>
                    <a:pt x="95250" y="602386"/>
                  </a:lnTo>
                  <a:lnTo>
                    <a:pt x="114300" y="602386"/>
                  </a:lnTo>
                  <a:lnTo>
                    <a:pt x="114300" y="564286"/>
                  </a:lnTo>
                  <a:close/>
                </a:path>
                <a:path w="5784850" h="640714">
                  <a:moveTo>
                    <a:pt x="5708269" y="564286"/>
                  </a:moveTo>
                  <a:lnTo>
                    <a:pt x="114300" y="564286"/>
                  </a:lnTo>
                  <a:lnTo>
                    <a:pt x="114300" y="602386"/>
                  </a:lnTo>
                  <a:lnTo>
                    <a:pt x="5727319" y="602386"/>
                  </a:lnTo>
                  <a:lnTo>
                    <a:pt x="5734742" y="600890"/>
                  </a:lnTo>
                  <a:lnTo>
                    <a:pt x="5740796" y="596809"/>
                  </a:lnTo>
                  <a:lnTo>
                    <a:pt x="5744874" y="590754"/>
                  </a:lnTo>
                  <a:lnTo>
                    <a:pt x="5746369" y="583336"/>
                  </a:lnTo>
                  <a:lnTo>
                    <a:pt x="5708269" y="583336"/>
                  </a:lnTo>
                  <a:lnTo>
                    <a:pt x="5708269" y="564286"/>
                  </a:lnTo>
                  <a:close/>
                </a:path>
                <a:path w="5784850" h="640714">
                  <a:moveTo>
                    <a:pt x="5708269" y="110465"/>
                  </a:moveTo>
                  <a:lnTo>
                    <a:pt x="5708269" y="583336"/>
                  </a:lnTo>
                  <a:lnTo>
                    <a:pt x="5727319" y="564286"/>
                  </a:lnTo>
                  <a:lnTo>
                    <a:pt x="5746369" y="564286"/>
                  </a:lnTo>
                  <a:lnTo>
                    <a:pt x="5746369" y="114300"/>
                  </a:lnTo>
                  <a:lnTo>
                    <a:pt x="5727319" y="114300"/>
                  </a:lnTo>
                  <a:lnTo>
                    <a:pt x="5708269" y="110465"/>
                  </a:lnTo>
                  <a:close/>
                </a:path>
                <a:path w="5784850" h="640714">
                  <a:moveTo>
                    <a:pt x="5746369" y="564286"/>
                  </a:moveTo>
                  <a:lnTo>
                    <a:pt x="5727319" y="564286"/>
                  </a:lnTo>
                  <a:lnTo>
                    <a:pt x="5708269" y="583336"/>
                  </a:lnTo>
                  <a:lnTo>
                    <a:pt x="5746369" y="583336"/>
                  </a:lnTo>
                  <a:lnTo>
                    <a:pt x="5746369" y="564286"/>
                  </a:lnTo>
                  <a:close/>
                </a:path>
                <a:path w="5784850" h="640714">
                  <a:moveTo>
                    <a:pt x="5727319" y="38100"/>
                  </a:moveTo>
                  <a:lnTo>
                    <a:pt x="5719895" y="39594"/>
                  </a:lnTo>
                  <a:lnTo>
                    <a:pt x="5713841" y="43672"/>
                  </a:lnTo>
                  <a:lnTo>
                    <a:pt x="5709763" y="49726"/>
                  </a:lnTo>
                  <a:lnTo>
                    <a:pt x="5708269" y="57150"/>
                  </a:lnTo>
                  <a:lnTo>
                    <a:pt x="5708269" y="110465"/>
                  </a:lnTo>
                  <a:lnTo>
                    <a:pt x="5727319" y="114300"/>
                  </a:lnTo>
                  <a:lnTo>
                    <a:pt x="5746323" y="110465"/>
                  </a:lnTo>
                  <a:lnTo>
                    <a:pt x="5746369" y="57150"/>
                  </a:lnTo>
                  <a:lnTo>
                    <a:pt x="5744874" y="49726"/>
                  </a:lnTo>
                  <a:lnTo>
                    <a:pt x="5740796" y="43672"/>
                  </a:lnTo>
                  <a:lnTo>
                    <a:pt x="5734742" y="39594"/>
                  </a:lnTo>
                  <a:lnTo>
                    <a:pt x="5727319" y="38100"/>
                  </a:lnTo>
                  <a:close/>
                </a:path>
                <a:path w="5784850" h="640714">
                  <a:moveTo>
                    <a:pt x="5746369" y="110456"/>
                  </a:moveTo>
                  <a:lnTo>
                    <a:pt x="5727319" y="114300"/>
                  </a:lnTo>
                  <a:lnTo>
                    <a:pt x="5746369" y="114300"/>
                  </a:lnTo>
                  <a:lnTo>
                    <a:pt x="5746369" y="110456"/>
                  </a:lnTo>
                  <a:close/>
                </a:path>
                <a:path w="5784850" h="640714">
                  <a:moveTo>
                    <a:pt x="5727319" y="0"/>
                  </a:moveTo>
                  <a:lnTo>
                    <a:pt x="5705048" y="4482"/>
                  </a:lnTo>
                  <a:lnTo>
                    <a:pt x="5686885" y="16716"/>
                  </a:lnTo>
                  <a:lnTo>
                    <a:pt x="5674651" y="34879"/>
                  </a:lnTo>
                  <a:lnTo>
                    <a:pt x="5670169" y="57150"/>
                  </a:lnTo>
                  <a:lnTo>
                    <a:pt x="5674651" y="79420"/>
                  </a:lnTo>
                  <a:lnTo>
                    <a:pt x="5686885" y="97583"/>
                  </a:lnTo>
                  <a:lnTo>
                    <a:pt x="5705048" y="109817"/>
                  </a:lnTo>
                  <a:lnTo>
                    <a:pt x="5708269" y="110465"/>
                  </a:lnTo>
                  <a:lnTo>
                    <a:pt x="5708269" y="57150"/>
                  </a:lnTo>
                  <a:lnTo>
                    <a:pt x="5709763" y="49726"/>
                  </a:lnTo>
                  <a:lnTo>
                    <a:pt x="5713841" y="43672"/>
                  </a:lnTo>
                  <a:lnTo>
                    <a:pt x="5719895" y="39594"/>
                  </a:lnTo>
                  <a:lnTo>
                    <a:pt x="5727319" y="38100"/>
                  </a:lnTo>
                  <a:lnTo>
                    <a:pt x="5780619" y="38100"/>
                  </a:lnTo>
                  <a:lnTo>
                    <a:pt x="5779968" y="34879"/>
                  </a:lnTo>
                  <a:lnTo>
                    <a:pt x="5767705" y="16716"/>
                  </a:lnTo>
                  <a:lnTo>
                    <a:pt x="5749536" y="4482"/>
                  </a:lnTo>
                  <a:lnTo>
                    <a:pt x="5727319" y="0"/>
                  </a:lnTo>
                  <a:close/>
                </a:path>
                <a:path w="5784850" h="640714">
                  <a:moveTo>
                    <a:pt x="5780619" y="38100"/>
                  </a:moveTo>
                  <a:lnTo>
                    <a:pt x="5727319" y="38100"/>
                  </a:lnTo>
                  <a:lnTo>
                    <a:pt x="5734742" y="39594"/>
                  </a:lnTo>
                  <a:lnTo>
                    <a:pt x="5740796" y="43672"/>
                  </a:lnTo>
                  <a:lnTo>
                    <a:pt x="5744874" y="49726"/>
                  </a:lnTo>
                  <a:lnTo>
                    <a:pt x="5746369" y="57150"/>
                  </a:lnTo>
                  <a:lnTo>
                    <a:pt x="5746369" y="110456"/>
                  </a:lnTo>
                  <a:lnTo>
                    <a:pt x="5749536" y="109817"/>
                  </a:lnTo>
                  <a:lnTo>
                    <a:pt x="5767705" y="97583"/>
                  </a:lnTo>
                  <a:lnTo>
                    <a:pt x="5779968" y="79420"/>
                  </a:lnTo>
                  <a:lnTo>
                    <a:pt x="5784469" y="57150"/>
                  </a:lnTo>
                  <a:lnTo>
                    <a:pt x="5780619" y="38100"/>
                  </a:lnTo>
                  <a:close/>
                </a:path>
              </a:pathLst>
            </a:custGeom>
            <a:solidFill>
              <a:srgbClr val="375F9A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object 49"/>
            <p:cNvSpPr/>
            <p:nvPr/>
          </p:nvSpPr>
          <p:spPr>
            <a:xfrm>
              <a:off x="1593341" y="5873495"/>
              <a:ext cx="3322320" cy="114300"/>
            </a:xfrm>
            <a:custGeom>
              <a:avLst/>
              <a:gdLst/>
              <a:ahLst/>
              <a:cxnLst/>
              <a:rect l="l" t="t" r="r" b="b"/>
              <a:pathLst>
                <a:path w="3322320" h="114300">
                  <a:moveTo>
                    <a:pt x="114300" y="0"/>
                  </a:moveTo>
                  <a:lnTo>
                    <a:pt x="0" y="57149"/>
                  </a:lnTo>
                  <a:lnTo>
                    <a:pt x="114300" y="114299"/>
                  </a:lnTo>
                  <a:lnTo>
                    <a:pt x="114300" y="76199"/>
                  </a:lnTo>
                  <a:lnTo>
                    <a:pt x="95250" y="76199"/>
                  </a:lnTo>
                  <a:lnTo>
                    <a:pt x="95250" y="38099"/>
                  </a:lnTo>
                  <a:lnTo>
                    <a:pt x="114300" y="38099"/>
                  </a:lnTo>
                  <a:lnTo>
                    <a:pt x="114300" y="0"/>
                  </a:lnTo>
                  <a:close/>
                </a:path>
                <a:path w="3322320" h="114300">
                  <a:moveTo>
                    <a:pt x="114300" y="38099"/>
                  </a:moveTo>
                  <a:lnTo>
                    <a:pt x="95250" y="38099"/>
                  </a:lnTo>
                  <a:lnTo>
                    <a:pt x="95250" y="76199"/>
                  </a:lnTo>
                  <a:lnTo>
                    <a:pt x="114300" y="76199"/>
                  </a:lnTo>
                  <a:lnTo>
                    <a:pt x="114300" y="38099"/>
                  </a:lnTo>
                  <a:close/>
                </a:path>
                <a:path w="3322320" h="114300">
                  <a:moveTo>
                    <a:pt x="3321939" y="38099"/>
                  </a:moveTo>
                  <a:lnTo>
                    <a:pt x="114300" y="38099"/>
                  </a:lnTo>
                  <a:lnTo>
                    <a:pt x="114300" y="76199"/>
                  </a:lnTo>
                  <a:lnTo>
                    <a:pt x="3321939" y="76199"/>
                  </a:lnTo>
                  <a:lnTo>
                    <a:pt x="3321939" y="38099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" name="object 50"/>
            <p:cNvSpPr/>
            <p:nvPr/>
          </p:nvSpPr>
          <p:spPr>
            <a:xfrm>
              <a:off x="11216640" y="3029711"/>
              <a:ext cx="114300" cy="1618615"/>
            </a:xfrm>
            <a:custGeom>
              <a:avLst/>
              <a:gdLst/>
              <a:ahLst/>
              <a:cxnLst/>
              <a:rect l="l" t="t" r="r" b="b"/>
              <a:pathLst>
                <a:path w="114300" h="1618614">
                  <a:moveTo>
                    <a:pt x="114300" y="973074"/>
                  </a:moveTo>
                  <a:lnTo>
                    <a:pt x="109816" y="950810"/>
                  </a:lnTo>
                  <a:lnTo>
                    <a:pt x="97574" y="932649"/>
                  </a:lnTo>
                  <a:lnTo>
                    <a:pt x="79413" y="920407"/>
                  </a:lnTo>
                  <a:lnTo>
                    <a:pt x="57150" y="915924"/>
                  </a:lnTo>
                  <a:lnTo>
                    <a:pt x="34874" y="920407"/>
                  </a:lnTo>
                  <a:lnTo>
                    <a:pt x="16713" y="932649"/>
                  </a:lnTo>
                  <a:lnTo>
                    <a:pt x="4470" y="950810"/>
                  </a:lnTo>
                  <a:lnTo>
                    <a:pt x="0" y="973074"/>
                  </a:lnTo>
                  <a:lnTo>
                    <a:pt x="4470" y="995349"/>
                  </a:lnTo>
                  <a:lnTo>
                    <a:pt x="16713" y="1013510"/>
                  </a:lnTo>
                  <a:lnTo>
                    <a:pt x="34874" y="1025753"/>
                  </a:lnTo>
                  <a:lnTo>
                    <a:pt x="38100" y="1026401"/>
                  </a:lnTo>
                  <a:lnTo>
                    <a:pt x="38100" y="1503934"/>
                  </a:lnTo>
                  <a:lnTo>
                    <a:pt x="0" y="1503934"/>
                  </a:lnTo>
                  <a:lnTo>
                    <a:pt x="57150" y="1618234"/>
                  </a:lnTo>
                  <a:lnTo>
                    <a:pt x="104775" y="1522984"/>
                  </a:lnTo>
                  <a:lnTo>
                    <a:pt x="114300" y="1503934"/>
                  </a:lnTo>
                  <a:lnTo>
                    <a:pt x="76200" y="1503934"/>
                  </a:lnTo>
                  <a:lnTo>
                    <a:pt x="76200" y="1030224"/>
                  </a:lnTo>
                  <a:lnTo>
                    <a:pt x="76200" y="1026401"/>
                  </a:lnTo>
                  <a:lnTo>
                    <a:pt x="79413" y="1025753"/>
                  </a:lnTo>
                  <a:lnTo>
                    <a:pt x="97574" y="1013510"/>
                  </a:lnTo>
                  <a:lnTo>
                    <a:pt x="109816" y="995349"/>
                  </a:lnTo>
                  <a:lnTo>
                    <a:pt x="114300" y="973074"/>
                  </a:lnTo>
                  <a:close/>
                </a:path>
                <a:path w="114300" h="1618614">
                  <a:moveTo>
                    <a:pt x="114300" y="57150"/>
                  </a:moveTo>
                  <a:lnTo>
                    <a:pt x="109816" y="34886"/>
                  </a:lnTo>
                  <a:lnTo>
                    <a:pt x="97574" y="16725"/>
                  </a:lnTo>
                  <a:lnTo>
                    <a:pt x="79413" y="4483"/>
                  </a:lnTo>
                  <a:lnTo>
                    <a:pt x="57150" y="0"/>
                  </a:lnTo>
                  <a:lnTo>
                    <a:pt x="34874" y="4483"/>
                  </a:lnTo>
                  <a:lnTo>
                    <a:pt x="16713" y="16725"/>
                  </a:lnTo>
                  <a:lnTo>
                    <a:pt x="4470" y="34886"/>
                  </a:lnTo>
                  <a:lnTo>
                    <a:pt x="0" y="57150"/>
                  </a:lnTo>
                  <a:lnTo>
                    <a:pt x="4470" y="79425"/>
                  </a:lnTo>
                  <a:lnTo>
                    <a:pt x="16713" y="97586"/>
                  </a:lnTo>
                  <a:lnTo>
                    <a:pt x="34874" y="109829"/>
                  </a:lnTo>
                  <a:lnTo>
                    <a:pt x="38100" y="110477"/>
                  </a:lnTo>
                  <a:lnTo>
                    <a:pt x="38100" y="350266"/>
                  </a:lnTo>
                  <a:lnTo>
                    <a:pt x="0" y="350266"/>
                  </a:lnTo>
                  <a:lnTo>
                    <a:pt x="57150" y="464566"/>
                  </a:lnTo>
                  <a:lnTo>
                    <a:pt x="104775" y="369316"/>
                  </a:lnTo>
                  <a:lnTo>
                    <a:pt x="114300" y="350266"/>
                  </a:lnTo>
                  <a:lnTo>
                    <a:pt x="76200" y="350266"/>
                  </a:lnTo>
                  <a:lnTo>
                    <a:pt x="76200" y="114300"/>
                  </a:lnTo>
                  <a:lnTo>
                    <a:pt x="76200" y="110477"/>
                  </a:lnTo>
                  <a:lnTo>
                    <a:pt x="79413" y="109829"/>
                  </a:lnTo>
                  <a:lnTo>
                    <a:pt x="97574" y="97586"/>
                  </a:lnTo>
                  <a:lnTo>
                    <a:pt x="109816" y="79425"/>
                  </a:lnTo>
                  <a:lnTo>
                    <a:pt x="114300" y="57150"/>
                  </a:lnTo>
                  <a:close/>
                </a:path>
              </a:pathLst>
            </a:custGeom>
            <a:solidFill>
              <a:srgbClr val="375F9A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7440548" y="8633003"/>
            <a:ext cx="762951" cy="387607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defTabSz="1371600">
              <a:spcBef>
                <a:spcPts val="143"/>
              </a:spcBef>
            </a:pPr>
            <a:r>
              <a:rPr sz="2400" b="1" spc="-8" dirty="0">
                <a:solidFill>
                  <a:srgbClr val="2C2D35"/>
                </a:solidFill>
                <a:latin typeface="Calibri"/>
                <a:cs typeface="Calibri"/>
              </a:rPr>
              <a:t>R</a:t>
            </a:r>
            <a:r>
              <a:rPr sz="2400" b="1" spc="-38" dirty="0">
                <a:solidFill>
                  <a:srgbClr val="2C2D35"/>
                </a:solidFill>
                <a:latin typeface="Calibri"/>
                <a:cs typeface="Calibri"/>
              </a:rPr>
              <a:t>K</a:t>
            </a:r>
            <a:r>
              <a:rPr sz="2400" b="1" spc="-8" dirty="0">
                <a:solidFill>
                  <a:srgbClr val="2C2D35"/>
                </a:solidFill>
                <a:latin typeface="Calibri"/>
                <a:cs typeface="Calibri"/>
              </a:rPr>
              <a:t>UD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5058452" y="6062663"/>
            <a:ext cx="110490" cy="22698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1350" dirty="0">
                <a:solidFill>
                  <a:srgbClr val="2C2D35"/>
                </a:solidFill>
                <a:latin typeface="Calibri"/>
                <a:cs typeface="Calibri"/>
              </a:rPr>
              <a:t>”</a:t>
            </a:r>
            <a:endParaRPr sz="135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3316522" y="2737486"/>
            <a:ext cx="375285" cy="262572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1575" dirty="0">
                <a:solidFill>
                  <a:srgbClr val="2C2D35"/>
                </a:solidFill>
                <a:latin typeface="Calibri"/>
                <a:cs typeface="Calibri"/>
              </a:rPr>
              <a:t>R</a:t>
            </a:r>
            <a:r>
              <a:rPr sz="1575" spc="-8" dirty="0">
                <a:solidFill>
                  <a:srgbClr val="2C2D35"/>
                </a:solidFill>
                <a:latin typeface="Calibri"/>
                <a:cs typeface="Calibri"/>
              </a:rPr>
              <a:t>P</a:t>
            </a:r>
            <a:r>
              <a:rPr sz="1575" dirty="0">
                <a:solidFill>
                  <a:srgbClr val="2C2D35"/>
                </a:solidFill>
                <a:latin typeface="Calibri"/>
                <a:cs typeface="Calibri"/>
              </a:rPr>
              <a:t>D</a:t>
            </a:r>
            <a:endParaRPr sz="1575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1469898" y="1469899"/>
            <a:ext cx="16523970" cy="8196263"/>
            <a:chOff x="979932" y="979932"/>
            <a:chExt cx="11015980" cy="5464175"/>
          </a:xfrm>
        </p:grpSpPr>
        <p:sp>
          <p:nvSpPr>
            <p:cNvPr id="55" name="object 55"/>
            <p:cNvSpPr/>
            <p:nvPr/>
          </p:nvSpPr>
          <p:spPr>
            <a:xfrm>
              <a:off x="6365747" y="1112520"/>
              <a:ext cx="1906905" cy="5325110"/>
            </a:xfrm>
            <a:custGeom>
              <a:avLst/>
              <a:gdLst/>
              <a:ahLst/>
              <a:cxnLst/>
              <a:rect l="l" t="t" r="r" b="b"/>
              <a:pathLst>
                <a:path w="1906904" h="5325110">
                  <a:moveTo>
                    <a:pt x="0" y="317753"/>
                  </a:moveTo>
                  <a:lnTo>
                    <a:pt x="3444" y="270793"/>
                  </a:lnTo>
                  <a:lnTo>
                    <a:pt x="13451" y="225973"/>
                  </a:lnTo>
                  <a:lnTo>
                    <a:pt x="29529" y="183786"/>
                  </a:lnTo>
                  <a:lnTo>
                    <a:pt x="51186" y="144723"/>
                  </a:lnTo>
                  <a:lnTo>
                    <a:pt x="77931" y="109274"/>
                  </a:lnTo>
                  <a:lnTo>
                    <a:pt x="109274" y="77931"/>
                  </a:lnTo>
                  <a:lnTo>
                    <a:pt x="144723" y="51186"/>
                  </a:lnTo>
                  <a:lnTo>
                    <a:pt x="183786" y="29529"/>
                  </a:lnTo>
                  <a:lnTo>
                    <a:pt x="225973" y="13451"/>
                  </a:lnTo>
                  <a:lnTo>
                    <a:pt x="270793" y="3444"/>
                  </a:lnTo>
                  <a:lnTo>
                    <a:pt x="317753" y="0"/>
                  </a:lnTo>
                  <a:lnTo>
                    <a:pt x="1588770" y="0"/>
                  </a:lnTo>
                  <a:lnTo>
                    <a:pt x="1635730" y="3444"/>
                  </a:lnTo>
                  <a:lnTo>
                    <a:pt x="1680550" y="13451"/>
                  </a:lnTo>
                  <a:lnTo>
                    <a:pt x="1722737" y="29529"/>
                  </a:lnTo>
                  <a:lnTo>
                    <a:pt x="1761800" y="51186"/>
                  </a:lnTo>
                  <a:lnTo>
                    <a:pt x="1797249" y="77931"/>
                  </a:lnTo>
                  <a:lnTo>
                    <a:pt x="1828592" y="109274"/>
                  </a:lnTo>
                  <a:lnTo>
                    <a:pt x="1855337" y="144723"/>
                  </a:lnTo>
                  <a:lnTo>
                    <a:pt x="1876994" y="183786"/>
                  </a:lnTo>
                  <a:lnTo>
                    <a:pt x="1893072" y="225973"/>
                  </a:lnTo>
                  <a:lnTo>
                    <a:pt x="1903079" y="270793"/>
                  </a:lnTo>
                  <a:lnTo>
                    <a:pt x="1906524" y="317753"/>
                  </a:lnTo>
                  <a:lnTo>
                    <a:pt x="1906524" y="5007089"/>
                  </a:lnTo>
                  <a:lnTo>
                    <a:pt x="1903079" y="5054047"/>
                  </a:lnTo>
                  <a:lnTo>
                    <a:pt x="1893072" y="5098865"/>
                  </a:lnTo>
                  <a:lnTo>
                    <a:pt x="1876994" y="5141053"/>
                  </a:lnTo>
                  <a:lnTo>
                    <a:pt x="1855337" y="5180118"/>
                  </a:lnTo>
                  <a:lnTo>
                    <a:pt x="1828592" y="5215569"/>
                  </a:lnTo>
                  <a:lnTo>
                    <a:pt x="1797249" y="5246914"/>
                  </a:lnTo>
                  <a:lnTo>
                    <a:pt x="1761800" y="5273662"/>
                  </a:lnTo>
                  <a:lnTo>
                    <a:pt x="1722737" y="5295322"/>
                  </a:lnTo>
                  <a:lnTo>
                    <a:pt x="1680550" y="5311402"/>
                  </a:lnTo>
                  <a:lnTo>
                    <a:pt x="1635730" y="5321410"/>
                  </a:lnTo>
                  <a:lnTo>
                    <a:pt x="1588770" y="5324856"/>
                  </a:lnTo>
                  <a:lnTo>
                    <a:pt x="317753" y="5324856"/>
                  </a:lnTo>
                  <a:lnTo>
                    <a:pt x="270793" y="5321410"/>
                  </a:lnTo>
                  <a:lnTo>
                    <a:pt x="225973" y="5311402"/>
                  </a:lnTo>
                  <a:lnTo>
                    <a:pt x="183786" y="5295322"/>
                  </a:lnTo>
                  <a:lnTo>
                    <a:pt x="144723" y="5273662"/>
                  </a:lnTo>
                  <a:lnTo>
                    <a:pt x="109274" y="5246914"/>
                  </a:lnTo>
                  <a:lnTo>
                    <a:pt x="77931" y="5215569"/>
                  </a:lnTo>
                  <a:lnTo>
                    <a:pt x="51186" y="5180118"/>
                  </a:lnTo>
                  <a:lnTo>
                    <a:pt x="29529" y="5141053"/>
                  </a:lnTo>
                  <a:lnTo>
                    <a:pt x="13451" y="5098865"/>
                  </a:lnTo>
                  <a:lnTo>
                    <a:pt x="3444" y="5054047"/>
                  </a:lnTo>
                  <a:lnTo>
                    <a:pt x="0" y="5007089"/>
                  </a:lnTo>
                  <a:lnTo>
                    <a:pt x="0" y="317753"/>
                  </a:lnTo>
                  <a:close/>
                </a:path>
              </a:pathLst>
            </a:custGeom>
            <a:ln w="12699">
              <a:solidFill>
                <a:srgbClr val="00B49A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" name="object 56"/>
            <p:cNvSpPr/>
            <p:nvPr/>
          </p:nvSpPr>
          <p:spPr>
            <a:xfrm>
              <a:off x="8319515" y="1112520"/>
              <a:ext cx="2056130" cy="5300980"/>
            </a:xfrm>
            <a:custGeom>
              <a:avLst/>
              <a:gdLst/>
              <a:ahLst/>
              <a:cxnLst/>
              <a:rect l="l" t="t" r="r" b="b"/>
              <a:pathLst>
                <a:path w="2056129" h="5300980">
                  <a:moveTo>
                    <a:pt x="0" y="342645"/>
                  </a:moveTo>
                  <a:lnTo>
                    <a:pt x="3128" y="296152"/>
                  </a:lnTo>
                  <a:lnTo>
                    <a:pt x="12240" y="251559"/>
                  </a:lnTo>
                  <a:lnTo>
                    <a:pt x="26927" y="209276"/>
                  </a:lnTo>
                  <a:lnTo>
                    <a:pt x="46783" y="169709"/>
                  </a:lnTo>
                  <a:lnTo>
                    <a:pt x="71397" y="133268"/>
                  </a:lnTo>
                  <a:lnTo>
                    <a:pt x="100361" y="100361"/>
                  </a:lnTo>
                  <a:lnTo>
                    <a:pt x="133268" y="71397"/>
                  </a:lnTo>
                  <a:lnTo>
                    <a:pt x="169709" y="46783"/>
                  </a:lnTo>
                  <a:lnTo>
                    <a:pt x="209276" y="26927"/>
                  </a:lnTo>
                  <a:lnTo>
                    <a:pt x="251559" y="12240"/>
                  </a:lnTo>
                  <a:lnTo>
                    <a:pt x="296152" y="3128"/>
                  </a:lnTo>
                  <a:lnTo>
                    <a:pt x="342645" y="0"/>
                  </a:lnTo>
                  <a:lnTo>
                    <a:pt x="1713229" y="0"/>
                  </a:lnTo>
                  <a:lnTo>
                    <a:pt x="1759723" y="3128"/>
                  </a:lnTo>
                  <a:lnTo>
                    <a:pt x="1804316" y="12240"/>
                  </a:lnTo>
                  <a:lnTo>
                    <a:pt x="1846599" y="26927"/>
                  </a:lnTo>
                  <a:lnTo>
                    <a:pt x="1886166" y="46783"/>
                  </a:lnTo>
                  <a:lnTo>
                    <a:pt x="1922607" y="71397"/>
                  </a:lnTo>
                  <a:lnTo>
                    <a:pt x="1955514" y="100361"/>
                  </a:lnTo>
                  <a:lnTo>
                    <a:pt x="1984478" y="133268"/>
                  </a:lnTo>
                  <a:lnTo>
                    <a:pt x="2009092" y="169709"/>
                  </a:lnTo>
                  <a:lnTo>
                    <a:pt x="2028948" y="209276"/>
                  </a:lnTo>
                  <a:lnTo>
                    <a:pt x="2043635" y="251559"/>
                  </a:lnTo>
                  <a:lnTo>
                    <a:pt x="2052747" y="296152"/>
                  </a:lnTo>
                  <a:lnTo>
                    <a:pt x="2055876" y="342645"/>
                  </a:lnTo>
                  <a:lnTo>
                    <a:pt x="2055876" y="4957813"/>
                  </a:lnTo>
                  <a:lnTo>
                    <a:pt x="2052747" y="5004309"/>
                  </a:lnTo>
                  <a:lnTo>
                    <a:pt x="2043635" y="5048904"/>
                  </a:lnTo>
                  <a:lnTo>
                    <a:pt x="2028948" y="5091190"/>
                  </a:lnTo>
                  <a:lnTo>
                    <a:pt x="2009092" y="5130758"/>
                  </a:lnTo>
                  <a:lnTo>
                    <a:pt x="1984478" y="5167200"/>
                  </a:lnTo>
                  <a:lnTo>
                    <a:pt x="1955514" y="5200108"/>
                  </a:lnTo>
                  <a:lnTo>
                    <a:pt x="1922607" y="5229074"/>
                  </a:lnTo>
                  <a:lnTo>
                    <a:pt x="1886166" y="5253688"/>
                  </a:lnTo>
                  <a:lnTo>
                    <a:pt x="1846599" y="5273543"/>
                  </a:lnTo>
                  <a:lnTo>
                    <a:pt x="1804316" y="5288231"/>
                  </a:lnTo>
                  <a:lnTo>
                    <a:pt x="1759723" y="5297343"/>
                  </a:lnTo>
                  <a:lnTo>
                    <a:pt x="1713229" y="5300471"/>
                  </a:lnTo>
                  <a:lnTo>
                    <a:pt x="342645" y="5300471"/>
                  </a:lnTo>
                  <a:lnTo>
                    <a:pt x="296152" y="5297343"/>
                  </a:lnTo>
                  <a:lnTo>
                    <a:pt x="251559" y="5288231"/>
                  </a:lnTo>
                  <a:lnTo>
                    <a:pt x="209276" y="5273543"/>
                  </a:lnTo>
                  <a:lnTo>
                    <a:pt x="169709" y="5253688"/>
                  </a:lnTo>
                  <a:lnTo>
                    <a:pt x="133268" y="5229074"/>
                  </a:lnTo>
                  <a:lnTo>
                    <a:pt x="100361" y="5200108"/>
                  </a:lnTo>
                  <a:lnTo>
                    <a:pt x="71397" y="5167200"/>
                  </a:lnTo>
                  <a:lnTo>
                    <a:pt x="46783" y="5130758"/>
                  </a:lnTo>
                  <a:lnTo>
                    <a:pt x="26927" y="5091190"/>
                  </a:lnTo>
                  <a:lnTo>
                    <a:pt x="12240" y="5048904"/>
                  </a:lnTo>
                  <a:lnTo>
                    <a:pt x="3128" y="5004309"/>
                  </a:lnTo>
                  <a:lnTo>
                    <a:pt x="0" y="4957813"/>
                  </a:lnTo>
                  <a:lnTo>
                    <a:pt x="0" y="342645"/>
                  </a:lnTo>
                  <a:close/>
                </a:path>
              </a:pathLst>
            </a:custGeom>
            <a:ln w="12700">
              <a:solidFill>
                <a:srgbClr val="6F2F9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" name="object 57"/>
            <p:cNvSpPr/>
            <p:nvPr/>
          </p:nvSpPr>
          <p:spPr>
            <a:xfrm>
              <a:off x="9738868" y="1792731"/>
              <a:ext cx="1439545" cy="88900"/>
            </a:xfrm>
            <a:custGeom>
              <a:avLst/>
              <a:gdLst/>
              <a:ahLst/>
              <a:cxnLst/>
              <a:rect l="l" t="t" r="r" b="b"/>
              <a:pathLst>
                <a:path w="1439545" h="88900">
                  <a:moveTo>
                    <a:pt x="288417" y="46101"/>
                  </a:moveTo>
                  <a:lnTo>
                    <a:pt x="202692" y="3175"/>
                  </a:lnTo>
                  <a:lnTo>
                    <a:pt x="202641" y="31750"/>
                  </a:lnTo>
                  <a:lnTo>
                    <a:pt x="82880" y="31661"/>
                  </a:lnTo>
                  <a:lnTo>
                    <a:pt x="82423" y="29324"/>
                  </a:lnTo>
                  <a:lnTo>
                    <a:pt x="73279" y="15709"/>
                  </a:lnTo>
                  <a:lnTo>
                    <a:pt x="59639" y="6489"/>
                  </a:lnTo>
                  <a:lnTo>
                    <a:pt x="42926" y="3048"/>
                  </a:lnTo>
                  <a:lnTo>
                    <a:pt x="26263" y="6426"/>
                  </a:lnTo>
                  <a:lnTo>
                    <a:pt x="12649" y="15608"/>
                  </a:lnTo>
                  <a:lnTo>
                    <a:pt x="3429" y="29248"/>
                  </a:lnTo>
                  <a:lnTo>
                    <a:pt x="0" y="45974"/>
                  </a:lnTo>
                  <a:lnTo>
                    <a:pt x="3365" y="62636"/>
                  </a:lnTo>
                  <a:lnTo>
                    <a:pt x="12547" y="76238"/>
                  </a:lnTo>
                  <a:lnTo>
                    <a:pt x="26187" y="85407"/>
                  </a:lnTo>
                  <a:lnTo>
                    <a:pt x="42926" y="88773"/>
                  </a:lnTo>
                  <a:lnTo>
                    <a:pt x="59575" y="85483"/>
                  </a:lnTo>
                  <a:lnTo>
                    <a:pt x="73177" y="76327"/>
                  </a:lnTo>
                  <a:lnTo>
                    <a:pt x="82359" y="62699"/>
                  </a:lnTo>
                  <a:lnTo>
                    <a:pt x="82854" y="60236"/>
                  </a:lnTo>
                  <a:lnTo>
                    <a:pt x="202603" y="60325"/>
                  </a:lnTo>
                  <a:lnTo>
                    <a:pt x="202565" y="88900"/>
                  </a:lnTo>
                  <a:lnTo>
                    <a:pt x="259880" y="60325"/>
                  </a:lnTo>
                  <a:lnTo>
                    <a:pt x="288417" y="46101"/>
                  </a:lnTo>
                  <a:close/>
                </a:path>
                <a:path w="1439545" h="88900">
                  <a:moveTo>
                    <a:pt x="1439164" y="43053"/>
                  </a:moveTo>
                  <a:lnTo>
                    <a:pt x="1353439" y="254"/>
                  </a:lnTo>
                  <a:lnTo>
                    <a:pt x="1353439" y="28829"/>
                  </a:lnTo>
                  <a:lnTo>
                    <a:pt x="637603" y="28600"/>
                  </a:lnTo>
                  <a:lnTo>
                    <a:pt x="637133" y="26263"/>
                  </a:lnTo>
                  <a:lnTo>
                    <a:pt x="627964" y="12661"/>
                  </a:lnTo>
                  <a:lnTo>
                    <a:pt x="614324" y="3441"/>
                  </a:lnTo>
                  <a:lnTo>
                    <a:pt x="597662" y="0"/>
                  </a:lnTo>
                  <a:lnTo>
                    <a:pt x="580999" y="3390"/>
                  </a:lnTo>
                  <a:lnTo>
                    <a:pt x="567385" y="12611"/>
                  </a:lnTo>
                  <a:lnTo>
                    <a:pt x="558165" y="26276"/>
                  </a:lnTo>
                  <a:lnTo>
                    <a:pt x="554736" y="42926"/>
                  </a:lnTo>
                  <a:lnTo>
                    <a:pt x="558126" y="59601"/>
                  </a:lnTo>
                  <a:lnTo>
                    <a:pt x="567334" y="73190"/>
                  </a:lnTo>
                  <a:lnTo>
                    <a:pt x="580986" y="82372"/>
                  </a:lnTo>
                  <a:lnTo>
                    <a:pt x="597662" y="85725"/>
                  </a:lnTo>
                  <a:lnTo>
                    <a:pt x="614311" y="82423"/>
                  </a:lnTo>
                  <a:lnTo>
                    <a:pt x="627913" y="73240"/>
                  </a:lnTo>
                  <a:lnTo>
                    <a:pt x="637095" y="59588"/>
                  </a:lnTo>
                  <a:lnTo>
                    <a:pt x="637578" y="57175"/>
                  </a:lnTo>
                  <a:lnTo>
                    <a:pt x="1353439" y="57404"/>
                  </a:lnTo>
                  <a:lnTo>
                    <a:pt x="1353439" y="85979"/>
                  </a:lnTo>
                  <a:lnTo>
                    <a:pt x="1410500" y="57404"/>
                  </a:lnTo>
                  <a:lnTo>
                    <a:pt x="1439164" y="43053"/>
                  </a:lnTo>
                  <a:close/>
                </a:path>
              </a:pathLst>
            </a:custGeom>
            <a:solidFill>
              <a:srgbClr val="375F9A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" name="object 58"/>
            <p:cNvSpPr/>
            <p:nvPr/>
          </p:nvSpPr>
          <p:spPr>
            <a:xfrm>
              <a:off x="9290303" y="4276344"/>
              <a:ext cx="114300" cy="411480"/>
            </a:xfrm>
            <a:custGeom>
              <a:avLst/>
              <a:gdLst/>
              <a:ahLst/>
              <a:cxnLst/>
              <a:rect l="l" t="t" r="r" b="b"/>
              <a:pathLst>
                <a:path w="114300" h="411479">
                  <a:moveTo>
                    <a:pt x="38100" y="297179"/>
                  </a:moveTo>
                  <a:lnTo>
                    <a:pt x="0" y="297179"/>
                  </a:lnTo>
                  <a:lnTo>
                    <a:pt x="57150" y="411479"/>
                  </a:lnTo>
                  <a:lnTo>
                    <a:pt x="104775" y="316229"/>
                  </a:lnTo>
                  <a:lnTo>
                    <a:pt x="38100" y="316229"/>
                  </a:lnTo>
                  <a:lnTo>
                    <a:pt x="38100" y="297179"/>
                  </a:lnTo>
                  <a:close/>
                </a:path>
                <a:path w="114300" h="411479">
                  <a:moveTo>
                    <a:pt x="38100" y="110465"/>
                  </a:moveTo>
                  <a:lnTo>
                    <a:pt x="38100" y="316229"/>
                  </a:lnTo>
                  <a:lnTo>
                    <a:pt x="76200" y="316229"/>
                  </a:lnTo>
                  <a:lnTo>
                    <a:pt x="76200" y="114299"/>
                  </a:lnTo>
                  <a:lnTo>
                    <a:pt x="57150" y="114299"/>
                  </a:lnTo>
                  <a:lnTo>
                    <a:pt x="38100" y="110465"/>
                  </a:lnTo>
                  <a:close/>
                </a:path>
                <a:path w="114300" h="411479">
                  <a:moveTo>
                    <a:pt x="114300" y="297179"/>
                  </a:moveTo>
                  <a:lnTo>
                    <a:pt x="76200" y="297179"/>
                  </a:lnTo>
                  <a:lnTo>
                    <a:pt x="76200" y="316229"/>
                  </a:lnTo>
                  <a:lnTo>
                    <a:pt x="104775" y="316229"/>
                  </a:lnTo>
                  <a:lnTo>
                    <a:pt x="114300" y="297179"/>
                  </a:lnTo>
                  <a:close/>
                </a:path>
                <a:path w="114300" h="411479">
                  <a:moveTo>
                    <a:pt x="76200" y="57149"/>
                  </a:moveTo>
                  <a:lnTo>
                    <a:pt x="38100" y="57149"/>
                  </a:lnTo>
                  <a:lnTo>
                    <a:pt x="38100" y="110465"/>
                  </a:lnTo>
                  <a:lnTo>
                    <a:pt x="57150" y="114299"/>
                  </a:lnTo>
                  <a:lnTo>
                    <a:pt x="76199" y="110465"/>
                  </a:lnTo>
                  <a:lnTo>
                    <a:pt x="76200" y="57149"/>
                  </a:lnTo>
                  <a:close/>
                </a:path>
                <a:path w="114300" h="411479">
                  <a:moveTo>
                    <a:pt x="76200" y="110465"/>
                  </a:moveTo>
                  <a:lnTo>
                    <a:pt x="57150" y="114299"/>
                  </a:lnTo>
                  <a:lnTo>
                    <a:pt x="76200" y="114299"/>
                  </a:lnTo>
                  <a:lnTo>
                    <a:pt x="76200" y="110465"/>
                  </a:lnTo>
                  <a:close/>
                </a:path>
                <a:path w="114300" h="411479">
                  <a:moveTo>
                    <a:pt x="57150" y="0"/>
                  </a:moveTo>
                  <a:lnTo>
                    <a:pt x="34879" y="4482"/>
                  </a:lnTo>
                  <a:lnTo>
                    <a:pt x="16716" y="16716"/>
                  </a:lnTo>
                  <a:lnTo>
                    <a:pt x="4482" y="34879"/>
                  </a:lnTo>
                  <a:lnTo>
                    <a:pt x="0" y="57149"/>
                  </a:lnTo>
                  <a:lnTo>
                    <a:pt x="4482" y="79420"/>
                  </a:lnTo>
                  <a:lnTo>
                    <a:pt x="16716" y="97583"/>
                  </a:lnTo>
                  <a:lnTo>
                    <a:pt x="34879" y="109817"/>
                  </a:lnTo>
                  <a:lnTo>
                    <a:pt x="38100" y="110465"/>
                  </a:lnTo>
                  <a:lnTo>
                    <a:pt x="38100" y="57149"/>
                  </a:lnTo>
                  <a:lnTo>
                    <a:pt x="114300" y="57149"/>
                  </a:lnTo>
                  <a:lnTo>
                    <a:pt x="109817" y="34879"/>
                  </a:lnTo>
                  <a:lnTo>
                    <a:pt x="97583" y="16716"/>
                  </a:lnTo>
                  <a:lnTo>
                    <a:pt x="79420" y="4482"/>
                  </a:lnTo>
                  <a:lnTo>
                    <a:pt x="57150" y="0"/>
                  </a:lnTo>
                  <a:close/>
                </a:path>
                <a:path w="114300" h="411479">
                  <a:moveTo>
                    <a:pt x="114300" y="57149"/>
                  </a:moveTo>
                  <a:lnTo>
                    <a:pt x="76200" y="57149"/>
                  </a:lnTo>
                  <a:lnTo>
                    <a:pt x="76200" y="110465"/>
                  </a:lnTo>
                  <a:lnTo>
                    <a:pt x="79420" y="109817"/>
                  </a:lnTo>
                  <a:lnTo>
                    <a:pt x="97583" y="97583"/>
                  </a:lnTo>
                  <a:lnTo>
                    <a:pt x="109817" y="79420"/>
                  </a:lnTo>
                  <a:lnTo>
                    <a:pt x="114300" y="57149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" name="object 59"/>
            <p:cNvSpPr/>
            <p:nvPr/>
          </p:nvSpPr>
          <p:spPr>
            <a:xfrm>
              <a:off x="9554717" y="2571750"/>
              <a:ext cx="354330" cy="1386840"/>
            </a:xfrm>
            <a:custGeom>
              <a:avLst/>
              <a:gdLst/>
              <a:ahLst/>
              <a:cxnLst/>
              <a:rect l="l" t="t" r="r" b="b"/>
              <a:pathLst>
                <a:path w="354329" h="1386839">
                  <a:moveTo>
                    <a:pt x="277875" y="1348359"/>
                  </a:moveTo>
                  <a:lnTo>
                    <a:pt x="0" y="1348359"/>
                  </a:lnTo>
                  <a:lnTo>
                    <a:pt x="0" y="1386458"/>
                  </a:lnTo>
                  <a:lnTo>
                    <a:pt x="315975" y="1386458"/>
                  </a:lnTo>
                  <a:lnTo>
                    <a:pt x="315975" y="1367408"/>
                  </a:lnTo>
                  <a:lnTo>
                    <a:pt x="277875" y="1367408"/>
                  </a:lnTo>
                  <a:lnTo>
                    <a:pt x="277875" y="1348359"/>
                  </a:lnTo>
                  <a:close/>
                </a:path>
                <a:path w="354329" h="1386839">
                  <a:moveTo>
                    <a:pt x="315975" y="95250"/>
                  </a:moveTo>
                  <a:lnTo>
                    <a:pt x="277875" y="95250"/>
                  </a:lnTo>
                  <a:lnTo>
                    <a:pt x="277875" y="1367408"/>
                  </a:lnTo>
                  <a:lnTo>
                    <a:pt x="296925" y="1348359"/>
                  </a:lnTo>
                  <a:lnTo>
                    <a:pt x="315975" y="1348359"/>
                  </a:lnTo>
                  <a:lnTo>
                    <a:pt x="315975" y="95250"/>
                  </a:lnTo>
                  <a:close/>
                </a:path>
                <a:path w="354329" h="1386839">
                  <a:moveTo>
                    <a:pt x="315975" y="1348359"/>
                  </a:moveTo>
                  <a:lnTo>
                    <a:pt x="296925" y="1348359"/>
                  </a:lnTo>
                  <a:lnTo>
                    <a:pt x="277875" y="1367408"/>
                  </a:lnTo>
                  <a:lnTo>
                    <a:pt x="315975" y="1367408"/>
                  </a:lnTo>
                  <a:lnTo>
                    <a:pt x="315975" y="1348359"/>
                  </a:lnTo>
                  <a:close/>
                </a:path>
                <a:path w="354329" h="1386839">
                  <a:moveTo>
                    <a:pt x="296925" y="0"/>
                  </a:moveTo>
                  <a:lnTo>
                    <a:pt x="239775" y="114300"/>
                  </a:lnTo>
                  <a:lnTo>
                    <a:pt x="277875" y="114300"/>
                  </a:lnTo>
                  <a:lnTo>
                    <a:pt x="277875" y="95250"/>
                  </a:lnTo>
                  <a:lnTo>
                    <a:pt x="344550" y="95250"/>
                  </a:lnTo>
                  <a:lnTo>
                    <a:pt x="296925" y="0"/>
                  </a:lnTo>
                  <a:close/>
                </a:path>
                <a:path w="354329" h="1386839">
                  <a:moveTo>
                    <a:pt x="344550" y="95250"/>
                  </a:moveTo>
                  <a:lnTo>
                    <a:pt x="315975" y="95250"/>
                  </a:lnTo>
                  <a:lnTo>
                    <a:pt x="315975" y="114300"/>
                  </a:lnTo>
                  <a:lnTo>
                    <a:pt x="354075" y="114300"/>
                  </a:lnTo>
                  <a:lnTo>
                    <a:pt x="344550" y="95250"/>
                  </a:lnTo>
                  <a:close/>
                </a:path>
              </a:pathLst>
            </a:custGeom>
            <a:solidFill>
              <a:srgbClr val="375F9A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" name="object 60"/>
            <p:cNvSpPr/>
            <p:nvPr/>
          </p:nvSpPr>
          <p:spPr>
            <a:xfrm>
              <a:off x="10427208" y="1110996"/>
              <a:ext cx="1562100" cy="5288280"/>
            </a:xfrm>
            <a:custGeom>
              <a:avLst/>
              <a:gdLst/>
              <a:ahLst/>
              <a:cxnLst/>
              <a:rect l="l" t="t" r="r" b="b"/>
              <a:pathLst>
                <a:path w="1562100" h="5288280">
                  <a:moveTo>
                    <a:pt x="0" y="260350"/>
                  </a:moveTo>
                  <a:lnTo>
                    <a:pt x="4195" y="213557"/>
                  </a:lnTo>
                  <a:lnTo>
                    <a:pt x="16290" y="169514"/>
                  </a:lnTo>
                  <a:lnTo>
                    <a:pt x="35550" y="128956"/>
                  </a:lnTo>
                  <a:lnTo>
                    <a:pt x="61238" y="92619"/>
                  </a:lnTo>
                  <a:lnTo>
                    <a:pt x="92619" y="61238"/>
                  </a:lnTo>
                  <a:lnTo>
                    <a:pt x="128956" y="35550"/>
                  </a:lnTo>
                  <a:lnTo>
                    <a:pt x="169514" y="16290"/>
                  </a:lnTo>
                  <a:lnTo>
                    <a:pt x="213557" y="4195"/>
                  </a:lnTo>
                  <a:lnTo>
                    <a:pt x="260350" y="0"/>
                  </a:lnTo>
                  <a:lnTo>
                    <a:pt x="1301750" y="0"/>
                  </a:lnTo>
                  <a:lnTo>
                    <a:pt x="1348542" y="4195"/>
                  </a:lnTo>
                  <a:lnTo>
                    <a:pt x="1392585" y="16290"/>
                  </a:lnTo>
                  <a:lnTo>
                    <a:pt x="1433143" y="35550"/>
                  </a:lnTo>
                  <a:lnTo>
                    <a:pt x="1469480" y="61238"/>
                  </a:lnTo>
                  <a:lnTo>
                    <a:pt x="1500861" y="92619"/>
                  </a:lnTo>
                  <a:lnTo>
                    <a:pt x="1526549" y="128956"/>
                  </a:lnTo>
                  <a:lnTo>
                    <a:pt x="1545809" y="169514"/>
                  </a:lnTo>
                  <a:lnTo>
                    <a:pt x="1557904" y="213557"/>
                  </a:lnTo>
                  <a:lnTo>
                    <a:pt x="1562100" y="260350"/>
                  </a:lnTo>
                  <a:lnTo>
                    <a:pt x="1562100" y="5027930"/>
                  </a:lnTo>
                  <a:lnTo>
                    <a:pt x="1557904" y="5074728"/>
                  </a:lnTo>
                  <a:lnTo>
                    <a:pt x="1545809" y="5118775"/>
                  </a:lnTo>
                  <a:lnTo>
                    <a:pt x="1526549" y="5159334"/>
                  </a:lnTo>
                  <a:lnTo>
                    <a:pt x="1500861" y="5195671"/>
                  </a:lnTo>
                  <a:lnTo>
                    <a:pt x="1469480" y="5227049"/>
                  </a:lnTo>
                  <a:lnTo>
                    <a:pt x="1433143" y="5252735"/>
                  </a:lnTo>
                  <a:lnTo>
                    <a:pt x="1392585" y="5271992"/>
                  </a:lnTo>
                  <a:lnTo>
                    <a:pt x="1348542" y="5284085"/>
                  </a:lnTo>
                  <a:lnTo>
                    <a:pt x="1301750" y="5288280"/>
                  </a:lnTo>
                  <a:lnTo>
                    <a:pt x="260350" y="5288280"/>
                  </a:lnTo>
                  <a:lnTo>
                    <a:pt x="213557" y="5284085"/>
                  </a:lnTo>
                  <a:lnTo>
                    <a:pt x="169514" y="5271992"/>
                  </a:lnTo>
                  <a:lnTo>
                    <a:pt x="128956" y="5252735"/>
                  </a:lnTo>
                  <a:lnTo>
                    <a:pt x="92619" y="5227049"/>
                  </a:lnTo>
                  <a:lnTo>
                    <a:pt x="61238" y="5195671"/>
                  </a:lnTo>
                  <a:lnTo>
                    <a:pt x="35550" y="5159334"/>
                  </a:lnTo>
                  <a:lnTo>
                    <a:pt x="16290" y="5118775"/>
                  </a:lnTo>
                  <a:lnTo>
                    <a:pt x="4195" y="5074728"/>
                  </a:lnTo>
                  <a:lnTo>
                    <a:pt x="0" y="5027930"/>
                  </a:lnTo>
                  <a:lnTo>
                    <a:pt x="0" y="260350"/>
                  </a:lnTo>
                  <a:close/>
                </a:path>
              </a:pathLst>
            </a:custGeom>
            <a:ln w="12700">
              <a:solidFill>
                <a:srgbClr val="00B49A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" name="object 61"/>
            <p:cNvSpPr/>
            <p:nvPr/>
          </p:nvSpPr>
          <p:spPr>
            <a:xfrm>
              <a:off x="979932" y="979932"/>
              <a:ext cx="820419" cy="378460"/>
            </a:xfrm>
            <a:custGeom>
              <a:avLst/>
              <a:gdLst/>
              <a:ahLst/>
              <a:cxnLst/>
              <a:rect l="l" t="t" r="r" b="b"/>
              <a:pathLst>
                <a:path w="820419" h="378459">
                  <a:moveTo>
                    <a:pt x="756919" y="0"/>
                  </a:moveTo>
                  <a:lnTo>
                    <a:pt x="62992" y="0"/>
                  </a:lnTo>
                  <a:lnTo>
                    <a:pt x="38474" y="4949"/>
                  </a:lnTo>
                  <a:lnTo>
                    <a:pt x="18451" y="18446"/>
                  </a:lnTo>
                  <a:lnTo>
                    <a:pt x="4950" y="38469"/>
                  </a:lnTo>
                  <a:lnTo>
                    <a:pt x="0" y="62991"/>
                  </a:lnTo>
                  <a:lnTo>
                    <a:pt x="0" y="314959"/>
                  </a:lnTo>
                  <a:lnTo>
                    <a:pt x="4950" y="339482"/>
                  </a:lnTo>
                  <a:lnTo>
                    <a:pt x="18451" y="359505"/>
                  </a:lnTo>
                  <a:lnTo>
                    <a:pt x="38474" y="373002"/>
                  </a:lnTo>
                  <a:lnTo>
                    <a:pt x="62992" y="377951"/>
                  </a:lnTo>
                  <a:lnTo>
                    <a:pt x="756919" y="377951"/>
                  </a:lnTo>
                  <a:lnTo>
                    <a:pt x="781442" y="373002"/>
                  </a:lnTo>
                  <a:lnTo>
                    <a:pt x="801465" y="359505"/>
                  </a:lnTo>
                  <a:lnTo>
                    <a:pt x="814962" y="339482"/>
                  </a:lnTo>
                  <a:lnTo>
                    <a:pt x="819912" y="314959"/>
                  </a:lnTo>
                  <a:lnTo>
                    <a:pt x="819912" y="62991"/>
                  </a:lnTo>
                  <a:lnTo>
                    <a:pt x="814962" y="38469"/>
                  </a:lnTo>
                  <a:lnTo>
                    <a:pt x="801465" y="18446"/>
                  </a:lnTo>
                  <a:lnTo>
                    <a:pt x="781442" y="4949"/>
                  </a:lnTo>
                  <a:lnTo>
                    <a:pt x="756919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1847240" y="1608202"/>
            <a:ext cx="474345" cy="262572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1575" spc="-15" dirty="0">
                <a:solidFill>
                  <a:srgbClr val="3E3E3E"/>
                </a:solidFill>
                <a:latin typeface="Arial MT"/>
                <a:cs typeface="Arial MT"/>
              </a:rPr>
              <a:t>O</a:t>
            </a:r>
            <a:r>
              <a:rPr sz="1575" dirty="0">
                <a:solidFill>
                  <a:srgbClr val="3E3E3E"/>
                </a:solidFill>
                <a:latin typeface="Arial MT"/>
                <a:cs typeface="Arial MT"/>
              </a:rPr>
              <a:t>PD</a:t>
            </a:r>
            <a:endParaRPr sz="1575">
              <a:solidFill>
                <a:prstClr val="black"/>
              </a:solidFill>
              <a:latin typeface="Arial MT"/>
              <a:cs typeface="Arial MT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13379957" y="1460755"/>
            <a:ext cx="1902143" cy="551498"/>
          </a:xfrm>
          <a:custGeom>
            <a:avLst/>
            <a:gdLst/>
            <a:ahLst/>
            <a:cxnLst/>
            <a:rect l="l" t="t" r="r" b="b"/>
            <a:pathLst>
              <a:path w="1268095" h="367665">
                <a:moveTo>
                  <a:pt x="1206753" y="0"/>
                </a:moveTo>
                <a:lnTo>
                  <a:pt x="61213" y="0"/>
                </a:lnTo>
                <a:lnTo>
                  <a:pt x="37397" y="4814"/>
                </a:lnTo>
                <a:lnTo>
                  <a:pt x="17938" y="17938"/>
                </a:lnTo>
                <a:lnTo>
                  <a:pt x="4814" y="37397"/>
                </a:lnTo>
                <a:lnTo>
                  <a:pt x="0" y="61213"/>
                </a:lnTo>
                <a:lnTo>
                  <a:pt x="0" y="306069"/>
                </a:lnTo>
                <a:lnTo>
                  <a:pt x="4814" y="329886"/>
                </a:lnTo>
                <a:lnTo>
                  <a:pt x="17938" y="349345"/>
                </a:lnTo>
                <a:lnTo>
                  <a:pt x="37397" y="362469"/>
                </a:lnTo>
                <a:lnTo>
                  <a:pt x="61213" y="367284"/>
                </a:lnTo>
                <a:lnTo>
                  <a:pt x="1206753" y="367284"/>
                </a:lnTo>
                <a:lnTo>
                  <a:pt x="1230570" y="362469"/>
                </a:lnTo>
                <a:lnTo>
                  <a:pt x="1250029" y="349345"/>
                </a:lnTo>
                <a:lnTo>
                  <a:pt x="1263153" y="329886"/>
                </a:lnTo>
                <a:lnTo>
                  <a:pt x="1267968" y="306069"/>
                </a:lnTo>
                <a:lnTo>
                  <a:pt x="1267968" y="61213"/>
                </a:lnTo>
                <a:lnTo>
                  <a:pt x="1263153" y="37397"/>
                </a:lnTo>
                <a:lnTo>
                  <a:pt x="1250029" y="17938"/>
                </a:lnTo>
                <a:lnTo>
                  <a:pt x="1230570" y="4814"/>
                </a:lnTo>
                <a:lnTo>
                  <a:pt x="1206753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3630657" y="1470089"/>
            <a:ext cx="1403033" cy="504946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marR="7620" indent="118110" defTabSz="1371600">
              <a:spcBef>
                <a:spcPts val="158"/>
              </a:spcBef>
            </a:pPr>
            <a:r>
              <a:rPr sz="1575" dirty="0">
                <a:solidFill>
                  <a:srgbClr val="3E3E3E"/>
                </a:solidFill>
                <a:latin typeface="Arial MT"/>
                <a:cs typeface="Arial MT"/>
              </a:rPr>
              <a:t>KPPN - KPA </a:t>
            </a:r>
            <a:r>
              <a:rPr sz="1575" spc="8" dirty="0">
                <a:solidFill>
                  <a:srgbClr val="3E3E3E"/>
                </a:solidFill>
                <a:latin typeface="Arial MT"/>
                <a:cs typeface="Arial MT"/>
              </a:rPr>
              <a:t> </a:t>
            </a:r>
            <a:r>
              <a:rPr sz="1575" dirty="0">
                <a:solidFill>
                  <a:srgbClr val="3E3E3E"/>
                </a:solidFill>
                <a:latin typeface="Arial MT"/>
                <a:cs typeface="Arial MT"/>
              </a:rPr>
              <a:t>PEN</a:t>
            </a:r>
            <a:r>
              <a:rPr sz="1575" spc="-15" dirty="0">
                <a:solidFill>
                  <a:srgbClr val="3E3E3E"/>
                </a:solidFill>
                <a:latin typeface="Arial MT"/>
                <a:cs typeface="Arial MT"/>
              </a:rPr>
              <a:t>Y</a:t>
            </a:r>
            <a:r>
              <a:rPr sz="1575" dirty="0">
                <a:solidFill>
                  <a:srgbClr val="3E3E3E"/>
                </a:solidFill>
                <a:latin typeface="Arial MT"/>
                <a:cs typeface="Arial MT"/>
              </a:rPr>
              <a:t>AL</a:t>
            </a:r>
            <a:r>
              <a:rPr sz="1575" spc="8" dirty="0">
                <a:solidFill>
                  <a:srgbClr val="3E3E3E"/>
                </a:solidFill>
                <a:latin typeface="Arial MT"/>
                <a:cs typeface="Arial MT"/>
              </a:rPr>
              <a:t>U</a:t>
            </a:r>
            <a:r>
              <a:rPr sz="1575" dirty="0">
                <a:solidFill>
                  <a:srgbClr val="3E3E3E"/>
                </a:solidFill>
                <a:latin typeface="Arial MT"/>
                <a:cs typeface="Arial MT"/>
              </a:rPr>
              <a:t>R</a:t>
            </a:r>
            <a:r>
              <a:rPr sz="1575" spc="-15" dirty="0">
                <a:solidFill>
                  <a:srgbClr val="3E3E3E"/>
                </a:solidFill>
                <a:latin typeface="Arial MT"/>
                <a:cs typeface="Arial MT"/>
              </a:rPr>
              <a:t>A</a:t>
            </a:r>
            <a:r>
              <a:rPr sz="1575" dirty="0">
                <a:solidFill>
                  <a:srgbClr val="3E3E3E"/>
                </a:solidFill>
                <a:latin typeface="Arial MT"/>
                <a:cs typeface="Arial MT"/>
              </a:rPr>
              <a:t>N</a:t>
            </a:r>
            <a:endParaRPr sz="1575">
              <a:solidFill>
                <a:prstClr val="black"/>
              </a:solidFill>
              <a:latin typeface="Arial MT"/>
              <a:cs typeface="Arial MT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4576573" y="1465325"/>
            <a:ext cx="1230629" cy="569595"/>
          </a:xfrm>
          <a:custGeom>
            <a:avLst/>
            <a:gdLst/>
            <a:ahLst/>
            <a:cxnLst/>
            <a:rect l="l" t="t" r="r" b="b"/>
            <a:pathLst>
              <a:path w="820420" h="379730">
                <a:moveTo>
                  <a:pt x="756665" y="0"/>
                </a:moveTo>
                <a:lnTo>
                  <a:pt x="63245" y="0"/>
                </a:lnTo>
                <a:lnTo>
                  <a:pt x="38629" y="4970"/>
                </a:lnTo>
                <a:lnTo>
                  <a:pt x="18526" y="18526"/>
                </a:lnTo>
                <a:lnTo>
                  <a:pt x="4970" y="38629"/>
                </a:lnTo>
                <a:lnTo>
                  <a:pt x="0" y="63245"/>
                </a:lnTo>
                <a:lnTo>
                  <a:pt x="0" y="316229"/>
                </a:lnTo>
                <a:lnTo>
                  <a:pt x="4970" y="340846"/>
                </a:lnTo>
                <a:lnTo>
                  <a:pt x="18526" y="360949"/>
                </a:lnTo>
                <a:lnTo>
                  <a:pt x="38629" y="374505"/>
                </a:lnTo>
                <a:lnTo>
                  <a:pt x="63245" y="379475"/>
                </a:lnTo>
                <a:lnTo>
                  <a:pt x="756665" y="379475"/>
                </a:lnTo>
                <a:lnTo>
                  <a:pt x="781282" y="374505"/>
                </a:lnTo>
                <a:lnTo>
                  <a:pt x="801385" y="360949"/>
                </a:lnTo>
                <a:lnTo>
                  <a:pt x="814941" y="340846"/>
                </a:lnTo>
                <a:lnTo>
                  <a:pt x="819912" y="316229"/>
                </a:lnTo>
                <a:lnTo>
                  <a:pt x="819912" y="63245"/>
                </a:lnTo>
                <a:lnTo>
                  <a:pt x="814941" y="38629"/>
                </a:lnTo>
                <a:lnTo>
                  <a:pt x="801385" y="18526"/>
                </a:lnTo>
                <a:lnTo>
                  <a:pt x="781282" y="4970"/>
                </a:lnTo>
                <a:lnTo>
                  <a:pt x="756665" y="0"/>
                </a:lnTo>
                <a:close/>
              </a:path>
            </a:pathLst>
          </a:custGeom>
          <a:solidFill>
            <a:srgbClr val="9CF1E6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4943475" y="1604011"/>
            <a:ext cx="497205" cy="262572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1575" dirty="0">
                <a:solidFill>
                  <a:srgbClr val="3E3E3E"/>
                </a:solidFill>
                <a:latin typeface="Arial MT"/>
                <a:cs typeface="Arial MT"/>
              </a:rPr>
              <a:t>AP</a:t>
            </a:r>
            <a:r>
              <a:rPr sz="1575" spc="-15" dirty="0">
                <a:solidFill>
                  <a:srgbClr val="3E3E3E"/>
                </a:solidFill>
                <a:latin typeface="Arial MT"/>
                <a:cs typeface="Arial MT"/>
              </a:rPr>
              <a:t>I</a:t>
            </a:r>
            <a:r>
              <a:rPr sz="1575" dirty="0">
                <a:solidFill>
                  <a:srgbClr val="3E3E3E"/>
                </a:solidFill>
                <a:latin typeface="Arial MT"/>
                <a:cs typeface="Arial MT"/>
              </a:rPr>
              <a:t>P</a:t>
            </a:r>
            <a:endParaRPr sz="1575">
              <a:solidFill>
                <a:prstClr val="black"/>
              </a:solidFill>
              <a:latin typeface="Arial MT"/>
              <a:cs typeface="Arial MT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7493507" y="1469898"/>
            <a:ext cx="1232535" cy="567690"/>
          </a:xfrm>
          <a:custGeom>
            <a:avLst/>
            <a:gdLst/>
            <a:ahLst/>
            <a:cxnLst/>
            <a:rect l="l" t="t" r="r" b="b"/>
            <a:pathLst>
              <a:path w="821689" h="378459">
                <a:moveTo>
                  <a:pt x="758443" y="0"/>
                </a:moveTo>
                <a:lnTo>
                  <a:pt x="62991" y="0"/>
                </a:lnTo>
                <a:lnTo>
                  <a:pt x="38469" y="4949"/>
                </a:lnTo>
                <a:lnTo>
                  <a:pt x="18446" y="18446"/>
                </a:lnTo>
                <a:lnTo>
                  <a:pt x="4949" y="38469"/>
                </a:lnTo>
                <a:lnTo>
                  <a:pt x="0" y="62991"/>
                </a:lnTo>
                <a:lnTo>
                  <a:pt x="0" y="314959"/>
                </a:lnTo>
                <a:lnTo>
                  <a:pt x="4949" y="339482"/>
                </a:lnTo>
                <a:lnTo>
                  <a:pt x="18446" y="359505"/>
                </a:lnTo>
                <a:lnTo>
                  <a:pt x="38469" y="373002"/>
                </a:lnTo>
                <a:lnTo>
                  <a:pt x="62991" y="377951"/>
                </a:lnTo>
                <a:lnTo>
                  <a:pt x="758443" y="377951"/>
                </a:lnTo>
                <a:lnTo>
                  <a:pt x="782966" y="373002"/>
                </a:lnTo>
                <a:lnTo>
                  <a:pt x="802989" y="359505"/>
                </a:lnTo>
                <a:lnTo>
                  <a:pt x="816486" y="339482"/>
                </a:lnTo>
                <a:lnTo>
                  <a:pt x="821436" y="314959"/>
                </a:lnTo>
                <a:lnTo>
                  <a:pt x="821436" y="62991"/>
                </a:lnTo>
                <a:lnTo>
                  <a:pt x="816486" y="38469"/>
                </a:lnTo>
                <a:lnTo>
                  <a:pt x="802989" y="18446"/>
                </a:lnTo>
                <a:lnTo>
                  <a:pt x="782966" y="4949"/>
                </a:lnTo>
                <a:lnTo>
                  <a:pt x="758443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7748778" y="1608202"/>
            <a:ext cx="723900" cy="262572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1575" dirty="0">
                <a:solidFill>
                  <a:srgbClr val="3E3E3E"/>
                </a:solidFill>
                <a:latin typeface="Arial MT"/>
                <a:cs typeface="Arial MT"/>
              </a:rPr>
              <a:t>BPKAD</a:t>
            </a:r>
            <a:endParaRPr sz="1575">
              <a:solidFill>
                <a:prstClr val="black"/>
              </a:solidFill>
              <a:latin typeface="Arial MT"/>
              <a:cs typeface="Arial MT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10536174" y="1472183"/>
            <a:ext cx="1232535" cy="569595"/>
          </a:xfrm>
          <a:custGeom>
            <a:avLst/>
            <a:gdLst/>
            <a:ahLst/>
            <a:cxnLst/>
            <a:rect l="l" t="t" r="r" b="b"/>
            <a:pathLst>
              <a:path w="821690" h="379730">
                <a:moveTo>
                  <a:pt x="758189" y="0"/>
                </a:moveTo>
                <a:lnTo>
                  <a:pt x="63245" y="0"/>
                </a:lnTo>
                <a:lnTo>
                  <a:pt x="38629" y="4970"/>
                </a:lnTo>
                <a:lnTo>
                  <a:pt x="18526" y="18526"/>
                </a:lnTo>
                <a:lnTo>
                  <a:pt x="4970" y="38629"/>
                </a:lnTo>
                <a:lnTo>
                  <a:pt x="0" y="63246"/>
                </a:lnTo>
                <a:lnTo>
                  <a:pt x="0" y="316230"/>
                </a:lnTo>
                <a:lnTo>
                  <a:pt x="4970" y="340846"/>
                </a:lnTo>
                <a:lnTo>
                  <a:pt x="18526" y="360949"/>
                </a:lnTo>
                <a:lnTo>
                  <a:pt x="38629" y="374505"/>
                </a:lnTo>
                <a:lnTo>
                  <a:pt x="63245" y="379476"/>
                </a:lnTo>
                <a:lnTo>
                  <a:pt x="758189" y="379476"/>
                </a:lnTo>
                <a:lnTo>
                  <a:pt x="782806" y="374505"/>
                </a:lnTo>
                <a:lnTo>
                  <a:pt x="802909" y="360949"/>
                </a:lnTo>
                <a:lnTo>
                  <a:pt x="816465" y="340846"/>
                </a:lnTo>
                <a:lnTo>
                  <a:pt x="821435" y="316230"/>
                </a:lnTo>
                <a:lnTo>
                  <a:pt x="821435" y="63246"/>
                </a:lnTo>
                <a:lnTo>
                  <a:pt x="816465" y="38629"/>
                </a:lnTo>
                <a:lnTo>
                  <a:pt x="802909" y="18526"/>
                </a:lnTo>
                <a:lnTo>
                  <a:pt x="782806" y="4970"/>
                </a:lnTo>
                <a:lnTo>
                  <a:pt x="758189" y="0"/>
                </a:lnTo>
                <a:close/>
              </a:path>
            </a:pathLst>
          </a:custGeom>
          <a:solidFill>
            <a:srgbClr val="9CF1E6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10803254" y="1491043"/>
            <a:ext cx="699135" cy="504946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34290" defTabSz="1371600">
              <a:spcBef>
                <a:spcPts val="158"/>
              </a:spcBef>
            </a:pPr>
            <a:r>
              <a:rPr sz="1575" dirty="0">
                <a:solidFill>
                  <a:srgbClr val="3E3E3E"/>
                </a:solidFill>
                <a:latin typeface="Arial MT"/>
                <a:cs typeface="Arial MT"/>
              </a:rPr>
              <a:t>Kepala</a:t>
            </a:r>
            <a:endParaRPr sz="1575">
              <a:solidFill>
                <a:prstClr val="black"/>
              </a:solidFill>
              <a:latin typeface="Arial MT"/>
              <a:cs typeface="Arial MT"/>
            </a:endParaRPr>
          </a:p>
          <a:p>
            <a:pPr marL="19050" defTabSz="1371600"/>
            <a:r>
              <a:rPr sz="1575" spc="8" dirty="0">
                <a:solidFill>
                  <a:srgbClr val="3E3E3E"/>
                </a:solidFill>
                <a:latin typeface="Arial MT"/>
                <a:cs typeface="Arial MT"/>
              </a:rPr>
              <a:t>Dae</a:t>
            </a:r>
            <a:r>
              <a:rPr sz="1575" spc="-15" dirty="0">
                <a:solidFill>
                  <a:srgbClr val="3E3E3E"/>
                </a:solidFill>
                <a:latin typeface="Arial MT"/>
                <a:cs typeface="Arial MT"/>
              </a:rPr>
              <a:t>r</a:t>
            </a:r>
            <a:r>
              <a:rPr sz="1575" dirty="0">
                <a:solidFill>
                  <a:srgbClr val="3E3E3E"/>
                </a:solidFill>
                <a:latin typeface="Arial MT"/>
                <a:cs typeface="Arial MT"/>
              </a:rPr>
              <a:t>ah</a:t>
            </a:r>
            <a:endParaRPr sz="1575">
              <a:solidFill>
                <a:prstClr val="black"/>
              </a:solidFill>
              <a:latin typeface="Arial MT"/>
              <a:cs typeface="Arial MT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3124961" y="2116836"/>
            <a:ext cx="482918" cy="487680"/>
          </a:xfrm>
          <a:custGeom>
            <a:avLst/>
            <a:gdLst/>
            <a:ahLst/>
            <a:cxnLst/>
            <a:rect l="l" t="t" r="r" b="b"/>
            <a:pathLst>
              <a:path w="321944" h="325119">
                <a:moveTo>
                  <a:pt x="160781" y="0"/>
                </a:moveTo>
                <a:lnTo>
                  <a:pt x="118048" y="5796"/>
                </a:lnTo>
                <a:lnTo>
                  <a:pt x="79643" y="22154"/>
                </a:lnTo>
                <a:lnTo>
                  <a:pt x="47101" y="47529"/>
                </a:lnTo>
                <a:lnTo>
                  <a:pt x="21956" y="80376"/>
                </a:lnTo>
                <a:lnTo>
                  <a:pt x="5744" y="119150"/>
                </a:lnTo>
                <a:lnTo>
                  <a:pt x="0" y="162305"/>
                </a:lnTo>
                <a:lnTo>
                  <a:pt x="5744" y="205461"/>
                </a:lnTo>
                <a:lnTo>
                  <a:pt x="21956" y="244235"/>
                </a:lnTo>
                <a:lnTo>
                  <a:pt x="47101" y="277082"/>
                </a:lnTo>
                <a:lnTo>
                  <a:pt x="79643" y="302457"/>
                </a:lnTo>
                <a:lnTo>
                  <a:pt x="118048" y="318815"/>
                </a:lnTo>
                <a:lnTo>
                  <a:pt x="160781" y="324612"/>
                </a:lnTo>
                <a:lnTo>
                  <a:pt x="203515" y="318815"/>
                </a:lnTo>
                <a:lnTo>
                  <a:pt x="241920" y="302457"/>
                </a:lnTo>
                <a:lnTo>
                  <a:pt x="274462" y="277082"/>
                </a:lnTo>
                <a:lnTo>
                  <a:pt x="299607" y="244235"/>
                </a:lnTo>
                <a:lnTo>
                  <a:pt x="315819" y="205461"/>
                </a:lnTo>
                <a:lnTo>
                  <a:pt x="321564" y="162305"/>
                </a:lnTo>
                <a:lnTo>
                  <a:pt x="315819" y="119150"/>
                </a:lnTo>
                <a:lnTo>
                  <a:pt x="299607" y="80376"/>
                </a:lnTo>
                <a:lnTo>
                  <a:pt x="274462" y="47529"/>
                </a:lnTo>
                <a:lnTo>
                  <a:pt x="241920" y="22154"/>
                </a:lnTo>
                <a:lnTo>
                  <a:pt x="203515" y="5796"/>
                </a:lnTo>
                <a:lnTo>
                  <a:pt x="160781" y="0"/>
                </a:lnTo>
                <a:close/>
              </a:path>
            </a:pathLst>
          </a:custGeom>
          <a:solidFill>
            <a:srgbClr val="FFC000">
              <a:alpha val="85096"/>
            </a:srgbClr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3241738" y="2101406"/>
            <a:ext cx="250508" cy="481863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3000" dirty="0">
                <a:solidFill>
                  <a:srgbClr val="FFFFFF"/>
                </a:solidFill>
                <a:latin typeface="Arial MT"/>
                <a:cs typeface="Arial MT"/>
              </a:rPr>
              <a:t>1</a:t>
            </a:r>
            <a:endParaRPr sz="3000">
              <a:solidFill>
                <a:prstClr val="black"/>
              </a:solidFill>
              <a:latin typeface="Arial MT"/>
              <a:cs typeface="Arial MT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6080761" y="2809493"/>
            <a:ext cx="484823" cy="489585"/>
          </a:xfrm>
          <a:custGeom>
            <a:avLst/>
            <a:gdLst/>
            <a:ahLst/>
            <a:cxnLst/>
            <a:rect l="l" t="t" r="r" b="b"/>
            <a:pathLst>
              <a:path w="323214" h="326389">
                <a:moveTo>
                  <a:pt x="161544" y="0"/>
                </a:moveTo>
                <a:lnTo>
                  <a:pt x="118577" y="5826"/>
                </a:lnTo>
                <a:lnTo>
                  <a:pt x="79981" y="22267"/>
                </a:lnTo>
                <a:lnTo>
                  <a:pt x="47291" y="47767"/>
                </a:lnTo>
                <a:lnTo>
                  <a:pt x="22041" y="80772"/>
                </a:lnTo>
                <a:lnTo>
                  <a:pt x="5766" y="119723"/>
                </a:lnTo>
                <a:lnTo>
                  <a:pt x="0" y="163067"/>
                </a:lnTo>
                <a:lnTo>
                  <a:pt x="5766" y="206412"/>
                </a:lnTo>
                <a:lnTo>
                  <a:pt x="22041" y="245363"/>
                </a:lnTo>
                <a:lnTo>
                  <a:pt x="47291" y="278368"/>
                </a:lnTo>
                <a:lnTo>
                  <a:pt x="79981" y="303868"/>
                </a:lnTo>
                <a:lnTo>
                  <a:pt x="118577" y="320309"/>
                </a:lnTo>
                <a:lnTo>
                  <a:pt x="161544" y="326136"/>
                </a:lnTo>
                <a:lnTo>
                  <a:pt x="204510" y="320309"/>
                </a:lnTo>
                <a:lnTo>
                  <a:pt x="243106" y="303868"/>
                </a:lnTo>
                <a:lnTo>
                  <a:pt x="275796" y="278368"/>
                </a:lnTo>
                <a:lnTo>
                  <a:pt x="301046" y="245363"/>
                </a:lnTo>
                <a:lnTo>
                  <a:pt x="317321" y="206412"/>
                </a:lnTo>
                <a:lnTo>
                  <a:pt x="323088" y="163067"/>
                </a:lnTo>
                <a:lnTo>
                  <a:pt x="317321" y="119723"/>
                </a:lnTo>
                <a:lnTo>
                  <a:pt x="301046" y="80772"/>
                </a:lnTo>
                <a:lnTo>
                  <a:pt x="275796" y="47767"/>
                </a:lnTo>
                <a:lnTo>
                  <a:pt x="243106" y="22267"/>
                </a:lnTo>
                <a:lnTo>
                  <a:pt x="204510" y="5826"/>
                </a:lnTo>
                <a:lnTo>
                  <a:pt x="161544" y="0"/>
                </a:lnTo>
                <a:close/>
              </a:path>
            </a:pathLst>
          </a:custGeom>
          <a:solidFill>
            <a:srgbClr val="FFC000">
              <a:alpha val="85096"/>
            </a:srgbClr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6155055" y="2866835"/>
            <a:ext cx="336231" cy="343364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2100" dirty="0">
                <a:solidFill>
                  <a:srgbClr val="FFFFFF"/>
                </a:solidFill>
                <a:latin typeface="Arial MT"/>
                <a:cs typeface="Arial MT"/>
              </a:rPr>
              <a:t>2a</a:t>
            </a:r>
            <a:endParaRPr sz="2100">
              <a:solidFill>
                <a:prstClr val="black"/>
              </a:solidFill>
              <a:latin typeface="Arial MT"/>
              <a:cs typeface="Arial MT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13736575" y="3172967"/>
            <a:ext cx="484823" cy="487680"/>
          </a:xfrm>
          <a:custGeom>
            <a:avLst/>
            <a:gdLst/>
            <a:ahLst/>
            <a:cxnLst/>
            <a:rect l="l" t="t" r="r" b="b"/>
            <a:pathLst>
              <a:path w="323215" h="325119">
                <a:moveTo>
                  <a:pt x="161543" y="0"/>
                </a:moveTo>
                <a:lnTo>
                  <a:pt x="118577" y="5796"/>
                </a:lnTo>
                <a:lnTo>
                  <a:pt x="79981" y="22154"/>
                </a:lnTo>
                <a:lnTo>
                  <a:pt x="47291" y="47529"/>
                </a:lnTo>
                <a:lnTo>
                  <a:pt x="22041" y="80376"/>
                </a:lnTo>
                <a:lnTo>
                  <a:pt x="5766" y="119150"/>
                </a:lnTo>
                <a:lnTo>
                  <a:pt x="0" y="162305"/>
                </a:lnTo>
                <a:lnTo>
                  <a:pt x="5766" y="205461"/>
                </a:lnTo>
                <a:lnTo>
                  <a:pt x="22041" y="244235"/>
                </a:lnTo>
                <a:lnTo>
                  <a:pt x="47291" y="277082"/>
                </a:lnTo>
                <a:lnTo>
                  <a:pt x="79981" y="302457"/>
                </a:lnTo>
                <a:lnTo>
                  <a:pt x="118577" y="318815"/>
                </a:lnTo>
                <a:lnTo>
                  <a:pt x="161543" y="324612"/>
                </a:lnTo>
                <a:lnTo>
                  <a:pt x="204510" y="318815"/>
                </a:lnTo>
                <a:lnTo>
                  <a:pt x="243106" y="302457"/>
                </a:lnTo>
                <a:lnTo>
                  <a:pt x="275796" y="277082"/>
                </a:lnTo>
                <a:lnTo>
                  <a:pt x="301046" y="244235"/>
                </a:lnTo>
                <a:lnTo>
                  <a:pt x="317321" y="205461"/>
                </a:lnTo>
                <a:lnTo>
                  <a:pt x="323087" y="162305"/>
                </a:lnTo>
                <a:lnTo>
                  <a:pt x="317321" y="119150"/>
                </a:lnTo>
                <a:lnTo>
                  <a:pt x="301046" y="80376"/>
                </a:lnTo>
                <a:lnTo>
                  <a:pt x="275796" y="47529"/>
                </a:lnTo>
                <a:lnTo>
                  <a:pt x="243106" y="22154"/>
                </a:lnTo>
                <a:lnTo>
                  <a:pt x="204510" y="5796"/>
                </a:lnTo>
                <a:lnTo>
                  <a:pt x="161543" y="0"/>
                </a:lnTo>
                <a:close/>
              </a:path>
            </a:pathLst>
          </a:custGeom>
          <a:solidFill>
            <a:srgbClr val="FFC000">
              <a:alpha val="85096"/>
            </a:srgbClr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13876209" y="3208400"/>
            <a:ext cx="207645" cy="387607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defTabSz="1371600">
              <a:spcBef>
                <a:spcPts val="143"/>
              </a:spcBef>
            </a:pPr>
            <a:r>
              <a:rPr sz="2400" b="1" spc="-8" dirty="0">
                <a:solidFill>
                  <a:srgbClr val="FFFFFF"/>
                </a:solidFill>
                <a:latin typeface="Arial"/>
                <a:cs typeface="Arial"/>
              </a:rPr>
              <a:t>8</a:t>
            </a:r>
            <a:endParaRPr sz="2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17282161" y="2494025"/>
            <a:ext cx="482918" cy="489585"/>
          </a:xfrm>
          <a:custGeom>
            <a:avLst/>
            <a:gdLst/>
            <a:ahLst/>
            <a:cxnLst/>
            <a:rect l="l" t="t" r="r" b="b"/>
            <a:pathLst>
              <a:path w="321945" h="326389">
                <a:moveTo>
                  <a:pt x="160781" y="0"/>
                </a:moveTo>
                <a:lnTo>
                  <a:pt x="118048" y="5826"/>
                </a:lnTo>
                <a:lnTo>
                  <a:pt x="79643" y="22267"/>
                </a:lnTo>
                <a:lnTo>
                  <a:pt x="47101" y="47767"/>
                </a:lnTo>
                <a:lnTo>
                  <a:pt x="21956" y="80772"/>
                </a:lnTo>
                <a:lnTo>
                  <a:pt x="5744" y="119723"/>
                </a:lnTo>
                <a:lnTo>
                  <a:pt x="0" y="163067"/>
                </a:lnTo>
                <a:lnTo>
                  <a:pt x="5744" y="206412"/>
                </a:lnTo>
                <a:lnTo>
                  <a:pt x="21956" y="245363"/>
                </a:lnTo>
                <a:lnTo>
                  <a:pt x="47101" y="278368"/>
                </a:lnTo>
                <a:lnTo>
                  <a:pt x="79643" y="303868"/>
                </a:lnTo>
                <a:lnTo>
                  <a:pt x="118048" y="320309"/>
                </a:lnTo>
                <a:lnTo>
                  <a:pt x="160781" y="326136"/>
                </a:lnTo>
                <a:lnTo>
                  <a:pt x="203515" y="320309"/>
                </a:lnTo>
                <a:lnTo>
                  <a:pt x="241920" y="303868"/>
                </a:lnTo>
                <a:lnTo>
                  <a:pt x="274462" y="278368"/>
                </a:lnTo>
                <a:lnTo>
                  <a:pt x="299607" y="245363"/>
                </a:lnTo>
                <a:lnTo>
                  <a:pt x="315819" y="206412"/>
                </a:lnTo>
                <a:lnTo>
                  <a:pt x="321563" y="163067"/>
                </a:lnTo>
                <a:lnTo>
                  <a:pt x="315819" y="119723"/>
                </a:lnTo>
                <a:lnTo>
                  <a:pt x="299607" y="80772"/>
                </a:lnTo>
                <a:lnTo>
                  <a:pt x="274462" y="47767"/>
                </a:lnTo>
                <a:lnTo>
                  <a:pt x="241920" y="22267"/>
                </a:lnTo>
                <a:lnTo>
                  <a:pt x="203515" y="5826"/>
                </a:lnTo>
                <a:lnTo>
                  <a:pt x="160781" y="0"/>
                </a:lnTo>
                <a:close/>
              </a:path>
            </a:pathLst>
          </a:custGeom>
          <a:solidFill>
            <a:srgbClr val="FFC000">
              <a:alpha val="85096"/>
            </a:srgbClr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17421225" y="2529841"/>
            <a:ext cx="207645" cy="387607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defTabSz="1371600">
              <a:spcBef>
                <a:spcPts val="143"/>
              </a:spcBef>
            </a:pPr>
            <a:r>
              <a:rPr sz="2400" b="1" spc="-8" dirty="0">
                <a:solidFill>
                  <a:srgbClr val="FFFFFF"/>
                </a:solidFill>
                <a:latin typeface="Arial"/>
                <a:cs typeface="Arial"/>
              </a:rPr>
              <a:t>9</a:t>
            </a:r>
            <a:endParaRPr sz="2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17241011" y="5321807"/>
            <a:ext cx="482918" cy="487680"/>
          </a:xfrm>
          <a:custGeom>
            <a:avLst/>
            <a:gdLst/>
            <a:ahLst/>
            <a:cxnLst/>
            <a:rect l="l" t="t" r="r" b="b"/>
            <a:pathLst>
              <a:path w="321945" h="325120">
                <a:moveTo>
                  <a:pt x="160782" y="0"/>
                </a:moveTo>
                <a:lnTo>
                  <a:pt x="118048" y="5796"/>
                </a:lnTo>
                <a:lnTo>
                  <a:pt x="79643" y="22154"/>
                </a:lnTo>
                <a:lnTo>
                  <a:pt x="47101" y="47529"/>
                </a:lnTo>
                <a:lnTo>
                  <a:pt x="21956" y="80376"/>
                </a:lnTo>
                <a:lnTo>
                  <a:pt x="5744" y="119150"/>
                </a:lnTo>
                <a:lnTo>
                  <a:pt x="0" y="162305"/>
                </a:lnTo>
                <a:lnTo>
                  <a:pt x="5744" y="205461"/>
                </a:lnTo>
                <a:lnTo>
                  <a:pt x="21956" y="244235"/>
                </a:lnTo>
                <a:lnTo>
                  <a:pt x="47101" y="277082"/>
                </a:lnTo>
                <a:lnTo>
                  <a:pt x="79643" y="302457"/>
                </a:lnTo>
                <a:lnTo>
                  <a:pt x="118048" y="318815"/>
                </a:lnTo>
                <a:lnTo>
                  <a:pt x="160782" y="324611"/>
                </a:lnTo>
                <a:lnTo>
                  <a:pt x="203515" y="318815"/>
                </a:lnTo>
                <a:lnTo>
                  <a:pt x="241920" y="302457"/>
                </a:lnTo>
                <a:lnTo>
                  <a:pt x="274462" y="277082"/>
                </a:lnTo>
                <a:lnTo>
                  <a:pt x="299607" y="244235"/>
                </a:lnTo>
                <a:lnTo>
                  <a:pt x="315819" y="205461"/>
                </a:lnTo>
                <a:lnTo>
                  <a:pt x="321564" y="162305"/>
                </a:lnTo>
                <a:lnTo>
                  <a:pt x="315819" y="119150"/>
                </a:lnTo>
                <a:lnTo>
                  <a:pt x="299607" y="80376"/>
                </a:lnTo>
                <a:lnTo>
                  <a:pt x="274462" y="47529"/>
                </a:lnTo>
                <a:lnTo>
                  <a:pt x="241920" y="22154"/>
                </a:lnTo>
                <a:lnTo>
                  <a:pt x="203515" y="5796"/>
                </a:lnTo>
                <a:lnTo>
                  <a:pt x="160782" y="0"/>
                </a:lnTo>
                <a:close/>
              </a:path>
            </a:pathLst>
          </a:custGeom>
          <a:solidFill>
            <a:srgbClr val="FFC000">
              <a:alpha val="85096"/>
            </a:srgbClr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17295495" y="5357621"/>
            <a:ext cx="377190" cy="387607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defTabSz="1371600">
              <a:spcBef>
                <a:spcPts val="143"/>
              </a:spcBef>
            </a:pPr>
            <a:r>
              <a:rPr sz="2400" b="1" spc="-8" dirty="0">
                <a:solidFill>
                  <a:srgbClr val="FFFFFF"/>
                </a:solidFill>
                <a:latin typeface="Arial"/>
                <a:cs typeface="Arial"/>
              </a:rPr>
              <a:t>10</a:t>
            </a:r>
            <a:endParaRPr sz="2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17032985" y="8213598"/>
            <a:ext cx="482918" cy="487680"/>
          </a:xfrm>
          <a:custGeom>
            <a:avLst/>
            <a:gdLst/>
            <a:ahLst/>
            <a:cxnLst/>
            <a:rect l="l" t="t" r="r" b="b"/>
            <a:pathLst>
              <a:path w="321945" h="325120">
                <a:moveTo>
                  <a:pt x="160781" y="0"/>
                </a:moveTo>
                <a:lnTo>
                  <a:pt x="118048" y="5796"/>
                </a:lnTo>
                <a:lnTo>
                  <a:pt x="79643" y="22154"/>
                </a:lnTo>
                <a:lnTo>
                  <a:pt x="47101" y="47529"/>
                </a:lnTo>
                <a:lnTo>
                  <a:pt x="21956" y="80376"/>
                </a:lnTo>
                <a:lnTo>
                  <a:pt x="5744" y="119150"/>
                </a:lnTo>
                <a:lnTo>
                  <a:pt x="0" y="162306"/>
                </a:lnTo>
                <a:lnTo>
                  <a:pt x="5744" y="205452"/>
                </a:lnTo>
                <a:lnTo>
                  <a:pt x="21956" y="244223"/>
                </a:lnTo>
                <a:lnTo>
                  <a:pt x="47101" y="277072"/>
                </a:lnTo>
                <a:lnTo>
                  <a:pt x="79643" y="302451"/>
                </a:lnTo>
                <a:lnTo>
                  <a:pt x="118048" y="318814"/>
                </a:lnTo>
                <a:lnTo>
                  <a:pt x="160781" y="324612"/>
                </a:lnTo>
                <a:lnTo>
                  <a:pt x="203515" y="318814"/>
                </a:lnTo>
                <a:lnTo>
                  <a:pt x="241920" y="302451"/>
                </a:lnTo>
                <a:lnTo>
                  <a:pt x="274462" y="277072"/>
                </a:lnTo>
                <a:lnTo>
                  <a:pt x="299607" y="244223"/>
                </a:lnTo>
                <a:lnTo>
                  <a:pt x="315819" y="205452"/>
                </a:lnTo>
                <a:lnTo>
                  <a:pt x="321564" y="162306"/>
                </a:lnTo>
                <a:lnTo>
                  <a:pt x="315819" y="119150"/>
                </a:lnTo>
                <a:lnTo>
                  <a:pt x="299607" y="80376"/>
                </a:lnTo>
                <a:lnTo>
                  <a:pt x="274462" y="47529"/>
                </a:lnTo>
                <a:lnTo>
                  <a:pt x="241920" y="22154"/>
                </a:lnTo>
                <a:lnTo>
                  <a:pt x="203515" y="5796"/>
                </a:lnTo>
                <a:lnTo>
                  <a:pt x="160781" y="0"/>
                </a:lnTo>
                <a:close/>
              </a:path>
            </a:pathLst>
          </a:custGeom>
          <a:solidFill>
            <a:srgbClr val="FFC000">
              <a:alpha val="85096"/>
            </a:srgbClr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17096232" y="8250326"/>
            <a:ext cx="344805" cy="387607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defTabSz="1371600">
              <a:spcBef>
                <a:spcPts val="143"/>
              </a:spcBef>
            </a:pPr>
            <a:r>
              <a:rPr sz="2400" b="1" spc="-135" dirty="0">
                <a:solidFill>
                  <a:srgbClr val="FFFFFF"/>
                </a:solidFill>
                <a:latin typeface="Arial"/>
                <a:cs typeface="Arial"/>
              </a:rPr>
              <a:t>11</a:t>
            </a:r>
            <a:endParaRPr sz="2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12978955" y="2394586"/>
            <a:ext cx="1182053" cy="387607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57150" defTabSz="1371600">
              <a:spcBef>
                <a:spcPts val="143"/>
              </a:spcBef>
            </a:pPr>
            <a:r>
              <a:rPr sz="1575" spc="-23" dirty="0">
                <a:solidFill>
                  <a:srgbClr val="2C2D35"/>
                </a:solidFill>
                <a:latin typeface="Calibri"/>
                <a:cs typeface="Calibri"/>
              </a:rPr>
              <a:t>Pembuatan</a:t>
            </a:r>
            <a:r>
              <a:rPr sz="3600" b="1" spc="-33" baseline="-22569" dirty="0">
                <a:solidFill>
                  <a:srgbClr val="6F2F9F"/>
                </a:solidFill>
                <a:latin typeface="Calibri"/>
                <a:cs typeface="Calibri"/>
              </a:rPr>
              <a:t>+</a:t>
            </a:r>
            <a:endParaRPr sz="3600" baseline="-22569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16022575" y="1687067"/>
            <a:ext cx="1614488" cy="270510"/>
          </a:xfrm>
          <a:custGeom>
            <a:avLst/>
            <a:gdLst/>
            <a:ahLst/>
            <a:cxnLst/>
            <a:rect l="l" t="t" r="r" b="b"/>
            <a:pathLst>
              <a:path w="1076325" h="180340">
                <a:moveTo>
                  <a:pt x="1045972" y="0"/>
                </a:moveTo>
                <a:lnTo>
                  <a:pt x="29972" y="0"/>
                </a:lnTo>
                <a:lnTo>
                  <a:pt x="18323" y="2361"/>
                </a:lnTo>
                <a:lnTo>
                  <a:pt x="8794" y="8794"/>
                </a:lnTo>
                <a:lnTo>
                  <a:pt x="2361" y="18323"/>
                </a:lnTo>
                <a:lnTo>
                  <a:pt x="0" y="29972"/>
                </a:lnTo>
                <a:lnTo>
                  <a:pt x="0" y="149860"/>
                </a:lnTo>
                <a:lnTo>
                  <a:pt x="2361" y="161508"/>
                </a:lnTo>
                <a:lnTo>
                  <a:pt x="8794" y="171037"/>
                </a:lnTo>
                <a:lnTo>
                  <a:pt x="18323" y="177470"/>
                </a:lnTo>
                <a:lnTo>
                  <a:pt x="29972" y="179832"/>
                </a:lnTo>
                <a:lnTo>
                  <a:pt x="1045972" y="179832"/>
                </a:lnTo>
                <a:lnTo>
                  <a:pt x="1057620" y="177470"/>
                </a:lnTo>
                <a:lnTo>
                  <a:pt x="1067149" y="171037"/>
                </a:lnTo>
                <a:lnTo>
                  <a:pt x="1073582" y="161508"/>
                </a:lnTo>
                <a:lnTo>
                  <a:pt x="1075943" y="149860"/>
                </a:lnTo>
                <a:lnTo>
                  <a:pt x="1075943" y="29972"/>
                </a:lnTo>
                <a:lnTo>
                  <a:pt x="1073582" y="18323"/>
                </a:lnTo>
                <a:lnTo>
                  <a:pt x="1067149" y="8794"/>
                </a:lnTo>
                <a:lnTo>
                  <a:pt x="1057620" y="2361"/>
                </a:lnTo>
                <a:lnTo>
                  <a:pt x="1045972" y="0"/>
                </a:lnTo>
                <a:close/>
              </a:path>
            </a:pathLst>
          </a:custGeom>
          <a:solidFill>
            <a:srgbClr val="9CF1E6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16597503" y="1676780"/>
            <a:ext cx="464820" cy="262572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1575" dirty="0">
                <a:solidFill>
                  <a:srgbClr val="3E3E3E"/>
                </a:solidFill>
                <a:latin typeface="Arial MT"/>
                <a:cs typeface="Arial MT"/>
              </a:rPr>
              <a:t>BUN</a:t>
            </a:r>
            <a:endParaRPr sz="1575">
              <a:solidFill>
                <a:prstClr val="black"/>
              </a:solidFill>
              <a:latin typeface="Arial MT"/>
              <a:cs typeface="Arial MT"/>
            </a:endParaRPr>
          </a:p>
        </p:txBody>
      </p:sp>
      <p:grpSp>
        <p:nvGrpSpPr>
          <p:cNvPr id="86" name="object 86"/>
          <p:cNvGrpSpPr/>
          <p:nvPr/>
        </p:nvGrpSpPr>
        <p:grpSpPr>
          <a:xfrm>
            <a:off x="2902076" y="1303020"/>
            <a:ext cx="14926628" cy="3049905"/>
            <a:chOff x="1934717" y="868680"/>
            <a:chExt cx="9951085" cy="2033270"/>
          </a:xfrm>
        </p:grpSpPr>
        <p:pic>
          <p:nvPicPr>
            <p:cNvPr id="87" name="object 8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553699" y="868680"/>
              <a:ext cx="1331976" cy="310896"/>
            </a:xfrm>
            <a:prstGeom prst="rect">
              <a:avLst/>
            </a:prstGeom>
          </p:spPr>
        </p:pic>
        <p:sp>
          <p:nvSpPr>
            <p:cNvPr id="88" name="object 88"/>
            <p:cNvSpPr/>
            <p:nvPr/>
          </p:nvSpPr>
          <p:spPr>
            <a:xfrm>
              <a:off x="1934718" y="1754123"/>
              <a:ext cx="2597150" cy="622300"/>
            </a:xfrm>
            <a:custGeom>
              <a:avLst/>
              <a:gdLst/>
              <a:ahLst/>
              <a:cxnLst/>
              <a:rect l="l" t="t" r="r" b="b"/>
              <a:pathLst>
                <a:path w="2597150" h="622300">
                  <a:moveTo>
                    <a:pt x="793623" y="564642"/>
                  </a:moveTo>
                  <a:lnTo>
                    <a:pt x="776897" y="524217"/>
                  </a:lnTo>
                  <a:lnTo>
                    <a:pt x="736473" y="507492"/>
                  </a:lnTo>
                  <a:lnTo>
                    <a:pt x="714248" y="511975"/>
                  </a:lnTo>
                  <a:lnTo>
                    <a:pt x="696087" y="524217"/>
                  </a:lnTo>
                  <a:lnTo>
                    <a:pt x="683818" y="542378"/>
                  </a:lnTo>
                  <a:lnTo>
                    <a:pt x="683171" y="545592"/>
                  </a:lnTo>
                  <a:lnTo>
                    <a:pt x="114300" y="545592"/>
                  </a:lnTo>
                  <a:lnTo>
                    <a:pt x="114300" y="507492"/>
                  </a:lnTo>
                  <a:lnTo>
                    <a:pt x="0" y="564642"/>
                  </a:lnTo>
                  <a:lnTo>
                    <a:pt x="114300" y="621792"/>
                  </a:lnTo>
                  <a:lnTo>
                    <a:pt x="114300" y="583692"/>
                  </a:lnTo>
                  <a:lnTo>
                    <a:pt x="683158" y="583692"/>
                  </a:lnTo>
                  <a:lnTo>
                    <a:pt x="683818" y="586917"/>
                  </a:lnTo>
                  <a:lnTo>
                    <a:pt x="696087" y="605078"/>
                  </a:lnTo>
                  <a:lnTo>
                    <a:pt x="714248" y="617321"/>
                  </a:lnTo>
                  <a:lnTo>
                    <a:pt x="736473" y="621792"/>
                  </a:lnTo>
                  <a:lnTo>
                    <a:pt x="758736" y="617321"/>
                  </a:lnTo>
                  <a:lnTo>
                    <a:pt x="776897" y="605078"/>
                  </a:lnTo>
                  <a:lnTo>
                    <a:pt x="789139" y="586917"/>
                  </a:lnTo>
                  <a:lnTo>
                    <a:pt x="789787" y="583692"/>
                  </a:lnTo>
                  <a:lnTo>
                    <a:pt x="793623" y="564642"/>
                  </a:lnTo>
                  <a:close/>
                </a:path>
                <a:path w="2597150" h="622300">
                  <a:moveTo>
                    <a:pt x="2597150" y="57150"/>
                  </a:moveTo>
                  <a:lnTo>
                    <a:pt x="2559050" y="38100"/>
                  </a:lnTo>
                  <a:lnTo>
                    <a:pt x="2482850" y="0"/>
                  </a:lnTo>
                  <a:lnTo>
                    <a:pt x="2482850" y="38100"/>
                  </a:lnTo>
                  <a:lnTo>
                    <a:pt x="2124430" y="38100"/>
                  </a:lnTo>
                  <a:lnTo>
                    <a:pt x="2123783" y="34886"/>
                  </a:lnTo>
                  <a:lnTo>
                    <a:pt x="2111540" y="16725"/>
                  </a:lnTo>
                  <a:lnTo>
                    <a:pt x="2093379" y="4483"/>
                  </a:lnTo>
                  <a:lnTo>
                    <a:pt x="2071116" y="0"/>
                  </a:lnTo>
                  <a:lnTo>
                    <a:pt x="2048840" y="4483"/>
                  </a:lnTo>
                  <a:lnTo>
                    <a:pt x="2030679" y="16725"/>
                  </a:lnTo>
                  <a:lnTo>
                    <a:pt x="2018436" y="34886"/>
                  </a:lnTo>
                  <a:lnTo>
                    <a:pt x="2013966" y="57150"/>
                  </a:lnTo>
                  <a:lnTo>
                    <a:pt x="2018436" y="79425"/>
                  </a:lnTo>
                  <a:lnTo>
                    <a:pt x="2030679" y="97586"/>
                  </a:lnTo>
                  <a:lnTo>
                    <a:pt x="2048840" y="109829"/>
                  </a:lnTo>
                  <a:lnTo>
                    <a:pt x="2071116" y="114300"/>
                  </a:lnTo>
                  <a:lnTo>
                    <a:pt x="2093379" y="109829"/>
                  </a:lnTo>
                  <a:lnTo>
                    <a:pt x="2111540" y="97586"/>
                  </a:lnTo>
                  <a:lnTo>
                    <a:pt x="2123783" y="79425"/>
                  </a:lnTo>
                  <a:lnTo>
                    <a:pt x="2124430" y="76200"/>
                  </a:lnTo>
                  <a:lnTo>
                    <a:pt x="2482850" y="76200"/>
                  </a:lnTo>
                  <a:lnTo>
                    <a:pt x="2482850" y="114300"/>
                  </a:lnTo>
                  <a:lnTo>
                    <a:pt x="2559050" y="76200"/>
                  </a:lnTo>
                  <a:lnTo>
                    <a:pt x="2597150" y="57150"/>
                  </a:lnTo>
                  <a:close/>
                </a:path>
              </a:pathLst>
            </a:custGeom>
            <a:solidFill>
              <a:srgbClr val="375F9A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89" name="object 8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132075" y="2196083"/>
              <a:ext cx="359663" cy="362712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2138171" y="2575559"/>
              <a:ext cx="323215" cy="326390"/>
            </a:xfrm>
            <a:custGeom>
              <a:avLst/>
              <a:gdLst/>
              <a:ahLst/>
              <a:cxnLst/>
              <a:rect l="l" t="t" r="r" b="b"/>
              <a:pathLst>
                <a:path w="323214" h="326389">
                  <a:moveTo>
                    <a:pt x="161544" y="0"/>
                  </a:moveTo>
                  <a:lnTo>
                    <a:pt x="118577" y="5826"/>
                  </a:lnTo>
                  <a:lnTo>
                    <a:pt x="79981" y="22267"/>
                  </a:lnTo>
                  <a:lnTo>
                    <a:pt x="47291" y="47767"/>
                  </a:lnTo>
                  <a:lnTo>
                    <a:pt x="22041" y="80772"/>
                  </a:lnTo>
                  <a:lnTo>
                    <a:pt x="5766" y="119723"/>
                  </a:lnTo>
                  <a:lnTo>
                    <a:pt x="0" y="163067"/>
                  </a:lnTo>
                  <a:lnTo>
                    <a:pt x="5766" y="206412"/>
                  </a:lnTo>
                  <a:lnTo>
                    <a:pt x="22041" y="245363"/>
                  </a:lnTo>
                  <a:lnTo>
                    <a:pt x="47291" y="278368"/>
                  </a:lnTo>
                  <a:lnTo>
                    <a:pt x="79981" y="303868"/>
                  </a:lnTo>
                  <a:lnTo>
                    <a:pt x="118577" y="320309"/>
                  </a:lnTo>
                  <a:lnTo>
                    <a:pt x="161544" y="326136"/>
                  </a:lnTo>
                  <a:lnTo>
                    <a:pt x="204510" y="320309"/>
                  </a:lnTo>
                  <a:lnTo>
                    <a:pt x="243106" y="303868"/>
                  </a:lnTo>
                  <a:lnTo>
                    <a:pt x="275796" y="278368"/>
                  </a:lnTo>
                  <a:lnTo>
                    <a:pt x="301046" y="245363"/>
                  </a:lnTo>
                  <a:lnTo>
                    <a:pt x="317321" y="206412"/>
                  </a:lnTo>
                  <a:lnTo>
                    <a:pt x="323088" y="163067"/>
                  </a:lnTo>
                  <a:lnTo>
                    <a:pt x="317321" y="119723"/>
                  </a:lnTo>
                  <a:lnTo>
                    <a:pt x="301046" y="80772"/>
                  </a:lnTo>
                  <a:lnTo>
                    <a:pt x="275796" y="47767"/>
                  </a:lnTo>
                  <a:lnTo>
                    <a:pt x="243106" y="22267"/>
                  </a:lnTo>
                  <a:lnTo>
                    <a:pt x="204510" y="5826"/>
                  </a:lnTo>
                  <a:lnTo>
                    <a:pt x="161544" y="0"/>
                  </a:lnTo>
                  <a:close/>
                </a:path>
              </a:pathLst>
            </a:custGeom>
            <a:solidFill>
              <a:srgbClr val="FFC000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91" name="object 91"/>
          <p:cNvSpPr txBox="1"/>
          <p:nvPr/>
        </p:nvSpPr>
        <p:spPr>
          <a:xfrm>
            <a:off x="4322444" y="2450210"/>
            <a:ext cx="1061085" cy="1958228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marR="7620" defTabSz="1371600">
              <a:spcBef>
                <a:spcPts val="150"/>
              </a:spcBef>
            </a:pPr>
            <a:r>
              <a:rPr dirty="0">
                <a:solidFill>
                  <a:srgbClr val="2C2D35"/>
                </a:solidFill>
                <a:latin typeface="Calibri"/>
                <a:cs typeface="Calibri"/>
              </a:rPr>
              <a:t>Mela</a:t>
            </a:r>
            <a:r>
              <a:rPr spc="-30" dirty="0">
                <a:solidFill>
                  <a:srgbClr val="2C2D35"/>
                </a:solidFill>
                <a:latin typeface="Calibri"/>
                <a:cs typeface="Calibri"/>
              </a:rPr>
              <a:t>k</a:t>
            </a:r>
            <a:r>
              <a:rPr dirty="0">
                <a:solidFill>
                  <a:srgbClr val="2C2D35"/>
                </a:solidFill>
                <a:latin typeface="Calibri"/>
                <a:cs typeface="Calibri"/>
              </a:rPr>
              <a:t>u</a:t>
            </a:r>
            <a:r>
              <a:rPr spc="-45" dirty="0">
                <a:solidFill>
                  <a:srgbClr val="2C2D35"/>
                </a:solidFill>
                <a:latin typeface="Calibri"/>
                <a:cs typeface="Calibri"/>
              </a:rPr>
              <a:t>k</a:t>
            </a:r>
            <a:r>
              <a:rPr dirty="0">
                <a:solidFill>
                  <a:srgbClr val="2C2D35"/>
                </a:solidFill>
                <a:latin typeface="Calibri"/>
                <a:cs typeface="Calibri"/>
              </a:rPr>
              <a:t>an  </a:t>
            </a:r>
            <a:r>
              <a:rPr spc="-8" dirty="0">
                <a:solidFill>
                  <a:srgbClr val="2C2D35"/>
                </a:solidFill>
                <a:latin typeface="Calibri"/>
                <a:cs typeface="Calibri"/>
              </a:rPr>
              <a:t>reviu </a:t>
            </a:r>
            <a:r>
              <a:rPr spc="-15" dirty="0">
                <a:solidFill>
                  <a:srgbClr val="2C2D35"/>
                </a:solidFill>
                <a:latin typeface="Calibri"/>
                <a:cs typeface="Calibri"/>
              </a:rPr>
              <a:t>data </a:t>
            </a:r>
            <a:r>
              <a:rPr spc="-8" dirty="0">
                <a:solidFill>
                  <a:srgbClr val="2C2D35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2C2D35"/>
                </a:solidFill>
                <a:latin typeface="Calibri"/>
                <a:cs typeface="Calibri"/>
              </a:rPr>
              <a:t>hasil </a:t>
            </a:r>
            <a:r>
              <a:rPr spc="8" dirty="0">
                <a:solidFill>
                  <a:srgbClr val="2C2D35"/>
                </a:solidFill>
                <a:latin typeface="Calibri"/>
                <a:cs typeface="Calibri"/>
              </a:rPr>
              <a:t> </a:t>
            </a:r>
            <a:r>
              <a:rPr spc="-15" dirty="0">
                <a:solidFill>
                  <a:srgbClr val="2C2D35"/>
                </a:solidFill>
                <a:latin typeface="Calibri"/>
                <a:cs typeface="Calibri"/>
              </a:rPr>
              <a:t>rekaman </a:t>
            </a:r>
            <a:r>
              <a:rPr spc="-8" dirty="0">
                <a:solidFill>
                  <a:srgbClr val="2C2D35"/>
                </a:solidFill>
                <a:latin typeface="Calibri"/>
                <a:cs typeface="Calibri"/>
              </a:rPr>
              <a:t> </a:t>
            </a:r>
            <a:r>
              <a:rPr spc="-15" dirty="0">
                <a:solidFill>
                  <a:srgbClr val="2C2D35"/>
                </a:solidFill>
                <a:latin typeface="Calibri"/>
                <a:cs typeface="Calibri"/>
              </a:rPr>
              <a:t>OPD, </a:t>
            </a:r>
            <a:r>
              <a:rPr dirty="0">
                <a:solidFill>
                  <a:srgbClr val="2C2D35"/>
                </a:solidFill>
                <a:latin typeface="Calibri"/>
                <a:cs typeface="Calibri"/>
              </a:rPr>
              <a:t>dan </a:t>
            </a:r>
            <a:r>
              <a:rPr spc="8" dirty="0">
                <a:solidFill>
                  <a:srgbClr val="2C2D35"/>
                </a:solidFill>
                <a:latin typeface="Calibri"/>
                <a:cs typeface="Calibri"/>
              </a:rPr>
              <a:t> </a:t>
            </a:r>
            <a:r>
              <a:rPr spc="-8" dirty="0">
                <a:solidFill>
                  <a:srgbClr val="2C2D35"/>
                </a:solidFill>
                <a:latin typeface="Calibri"/>
                <a:cs typeface="Calibri"/>
              </a:rPr>
              <a:t>memcetak </a:t>
            </a:r>
            <a:r>
              <a:rPr spc="-390" dirty="0">
                <a:solidFill>
                  <a:srgbClr val="2C2D35"/>
                </a:solidFill>
                <a:latin typeface="Calibri"/>
                <a:cs typeface="Calibri"/>
              </a:rPr>
              <a:t> </a:t>
            </a:r>
            <a:r>
              <a:rPr spc="-8" dirty="0">
                <a:solidFill>
                  <a:srgbClr val="2C2D35"/>
                </a:solidFill>
                <a:latin typeface="Calibri"/>
                <a:cs typeface="Calibri"/>
              </a:rPr>
              <a:t>LHR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3280980" y="3920681"/>
            <a:ext cx="336231" cy="343364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2100" spc="-8" dirty="0">
                <a:solidFill>
                  <a:srgbClr val="FFFFFF"/>
                </a:solidFill>
                <a:latin typeface="Arial MT"/>
                <a:cs typeface="Arial MT"/>
              </a:rPr>
              <a:t>2</a:t>
            </a:r>
            <a:r>
              <a:rPr sz="2100" dirty="0">
                <a:solidFill>
                  <a:srgbClr val="FFFFFF"/>
                </a:solidFill>
                <a:latin typeface="Arial MT"/>
                <a:cs typeface="Arial MT"/>
              </a:rPr>
              <a:t>b</a:t>
            </a:r>
            <a:endParaRPr sz="2100">
              <a:solidFill>
                <a:prstClr val="black"/>
              </a:solidFill>
              <a:latin typeface="Arial MT"/>
              <a:cs typeface="Arial MT"/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8060435" y="4201667"/>
            <a:ext cx="482918" cy="487680"/>
          </a:xfrm>
          <a:custGeom>
            <a:avLst/>
            <a:gdLst/>
            <a:ahLst/>
            <a:cxnLst/>
            <a:rect l="l" t="t" r="r" b="b"/>
            <a:pathLst>
              <a:path w="321945" h="325119">
                <a:moveTo>
                  <a:pt x="160781" y="0"/>
                </a:moveTo>
                <a:lnTo>
                  <a:pt x="118048" y="5796"/>
                </a:lnTo>
                <a:lnTo>
                  <a:pt x="79643" y="22154"/>
                </a:lnTo>
                <a:lnTo>
                  <a:pt x="47101" y="47529"/>
                </a:lnTo>
                <a:lnTo>
                  <a:pt x="21956" y="80376"/>
                </a:lnTo>
                <a:lnTo>
                  <a:pt x="5744" y="119150"/>
                </a:lnTo>
                <a:lnTo>
                  <a:pt x="0" y="162305"/>
                </a:lnTo>
                <a:lnTo>
                  <a:pt x="5744" y="205461"/>
                </a:lnTo>
                <a:lnTo>
                  <a:pt x="21956" y="244235"/>
                </a:lnTo>
                <a:lnTo>
                  <a:pt x="47101" y="277082"/>
                </a:lnTo>
                <a:lnTo>
                  <a:pt x="79643" y="302457"/>
                </a:lnTo>
                <a:lnTo>
                  <a:pt x="118048" y="318815"/>
                </a:lnTo>
                <a:lnTo>
                  <a:pt x="160781" y="324612"/>
                </a:lnTo>
                <a:lnTo>
                  <a:pt x="203515" y="318815"/>
                </a:lnTo>
                <a:lnTo>
                  <a:pt x="241920" y="302457"/>
                </a:lnTo>
                <a:lnTo>
                  <a:pt x="274462" y="277082"/>
                </a:lnTo>
                <a:lnTo>
                  <a:pt x="299607" y="244235"/>
                </a:lnTo>
                <a:lnTo>
                  <a:pt x="315819" y="205461"/>
                </a:lnTo>
                <a:lnTo>
                  <a:pt x="321563" y="162305"/>
                </a:lnTo>
                <a:lnTo>
                  <a:pt x="315819" y="119150"/>
                </a:lnTo>
                <a:lnTo>
                  <a:pt x="299607" y="80376"/>
                </a:lnTo>
                <a:lnTo>
                  <a:pt x="274462" y="47529"/>
                </a:lnTo>
                <a:lnTo>
                  <a:pt x="241920" y="22154"/>
                </a:lnTo>
                <a:lnTo>
                  <a:pt x="203515" y="5796"/>
                </a:lnTo>
                <a:lnTo>
                  <a:pt x="160781" y="0"/>
                </a:lnTo>
                <a:close/>
              </a:path>
            </a:pathLst>
          </a:custGeom>
          <a:solidFill>
            <a:srgbClr val="FFC000">
              <a:alpha val="85096"/>
            </a:srgbClr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8133207" y="4257675"/>
            <a:ext cx="335280" cy="343364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2100" spc="-8" dirty="0">
                <a:solidFill>
                  <a:srgbClr val="FFFFFF"/>
                </a:solidFill>
                <a:latin typeface="Arial MT"/>
                <a:cs typeface="Arial MT"/>
              </a:rPr>
              <a:t>3a</a:t>
            </a:r>
            <a:endParaRPr sz="2100">
              <a:solidFill>
                <a:prstClr val="black"/>
              </a:solidFill>
              <a:latin typeface="Arial MT"/>
              <a:cs typeface="Arial MT"/>
            </a:endParaRPr>
          </a:p>
        </p:txBody>
      </p:sp>
      <p:sp>
        <p:nvSpPr>
          <p:cNvPr id="95" name="object 95"/>
          <p:cNvSpPr/>
          <p:nvPr/>
        </p:nvSpPr>
        <p:spPr>
          <a:xfrm>
            <a:off x="5239513" y="4700016"/>
            <a:ext cx="482918" cy="489585"/>
          </a:xfrm>
          <a:custGeom>
            <a:avLst/>
            <a:gdLst/>
            <a:ahLst/>
            <a:cxnLst/>
            <a:rect l="l" t="t" r="r" b="b"/>
            <a:pathLst>
              <a:path w="321945" h="326389">
                <a:moveTo>
                  <a:pt x="160781" y="0"/>
                </a:moveTo>
                <a:lnTo>
                  <a:pt x="118048" y="5826"/>
                </a:lnTo>
                <a:lnTo>
                  <a:pt x="79643" y="22267"/>
                </a:lnTo>
                <a:lnTo>
                  <a:pt x="47101" y="47767"/>
                </a:lnTo>
                <a:lnTo>
                  <a:pt x="21956" y="80772"/>
                </a:lnTo>
                <a:lnTo>
                  <a:pt x="5744" y="119723"/>
                </a:lnTo>
                <a:lnTo>
                  <a:pt x="0" y="163067"/>
                </a:lnTo>
                <a:lnTo>
                  <a:pt x="5744" y="206412"/>
                </a:lnTo>
                <a:lnTo>
                  <a:pt x="21956" y="245363"/>
                </a:lnTo>
                <a:lnTo>
                  <a:pt x="47101" y="278368"/>
                </a:lnTo>
                <a:lnTo>
                  <a:pt x="79643" y="303868"/>
                </a:lnTo>
                <a:lnTo>
                  <a:pt x="118048" y="320309"/>
                </a:lnTo>
                <a:lnTo>
                  <a:pt x="160781" y="326135"/>
                </a:lnTo>
                <a:lnTo>
                  <a:pt x="203515" y="320309"/>
                </a:lnTo>
                <a:lnTo>
                  <a:pt x="241920" y="303868"/>
                </a:lnTo>
                <a:lnTo>
                  <a:pt x="274462" y="278368"/>
                </a:lnTo>
                <a:lnTo>
                  <a:pt x="299607" y="245363"/>
                </a:lnTo>
                <a:lnTo>
                  <a:pt x="315819" y="206412"/>
                </a:lnTo>
                <a:lnTo>
                  <a:pt x="321563" y="163067"/>
                </a:lnTo>
                <a:lnTo>
                  <a:pt x="315819" y="119723"/>
                </a:lnTo>
                <a:lnTo>
                  <a:pt x="299607" y="80772"/>
                </a:lnTo>
                <a:lnTo>
                  <a:pt x="274462" y="47767"/>
                </a:lnTo>
                <a:lnTo>
                  <a:pt x="241920" y="22267"/>
                </a:lnTo>
                <a:lnTo>
                  <a:pt x="203515" y="5826"/>
                </a:lnTo>
                <a:lnTo>
                  <a:pt x="160781" y="0"/>
                </a:lnTo>
                <a:close/>
              </a:path>
            </a:pathLst>
          </a:custGeom>
          <a:solidFill>
            <a:srgbClr val="FFC000">
              <a:alpha val="85096"/>
            </a:srgbClr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5312282" y="4756784"/>
            <a:ext cx="336231" cy="343364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2100" spc="-8" dirty="0">
                <a:solidFill>
                  <a:srgbClr val="FFFFFF"/>
                </a:solidFill>
                <a:latin typeface="Arial MT"/>
                <a:cs typeface="Arial MT"/>
              </a:rPr>
              <a:t>3</a:t>
            </a:r>
            <a:r>
              <a:rPr sz="2100" dirty="0">
                <a:solidFill>
                  <a:srgbClr val="FFFFFF"/>
                </a:solidFill>
                <a:latin typeface="Arial MT"/>
                <a:cs typeface="Arial MT"/>
              </a:rPr>
              <a:t>b</a:t>
            </a:r>
            <a:endParaRPr sz="2100">
              <a:solidFill>
                <a:prstClr val="black"/>
              </a:solidFill>
              <a:latin typeface="Arial MT"/>
              <a:cs typeface="Arial MT"/>
            </a:endParaRPr>
          </a:p>
        </p:txBody>
      </p:sp>
      <p:grpSp>
        <p:nvGrpSpPr>
          <p:cNvPr id="97" name="object 97"/>
          <p:cNvGrpSpPr/>
          <p:nvPr/>
        </p:nvGrpSpPr>
        <p:grpSpPr>
          <a:xfrm>
            <a:off x="4544567" y="4155395"/>
            <a:ext cx="5864543" cy="1050608"/>
            <a:chOff x="3029711" y="2770263"/>
            <a:chExt cx="3909695" cy="700405"/>
          </a:xfrm>
        </p:grpSpPr>
        <p:pic>
          <p:nvPicPr>
            <p:cNvPr id="98" name="object 9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29711" y="3096767"/>
              <a:ext cx="358139" cy="362712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542532" y="2770263"/>
              <a:ext cx="396271" cy="512801"/>
            </a:xfrm>
            <a:prstGeom prst="rect">
              <a:avLst/>
            </a:prstGeom>
          </p:spPr>
        </p:pic>
        <p:sp>
          <p:nvSpPr>
            <p:cNvPr id="100" name="object 100"/>
            <p:cNvSpPr/>
            <p:nvPr/>
          </p:nvSpPr>
          <p:spPr>
            <a:xfrm>
              <a:off x="5910072" y="3145535"/>
              <a:ext cx="323215" cy="325120"/>
            </a:xfrm>
            <a:custGeom>
              <a:avLst/>
              <a:gdLst/>
              <a:ahLst/>
              <a:cxnLst/>
              <a:rect l="l" t="t" r="r" b="b"/>
              <a:pathLst>
                <a:path w="323214" h="325120">
                  <a:moveTo>
                    <a:pt x="161543" y="0"/>
                  </a:moveTo>
                  <a:lnTo>
                    <a:pt x="118577" y="5796"/>
                  </a:lnTo>
                  <a:lnTo>
                    <a:pt x="79981" y="22154"/>
                  </a:lnTo>
                  <a:lnTo>
                    <a:pt x="47291" y="47529"/>
                  </a:lnTo>
                  <a:lnTo>
                    <a:pt x="22041" y="80376"/>
                  </a:lnTo>
                  <a:lnTo>
                    <a:pt x="5766" y="119150"/>
                  </a:lnTo>
                  <a:lnTo>
                    <a:pt x="0" y="162305"/>
                  </a:lnTo>
                  <a:lnTo>
                    <a:pt x="5766" y="205461"/>
                  </a:lnTo>
                  <a:lnTo>
                    <a:pt x="22041" y="244235"/>
                  </a:lnTo>
                  <a:lnTo>
                    <a:pt x="47291" y="277082"/>
                  </a:lnTo>
                  <a:lnTo>
                    <a:pt x="79981" y="302457"/>
                  </a:lnTo>
                  <a:lnTo>
                    <a:pt x="118577" y="318815"/>
                  </a:lnTo>
                  <a:lnTo>
                    <a:pt x="161543" y="324612"/>
                  </a:lnTo>
                  <a:lnTo>
                    <a:pt x="204510" y="318815"/>
                  </a:lnTo>
                  <a:lnTo>
                    <a:pt x="243106" y="302457"/>
                  </a:lnTo>
                  <a:lnTo>
                    <a:pt x="275796" y="277082"/>
                  </a:lnTo>
                  <a:lnTo>
                    <a:pt x="301046" y="244235"/>
                  </a:lnTo>
                  <a:lnTo>
                    <a:pt x="317321" y="205461"/>
                  </a:lnTo>
                  <a:lnTo>
                    <a:pt x="323088" y="162305"/>
                  </a:lnTo>
                  <a:lnTo>
                    <a:pt x="317321" y="119150"/>
                  </a:lnTo>
                  <a:lnTo>
                    <a:pt x="301046" y="80376"/>
                  </a:lnTo>
                  <a:lnTo>
                    <a:pt x="275796" y="47529"/>
                  </a:lnTo>
                  <a:lnTo>
                    <a:pt x="243106" y="22154"/>
                  </a:lnTo>
                  <a:lnTo>
                    <a:pt x="204510" y="5796"/>
                  </a:lnTo>
                  <a:lnTo>
                    <a:pt x="161543" y="0"/>
                  </a:lnTo>
                  <a:close/>
                </a:path>
              </a:pathLst>
            </a:custGeom>
            <a:solidFill>
              <a:srgbClr val="FFC000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1" name="object 101"/>
          <p:cNvSpPr txBox="1"/>
          <p:nvPr/>
        </p:nvSpPr>
        <p:spPr>
          <a:xfrm>
            <a:off x="7095934" y="5380406"/>
            <a:ext cx="1523048" cy="112723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marR="7620" algn="just" defTabSz="1371600">
              <a:spcBef>
                <a:spcPts val="150"/>
              </a:spcBef>
            </a:pPr>
            <a:r>
              <a:rPr spc="-15" dirty="0">
                <a:solidFill>
                  <a:srgbClr val="2C2D35"/>
                </a:solidFill>
                <a:latin typeface="Calibri"/>
                <a:cs typeface="Calibri"/>
              </a:rPr>
              <a:t>Cetak </a:t>
            </a:r>
            <a:r>
              <a:rPr spc="-8" dirty="0">
                <a:solidFill>
                  <a:srgbClr val="2C2D35"/>
                </a:solidFill>
                <a:latin typeface="Calibri"/>
                <a:cs typeface="Calibri"/>
              </a:rPr>
              <a:t>Dokumen </a:t>
            </a:r>
            <a:r>
              <a:rPr spc="-390" dirty="0">
                <a:solidFill>
                  <a:srgbClr val="2C2D35"/>
                </a:solidFill>
                <a:latin typeface="Calibri"/>
                <a:cs typeface="Calibri"/>
              </a:rPr>
              <a:t> </a:t>
            </a:r>
            <a:r>
              <a:rPr spc="-30" dirty="0">
                <a:solidFill>
                  <a:srgbClr val="2C2D35"/>
                </a:solidFill>
                <a:latin typeface="Calibri"/>
                <a:cs typeface="Calibri"/>
              </a:rPr>
              <a:t>P</a:t>
            </a:r>
            <a:r>
              <a:rPr dirty="0">
                <a:solidFill>
                  <a:srgbClr val="2C2D35"/>
                </a:solidFill>
                <a:latin typeface="Calibri"/>
                <a:cs typeface="Calibri"/>
              </a:rPr>
              <a:t>e</a:t>
            </a:r>
            <a:r>
              <a:rPr spc="-30" dirty="0">
                <a:solidFill>
                  <a:srgbClr val="2C2D35"/>
                </a:solidFill>
                <a:latin typeface="Calibri"/>
                <a:cs typeface="Calibri"/>
              </a:rPr>
              <a:t>r</a:t>
            </a:r>
            <a:r>
              <a:rPr spc="-45" dirty="0">
                <a:solidFill>
                  <a:srgbClr val="2C2D35"/>
                </a:solidFill>
                <a:latin typeface="Calibri"/>
                <a:cs typeface="Calibri"/>
              </a:rPr>
              <a:t>s</a:t>
            </a:r>
            <a:r>
              <a:rPr spc="-30" dirty="0">
                <a:solidFill>
                  <a:srgbClr val="2C2D35"/>
                </a:solidFill>
                <a:latin typeface="Calibri"/>
                <a:cs typeface="Calibri"/>
              </a:rPr>
              <a:t>y</a:t>
            </a:r>
            <a:r>
              <a:rPr dirty="0">
                <a:solidFill>
                  <a:srgbClr val="2C2D35"/>
                </a:solidFill>
                <a:latin typeface="Calibri"/>
                <a:cs typeface="Calibri"/>
              </a:rPr>
              <a:t>a</a:t>
            </a:r>
            <a:r>
              <a:rPr spc="-38" dirty="0">
                <a:solidFill>
                  <a:srgbClr val="2C2D35"/>
                </a:solidFill>
                <a:latin typeface="Calibri"/>
                <a:cs typeface="Calibri"/>
              </a:rPr>
              <a:t>r</a:t>
            </a:r>
            <a:r>
              <a:rPr spc="-23" dirty="0">
                <a:solidFill>
                  <a:srgbClr val="2C2D35"/>
                </a:solidFill>
                <a:latin typeface="Calibri"/>
                <a:cs typeface="Calibri"/>
              </a:rPr>
              <a:t>a</a:t>
            </a:r>
            <a:r>
              <a:rPr spc="-15" dirty="0">
                <a:solidFill>
                  <a:srgbClr val="2C2D35"/>
                </a:solidFill>
                <a:latin typeface="Calibri"/>
                <a:cs typeface="Calibri"/>
              </a:rPr>
              <a:t>t</a:t>
            </a:r>
            <a:r>
              <a:rPr dirty="0">
                <a:solidFill>
                  <a:srgbClr val="2C2D35"/>
                </a:solidFill>
                <a:latin typeface="Calibri"/>
                <a:cs typeface="Calibri"/>
              </a:rPr>
              <a:t>an</a:t>
            </a:r>
            <a:r>
              <a:rPr spc="-38" dirty="0">
                <a:solidFill>
                  <a:srgbClr val="2C2D35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2C2D35"/>
                </a:solidFill>
                <a:latin typeface="Calibri"/>
                <a:cs typeface="Calibri"/>
              </a:rPr>
              <a:t>dan  </a:t>
            </a:r>
            <a:r>
              <a:rPr spc="-8" dirty="0">
                <a:solidFill>
                  <a:srgbClr val="2C2D35"/>
                </a:solidFill>
                <a:latin typeface="Calibri"/>
                <a:cs typeface="Calibri"/>
              </a:rPr>
              <a:t>disampaikan </a:t>
            </a:r>
            <a:r>
              <a:rPr spc="-68" dirty="0">
                <a:solidFill>
                  <a:srgbClr val="2C2D35"/>
                </a:solidFill>
                <a:latin typeface="Calibri"/>
                <a:cs typeface="Calibri"/>
              </a:rPr>
              <a:t>ke </a:t>
            </a:r>
            <a:r>
              <a:rPr spc="-60" dirty="0">
                <a:solidFill>
                  <a:srgbClr val="2C2D35"/>
                </a:solidFill>
                <a:latin typeface="Calibri"/>
                <a:cs typeface="Calibri"/>
              </a:rPr>
              <a:t> </a:t>
            </a:r>
            <a:r>
              <a:rPr spc="-8" dirty="0">
                <a:solidFill>
                  <a:srgbClr val="2C2D35"/>
                </a:solidFill>
                <a:latin typeface="Calibri"/>
                <a:cs typeface="Calibri"/>
              </a:rPr>
              <a:t>Kepala</a:t>
            </a:r>
            <a:r>
              <a:rPr spc="-45" dirty="0">
                <a:solidFill>
                  <a:srgbClr val="2C2D35"/>
                </a:solidFill>
                <a:latin typeface="Calibri"/>
                <a:cs typeface="Calibri"/>
              </a:rPr>
              <a:t> </a:t>
            </a:r>
            <a:r>
              <a:rPr spc="-8" dirty="0">
                <a:solidFill>
                  <a:srgbClr val="2C2D35"/>
                </a:solidFill>
                <a:latin typeface="Calibri"/>
                <a:cs typeface="Calibri"/>
              </a:rPr>
              <a:t>Daerah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10501503" y="4102989"/>
            <a:ext cx="1602105" cy="112723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marR="7620" defTabSz="1371600">
              <a:spcBef>
                <a:spcPts val="150"/>
              </a:spcBef>
            </a:pPr>
            <a:r>
              <a:rPr spc="-8" dirty="0">
                <a:solidFill>
                  <a:srgbClr val="2C2D35"/>
                </a:solidFill>
                <a:latin typeface="Calibri"/>
                <a:cs typeface="Calibri"/>
              </a:rPr>
              <a:t>Kepala Daerah </a:t>
            </a:r>
            <a:r>
              <a:rPr dirty="0">
                <a:solidFill>
                  <a:srgbClr val="2C2D35"/>
                </a:solidFill>
                <a:latin typeface="Calibri"/>
                <a:cs typeface="Calibri"/>
              </a:rPr>
              <a:t> me</a:t>
            </a:r>
            <a:r>
              <a:rPr spc="8" dirty="0">
                <a:solidFill>
                  <a:srgbClr val="2C2D35"/>
                </a:solidFill>
                <a:latin typeface="Calibri"/>
                <a:cs typeface="Calibri"/>
              </a:rPr>
              <a:t>n</a:t>
            </a:r>
            <a:r>
              <a:rPr dirty="0">
                <a:solidFill>
                  <a:srgbClr val="2C2D35"/>
                </a:solidFill>
                <a:latin typeface="Calibri"/>
                <a:cs typeface="Calibri"/>
              </a:rPr>
              <a:t>a</a:t>
            </a:r>
            <a:r>
              <a:rPr spc="8" dirty="0">
                <a:solidFill>
                  <a:srgbClr val="2C2D35"/>
                </a:solidFill>
                <a:latin typeface="Calibri"/>
                <a:cs typeface="Calibri"/>
              </a:rPr>
              <a:t>n</a:t>
            </a:r>
            <a:r>
              <a:rPr dirty="0">
                <a:solidFill>
                  <a:srgbClr val="2C2D35"/>
                </a:solidFill>
                <a:latin typeface="Calibri"/>
                <a:cs typeface="Calibri"/>
              </a:rPr>
              <a:t>d</a:t>
            </a:r>
            <a:r>
              <a:rPr spc="-23" dirty="0">
                <a:solidFill>
                  <a:srgbClr val="2C2D35"/>
                </a:solidFill>
                <a:latin typeface="Calibri"/>
                <a:cs typeface="Calibri"/>
              </a:rPr>
              <a:t>a</a:t>
            </a:r>
            <a:r>
              <a:rPr spc="-30" dirty="0">
                <a:solidFill>
                  <a:srgbClr val="2C2D35"/>
                </a:solidFill>
                <a:latin typeface="Calibri"/>
                <a:cs typeface="Calibri"/>
              </a:rPr>
              <a:t>t</a:t>
            </a:r>
            <a:r>
              <a:rPr dirty="0">
                <a:solidFill>
                  <a:srgbClr val="2C2D35"/>
                </a:solidFill>
                <a:latin typeface="Calibri"/>
                <a:cs typeface="Calibri"/>
              </a:rPr>
              <a:t>a</a:t>
            </a:r>
            <a:r>
              <a:rPr spc="-8" dirty="0">
                <a:solidFill>
                  <a:srgbClr val="2C2D35"/>
                </a:solidFill>
                <a:latin typeface="Calibri"/>
                <a:cs typeface="Calibri"/>
              </a:rPr>
              <a:t>n</a:t>
            </a:r>
            <a:r>
              <a:rPr spc="-38" dirty="0">
                <a:solidFill>
                  <a:srgbClr val="2C2D35"/>
                </a:solidFill>
                <a:latin typeface="Calibri"/>
                <a:cs typeface="Calibri"/>
              </a:rPr>
              <a:t>g</a:t>
            </a:r>
            <a:r>
              <a:rPr dirty="0">
                <a:solidFill>
                  <a:srgbClr val="2C2D35"/>
                </a:solidFill>
                <a:latin typeface="Calibri"/>
                <a:cs typeface="Calibri"/>
              </a:rPr>
              <a:t>a</a:t>
            </a:r>
            <a:r>
              <a:rPr spc="-8" dirty="0">
                <a:solidFill>
                  <a:srgbClr val="2C2D35"/>
                </a:solidFill>
                <a:latin typeface="Calibri"/>
                <a:cs typeface="Calibri"/>
              </a:rPr>
              <a:t>n</a:t>
            </a:r>
            <a:r>
              <a:rPr dirty="0">
                <a:solidFill>
                  <a:srgbClr val="2C2D35"/>
                </a:solidFill>
                <a:latin typeface="Calibri"/>
                <a:cs typeface="Calibri"/>
              </a:rPr>
              <a:t>i  </a:t>
            </a:r>
            <a:r>
              <a:rPr spc="-8" dirty="0">
                <a:solidFill>
                  <a:srgbClr val="2C2D35"/>
                </a:solidFill>
                <a:latin typeface="Calibri"/>
                <a:cs typeface="Calibri"/>
              </a:rPr>
              <a:t>Dokumen </a:t>
            </a:r>
            <a:r>
              <a:rPr dirty="0">
                <a:solidFill>
                  <a:srgbClr val="2C2D35"/>
                </a:solidFill>
                <a:latin typeface="Calibri"/>
                <a:cs typeface="Calibri"/>
              </a:rPr>
              <a:t> </a:t>
            </a:r>
            <a:r>
              <a:rPr spc="-23" dirty="0">
                <a:solidFill>
                  <a:srgbClr val="2C2D35"/>
                </a:solidFill>
                <a:latin typeface="Calibri"/>
                <a:cs typeface="Calibri"/>
              </a:rPr>
              <a:t>persyaratan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3964113" y="5436680"/>
            <a:ext cx="1802130" cy="5732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marR="7620" defTabSz="1371600">
              <a:spcBef>
                <a:spcPts val="150"/>
              </a:spcBef>
            </a:pPr>
            <a:r>
              <a:rPr spc="-15" dirty="0">
                <a:solidFill>
                  <a:srgbClr val="EC7C30"/>
                </a:solidFill>
                <a:latin typeface="Calibri"/>
                <a:cs typeface="Calibri"/>
              </a:rPr>
              <a:t>Data</a:t>
            </a:r>
            <a:r>
              <a:rPr spc="-68" dirty="0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EC7C30"/>
                </a:solidFill>
                <a:latin typeface="Calibri"/>
                <a:cs typeface="Calibri"/>
              </a:rPr>
              <a:t>di</a:t>
            </a:r>
            <a:r>
              <a:rPr spc="-53" dirty="0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spc="-15" dirty="0">
                <a:solidFill>
                  <a:srgbClr val="EC7C30"/>
                </a:solidFill>
                <a:latin typeface="Calibri"/>
                <a:cs typeface="Calibri"/>
              </a:rPr>
              <a:t>kembalikan </a:t>
            </a:r>
            <a:r>
              <a:rPr spc="-381" dirty="0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EC7C30"/>
                </a:solidFill>
                <a:latin typeface="Calibri"/>
                <a:cs typeface="Calibri"/>
              </a:rPr>
              <a:t>utk</a:t>
            </a:r>
            <a:r>
              <a:rPr spc="-75" dirty="0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EC7C30"/>
                </a:solidFill>
                <a:latin typeface="Calibri"/>
                <a:cs typeface="Calibri"/>
              </a:rPr>
              <a:t>diperbaiki</a:t>
            </a:r>
            <a:r>
              <a:rPr spc="-90" dirty="0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spc="-8" dirty="0">
                <a:solidFill>
                  <a:srgbClr val="EC7C30"/>
                </a:solidFill>
                <a:latin typeface="Calibri"/>
                <a:cs typeface="Calibri"/>
              </a:rPr>
              <a:t>OPD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9015221" y="4774691"/>
            <a:ext cx="187643" cy="343364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2100" dirty="0">
                <a:solidFill>
                  <a:srgbClr val="FFFFFF"/>
                </a:solidFill>
                <a:latin typeface="Arial MT"/>
                <a:cs typeface="Arial MT"/>
              </a:rPr>
              <a:t>4</a:t>
            </a:r>
            <a:endParaRPr sz="2100">
              <a:solidFill>
                <a:prstClr val="black"/>
              </a:solidFill>
              <a:latin typeface="Arial MT"/>
              <a:cs typeface="Arial MT"/>
            </a:endParaRPr>
          </a:p>
        </p:txBody>
      </p:sp>
      <p:grpSp>
        <p:nvGrpSpPr>
          <p:cNvPr id="105" name="object 105"/>
          <p:cNvGrpSpPr/>
          <p:nvPr/>
        </p:nvGrpSpPr>
        <p:grpSpPr>
          <a:xfrm>
            <a:off x="9156574" y="4846319"/>
            <a:ext cx="1210628" cy="1139190"/>
            <a:chOff x="6104382" y="3230879"/>
            <a:chExt cx="807085" cy="759460"/>
          </a:xfrm>
        </p:grpSpPr>
        <p:sp>
          <p:nvSpPr>
            <p:cNvPr id="106" name="object 106"/>
            <p:cNvSpPr/>
            <p:nvPr/>
          </p:nvSpPr>
          <p:spPr>
            <a:xfrm>
              <a:off x="6104382" y="3230879"/>
              <a:ext cx="705485" cy="759460"/>
            </a:xfrm>
            <a:custGeom>
              <a:avLst/>
              <a:gdLst/>
              <a:ahLst/>
              <a:cxnLst/>
              <a:rect l="l" t="t" r="r" b="b"/>
              <a:pathLst>
                <a:path w="705484" h="759460">
                  <a:moveTo>
                    <a:pt x="114300" y="644906"/>
                  </a:moveTo>
                  <a:lnTo>
                    <a:pt x="0" y="702056"/>
                  </a:lnTo>
                  <a:lnTo>
                    <a:pt x="114300" y="759206"/>
                  </a:lnTo>
                  <a:lnTo>
                    <a:pt x="114300" y="721106"/>
                  </a:lnTo>
                  <a:lnTo>
                    <a:pt x="95250" y="721106"/>
                  </a:lnTo>
                  <a:lnTo>
                    <a:pt x="87826" y="719611"/>
                  </a:lnTo>
                  <a:lnTo>
                    <a:pt x="81772" y="715533"/>
                  </a:lnTo>
                  <a:lnTo>
                    <a:pt x="77694" y="709479"/>
                  </a:lnTo>
                  <a:lnTo>
                    <a:pt x="76200" y="702056"/>
                  </a:lnTo>
                  <a:lnTo>
                    <a:pt x="77694" y="694686"/>
                  </a:lnTo>
                  <a:lnTo>
                    <a:pt x="81772" y="688625"/>
                  </a:lnTo>
                  <a:lnTo>
                    <a:pt x="87826" y="684518"/>
                  </a:lnTo>
                  <a:lnTo>
                    <a:pt x="95250" y="683006"/>
                  </a:lnTo>
                  <a:lnTo>
                    <a:pt x="114300" y="683006"/>
                  </a:lnTo>
                  <a:lnTo>
                    <a:pt x="114300" y="644906"/>
                  </a:lnTo>
                  <a:close/>
                </a:path>
                <a:path w="705484" h="759460">
                  <a:moveTo>
                    <a:pt x="114300" y="683006"/>
                  </a:moveTo>
                  <a:lnTo>
                    <a:pt x="95250" y="683006"/>
                  </a:lnTo>
                  <a:lnTo>
                    <a:pt x="87826" y="684518"/>
                  </a:lnTo>
                  <a:lnTo>
                    <a:pt x="81772" y="688625"/>
                  </a:lnTo>
                  <a:lnTo>
                    <a:pt x="77694" y="694686"/>
                  </a:lnTo>
                  <a:lnTo>
                    <a:pt x="76200" y="702056"/>
                  </a:lnTo>
                  <a:lnTo>
                    <a:pt x="77694" y="709479"/>
                  </a:lnTo>
                  <a:lnTo>
                    <a:pt x="81772" y="715533"/>
                  </a:lnTo>
                  <a:lnTo>
                    <a:pt x="87826" y="719611"/>
                  </a:lnTo>
                  <a:lnTo>
                    <a:pt x="95250" y="721106"/>
                  </a:lnTo>
                  <a:lnTo>
                    <a:pt x="114300" y="721106"/>
                  </a:lnTo>
                  <a:lnTo>
                    <a:pt x="114300" y="683006"/>
                  </a:lnTo>
                  <a:close/>
                </a:path>
                <a:path w="705484" h="759460">
                  <a:moveTo>
                    <a:pt x="628903" y="683006"/>
                  </a:moveTo>
                  <a:lnTo>
                    <a:pt x="114300" y="683006"/>
                  </a:lnTo>
                  <a:lnTo>
                    <a:pt x="114300" y="721106"/>
                  </a:lnTo>
                  <a:lnTo>
                    <a:pt x="647953" y="721106"/>
                  </a:lnTo>
                  <a:lnTo>
                    <a:pt x="655323" y="719611"/>
                  </a:lnTo>
                  <a:lnTo>
                    <a:pt x="661384" y="715533"/>
                  </a:lnTo>
                  <a:lnTo>
                    <a:pt x="665491" y="709479"/>
                  </a:lnTo>
                  <a:lnTo>
                    <a:pt x="667003" y="702056"/>
                  </a:lnTo>
                  <a:lnTo>
                    <a:pt x="628903" y="702056"/>
                  </a:lnTo>
                  <a:lnTo>
                    <a:pt x="628903" y="683006"/>
                  </a:lnTo>
                  <a:close/>
                </a:path>
                <a:path w="705484" h="759460">
                  <a:moveTo>
                    <a:pt x="628903" y="110465"/>
                  </a:moveTo>
                  <a:lnTo>
                    <a:pt x="628903" y="702056"/>
                  </a:lnTo>
                  <a:lnTo>
                    <a:pt x="647953" y="683006"/>
                  </a:lnTo>
                  <a:lnTo>
                    <a:pt x="667003" y="683006"/>
                  </a:lnTo>
                  <a:lnTo>
                    <a:pt x="667003" y="114300"/>
                  </a:lnTo>
                  <a:lnTo>
                    <a:pt x="647953" y="114300"/>
                  </a:lnTo>
                  <a:lnTo>
                    <a:pt x="628903" y="110465"/>
                  </a:lnTo>
                  <a:close/>
                </a:path>
                <a:path w="705484" h="759460">
                  <a:moveTo>
                    <a:pt x="667003" y="683006"/>
                  </a:moveTo>
                  <a:lnTo>
                    <a:pt x="647953" y="683006"/>
                  </a:lnTo>
                  <a:lnTo>
                    <a:pt x="628903" y="702056"/>
                  </a:lnTo>
                  <a:lnTo>
                    <a:pt x="667003" y="702056"/>
                  </a:lnTo>
                  <a:lnTo>
                    <a:pt x="667003" y="683006"/>
                  </a:lnTo>
                  <a:close/>
                </a:path>
                <a:path w="705484" h="759460">
                  <a:moveTo>
                    <a:pt x="647953" y="38100"/>
                  </a:moveTo>
                  <a:lnTo>
                    <a:pt x="640530" y="39594"/>
                  </a:lnTo>
                  <a:lnTo>
                    <a:pt x="634476" y="43672"/>
                  </a:lnTo>
                  <a:lnTo>
                    <a:pt x="630398" y="49726"/>
                  </a:lnTo>
                  <a:lnTo>
                    <a:pt x="628903" y="57150"/>
                  </a:lnTo>
                  <a:lnTo>
                    <a:pt x="628903" y="110465"/>
                  </a:lnTo>
                  <a:lnTo>
                    <a:pt x="647953" y="114300"/>
                  </a:lnTo>
                  <a:lnTo>
                    <a:pt x="666958" y="110465"/>
                  </a:lnTo>
                  <a:lnTo>
                    <a:pt x="667003" y="57150"/>
                  </a:lnTo>
                  <a:lnTo>
                    <a:pt x="665491" y="49726"/>
                  </a:lnTo>
                  <a:lnTo>
                    <a:pt x="661384" y="43672"/>
                  </a:lnTo>
                  <a:lnTo>
                    <a:pt x="655323" y="39594"/>
                  </a:lnTo>
                  <a:lnTo>
                    <a:pt x="647953" y="38100"/>
                  </a:lnTo>
                  <a:close/>
                </a:path>
                <a:path w="705484" h="759460">
                  <a:moveTo>
                    <a:pt x="667003" y="110456"/>
                  </a:moveTo>
                  <a:lnTo>
                    <a:pt x="647953" y="114300"/>
                  </a:lnTo>
                  <a:lnTo>
                    <a:pt x="667003" y="114300"/>
                  </a:lnTo>
                  <a:lnTo>
                    <a:pt x="667003" y="110456"/>
                  </a:lnTo>
                  <a:close/>
                </a:path>
                <a:path w="705484" h="759460">
                  <a:moveTo>
                    <a:pt x="647953" y="0"/>
                  </a:moveTo>
                  <a:lnTo>
                    <a:pt x="625683" y="4482"/>
                  </a:lnTo>
                  <a:lnTo>
                    <a:pt x="607520" y="16716"/>
                  </a:lnTo>
                  <a:lnTo>
                    <a:pt x="595286" y="34879"/>
                  </a:lnTo>
                  <a:lnTo>
                    <a:pt x="590803" y="57150"/>
                  </a:lnTo>
                  <a:lnTo>
                    <a:pt x="595286" y="79420"/>
                  </a:lnTo>
                  <a:lnTo>
                    <a:pt x="607520" y="97583"/>
                  </a:lnTo>
                  <a:lnTo>
                    <a:pt x="625683" y="109817"/>
                  </a:lnTo>
                  <a:lnTo>
                    <a:pt x="628903" y="110465"/>
                  </a:lnTo>
                  <a:lnTo>
                    <a:pt x="628903" y="57150"/>
                  </a:lnTo>
                  <a:lnTo>
                    <a:pt x="630398" y="49726"/>
                  </a:lnTo>
                  <a:lnTo>
                    <a:pt x="634476" y="43672"/>
                  </a:lnTo>
                  <a:lnTo>
                    <a:pt x="640530" y="39594"/>
                  </a:lnTo>
                  <a:lnTo>
                    <a:pt x="647953" y="38100"/>
                  </a:lnTo>
                  <a:lnTo>
                    <a:pt x="701254" y="38100"/>
                  </a:lnTo>
                  <a:lnTo>
                    <a:pt x="700603" y="34879"/>
                  </a:lnTo>
                  <a:lnTo>
                    <a:pt x="688339" y="16716"/>
                  </a:lnTo>
                  <a:lnTo>
                    <a:pt x="670171" y="4482"/>
                  </a:lnTo>
                  <a:lnTo>
                    <a:pt x="647953" y="0"/>
                  </a:lnTo>
                  <a:close/>
                </a:path>
                <a:path w="705484" h="759460">
                  <a:moveTo>
                    <a:pt x="701254" y="38100"/>
                  </a:moveTo>
                  <a:lnTo>
                    <a:pt x="647953" y="38100"/>
                  </a:lnTo>
                  <a:lnTo>
                    <a:pt x="655323" y="39594"/>
                  </a:lnTo>
                  <a:lnTo>
                    <a:pt x="661384" y="43672"/>
                  </a:lnTo>
                  <a:lnTo>
                    <a:pt x="665491" y="49726"/>
                  </a:lnTo>
                  <a:lnTo>
                    <a:pt x="667003" y="57150"/>
                  </a:lnTo>
                  <a:lnTo>
                    <a:pt x="667003" y="110456"/>
                  </a:lnTo>
                  <a:lnTo>
                    <a:pt x="670171" y="109817"/>
                  </a:lnTo>
                  <a:lnTo>
                    <a:pt x="688339" y="97583"/>
                  </a:lnTo>
                  <a:lnTo>
                    <a:pt x="700603" y="79420"/>
                  </a:lnTo>
                  <a:lnTo>
                    <a:pt x="705103" y="57150"/>
                  </a:lnTo>
                  <a:lnTo>
                    <a:pt x="701254" y="38100"/>
                  </a:lnTo>
                  <a:close/>
                </a:path>
              </a:pathLst>
            </a:custGeom>
            <a:solidFill>
              <a:srgbClr val="375F9A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7" name="object 107"/>
            <p:cNvSpPr/>
            <p:nvPr/>
          </p:nvSpPr>
          <p:spPr>
            <a:xfrm>
              <a:off x="6589776" y="3477767"/>
              <a:ext cx="321945" cy="325120"/>
            </a:xfrm>
            <a:custGeom>
              <a:avLst/>
              <a:gdLst/>
              <a:ahLst/>
              <a:cxnLst/>
              <a:rect l="l" t="t" r="r" b="b"/>
              <a:pathLst>
                <a:path w="321945" h="325120">
                  <a:moveTo>
                    <a:pt x="160781" y="0"/>
                  </a:moveTo>
                  <a:lnTo>
                    <a:pt x="118048" y="5796"/>
                  </a:lnTo>
                  <a:lnTo>
                    <a:pt x="79643" y="22154"/>
                  </a:lnTo>
                  <a:lnTo>
                    <a:pt x="47101" y="47529"/>
                  </a:lnTo>
                  <a:lnTo>
                    <a:pt x="21956" y="80376"/>
                  </a:lnTo>
                  <a:lnTo>
                    <a:pt x="5744" y="119150"/>
                  </a:lnTo>
                  <a:lnTo>
                    <a:pt x="0" y="162306"/>
                  </a:lnTo>
                  <a:lnTo>
                    <a:pt x="5744" y="205461"/>
                  </a:lnTo>
                  <a:lnTo>
                    <a:pt x="21956" y="244235"/>
                  </a:lnTo>
                  <a:lnTo>
                    <a:pt x="47101" y="277082"/>
                  </a:lnTo>
                  <a:lnTo>
                    <a:pt x="79643" y="302457"/>
                  </a:lnTo>
                  <a:lnTo>
                    <a:pt x="118048" y="318815"/>
                  </a:lnTo>
                  <a:lnTo>
                    <a:pt x="160781" y="324612"/>
                  </a:lnTo>
                  <a:lnTo>
                    <a:pt x="203515" y="318815"/>
                  </a:lnTo>
                  <a:lnTo>
                    <a:pt x="241920" y="302457"/>
                  </a:lnTo>
                  <a:lnTo>
                    <a:pt x="274462" y="277082"/>
                  </a:lnTo>
                  <a:lnTo>
                    <a:pt x="299607" y="244235"/>
                  </a:lnTo>
                  <a:lnTo>
                    <a:pt x="315819" y="205461"/>
                  </a:lnTo>
                  <a:lnTo>
                    <a:pt x="321564" y="162306"/>
                  </a:lnTo>
                  <a:lnTo>
                    <a:pt x="315819" y="119150"/>
                  </a:lnTo>
                  <a:lnTo>
                    <a:pt x="299607" y="80376"/>
                  </a:lnTo>
                  <a:lnTo>
                    <a:pt x="274462" y="47529"/>
                  </a:lnTo>
                  <a:lnTo>
                    <a:pt x="241920" y="22154"/>
                  </a:lnTo>
                  <a:lnTo>
                    <a:pt x="203515" y="5796"/>
                  </a:lnTo>
                  <a:lnTo>
                    <a:pt x="160781" y="0"/>
                  </a:lnTo>
                  <a:close/>
                </a:path>
              </a:pathLst>
            </a:custGeom>
            <a:solidFill>
              <a:srgbClr val="FFC000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8" name="object 108"/>
          <p:cNvSpPr txBox="1"/>
          <p:nvPr/>
        </p:nvSpPr>
        <p:spPr>
          <a:xfrm>
            <a:off x="10034396" y="5272658"/>
            <a:ext cx="187643" cy="343364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2100" dirty="0">
                <a:solidFill>
                  <a:srgbClr val="FFFFFF"/>
                </a:solidFill>
                <a:latin typeface="Arial MT"/>
                <a:cs typeface="Arial MT"/>
              </a:rPr>
              <a:t>5</a:t>
            </a:r>
            <a:endParaRPr sz="2100">
              <a:solidFill>
                <a:prstClr val="black"/>
              </a:solidFill>
              <a:latin typeface="Arial MT"/>
              <a:cs typeface="Arial MT"/>
            </a:endParaRPr>
          </a:p>
        </p:txBody>
      </p:sp>
      <p:sp>
        <p:nvSpPr>
          <p:cNvPr id="109" name="object 109"/>
          <p:cNvSpPr/>
          <p:nvPr/>
        </p:nvSpPr>
        <p:spPr>
          <a:xfrm>
            <a:off x="10431017" y="6752844"/>
            <a:ext cx="482918" cy="489585"/>
          </a:xfrm>
          <a:custGeom>
            <a:avLst/>
            <a:gdLst/>
            <a:ahLst/>
            <a:cxnLst/>
            <a:rect l="l" t="t" r="r" b="b"/>
            <a:pathLst>
              <a:path w="321945" h="326389">
                <a:moveTo>
                  <a:pt x="160782" y="0"/>
                </a:moveTo>
                <a:lnTo>
                  <a:pt x="118048" y="5826"/>
                </a:lnTo>
                <a:lnTo>
                  <a:pt x="79643" y="22267"/>
                </a:lnTo>
                <a:lnTo>
                  <a:pt x="47101" y="47767"/>
                </a:lnTo>
                <a:lnTo>
                  <a:pt x="21956" y="80771"/>
                </a:lnTo>
                <a:lnTo>
                  <a:pt x="5744" y="119723"/>
                </a:lnTo>
                <a:lnTo>
                  <a:pt x="0" y="163067"/>
                </a:lnTo>
                <a:lnTo>
                  <a:pt x="5744" y="206412"/>
                </a:lnTo>
                <a:lnTo>
                  <a:pt x="21956" y="245363"/>
                </a:lnTo>
                <a:lnTo>
                  <a:pt x="47101" y="278368"/>
                </a:lnTo>
                <a:lnTo>
                  <a:pt x="79643" y="303868"/>
                </a:lnTo>
                <a:lnTo>
                  <a:pt x="118048" y="320309"/>
                </a:lnTo>
                <a:lnTo>
                  <a:pt x="160782" y="326135"/>
                </a:lnTo>
                <a:lnTo>
                  <a:pt x="203515" y="320309"/>
                </a:lnTo>
                <a:lnTo>
                  <a:pt x="241920" y="303868"/>
                </a:lnTo>
                <a:lnTo>
                  <a:pt x="274462" y="278368"/>
                </a:lnTo>
                <a:lnTo>
                  <a:pt x="299607" y="245363"/>
                </a:lnTo>
                <a:lnTo>
                  <a:pt x="315819" y="206412"/>
                </a:lnTo>
                <a:lnTo>
                  <a:pt x="321564" y="163067"/>
                </a:lnTo>
                <a:lnTo>
                  <a:pt x="315819" y="119723"/>
                </a:lnTo>
                <a:lnTo>
                  <a:pt x="299607" y="80771"/>
                </a:lnTo>
                <a:lnTo>
                  <a:pt x="274462" y="47767"/>
                </a:lnTo>
                <a:lnTo>
                  <a:pt x="241920" y="22267"/>
                </a:lnTo>
                <a:lnTo>
                  <a:pt x="203515" y="5826"/>
                </a:lnTo>
                <a:lnTo>
                  <a:pt x="160782" y="0"/>
                </a:lnTo>
                <a:close/>
              </a:path>
            </a:pathLst>
          </a:custGeom>
          <a:solidFill>
            <a:srgbClr val="FFC000">
              <a:alpha val="85096"/>
            </a:srgbClr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10580180" y="6810566"/>
            <a:ext cx="187643" cy="342401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2100" dirty="0">
                <a:solidFill>
                  <a:srgbClr val="FFFFFF"/>
                </a:solidFill>
                <a:latin typeface="Arial MT"/>
                <a:cs typeface="Arial MT"/>
              </a:rPr>
              <a:t>6</a:t>
            </a:r>
            <a:endParaRPr sz="2100">
              <a:solidFill>
                <a:prstClr val="black"/>
              </a:solidFill>
              <a:latin typeface="Arial MT"/>
              <a:cs typeface="Arial MT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11436478" y="6726935"/>
            <a:ext cx="1132523" cy="850233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marR="7620" defTabSz="1371600">
              <a:spcBef>
                <a:spcPts val="150"/>
              </a:spcBef>
            </a:pPr>
            <a:r>
              <a:rPr dirty="0">
                <a:solidFill>
                  <a:srgbClr val="2C2D35"/>
                </a:solidFill>
                <a:latin typeface="Calibri"/>
                <a:cs typeface="Calibri"/>
              </a:rPr>
              <a:t>Upload </a:t>
            </a:r>
            <a:r>
              <a:rPr spc="8" dirty="0">
                <a:solidFill>
                  <a:srgbClr val="2C2D35"/>
                </a:solidFill>
                <a:latin typeface="Calibri"/>
                <a:cs typeface="Calibri"/>
              </a:rPr>
              <a:t> </a:t>
            </a:r>
            <a:r>
              <a:rPr spc="-8" dirty="0">
                <a:solidFill>
                  <a:srgbClr val="2C2D35"/>
                </a:solidFill>
                <a:latin typeface="Calibri"/>
                <a:cs typeface="Calibri"/>
              </a:rPr>
              <a:t>Dokumen </a:t>
            </a:r>
            <a:r>
              <a:rPr dirty="0">
                <a:solidFill>
                  <a:srgbClr val="2C2D35"/>
                </a:solidFill>
                <a:latin typeface="Calibri"/>
                <a:cs typeface="Calibri"/>
              </a:rPr>
              <a:t> pe</a:t>
            </a:r>
            <a:r>
              <a:rPr spc="-38" dirty="0">
                <a:solidFill>
                  <a:srgbClr val="2C2D35"/>
                </a:solidFill>
                <a:latin typeface="Calibri"/>
                <a:cs typeface="Calibri"/>
              </a:rPr>
              <a:t>r</a:t>
            </a:r>
            <a:r>
              <a:rPr spc="-45" dirty="0">
                <a:solidFill>
                  <a:srgbClr val="2C2D35"/>
                </a:solidFill>
                <a:latin typeface="Calibri"/>
                <a:cs typeface="Calibri"/>
              </a:rPr>
              <a:t>s</a:t>
            </a:r>
            <a:r>
              <a:rPr spc="-30" dirty="0">
                <a:solidFill>
                  <a:srgbClr val="2C2D35"/>
                </a:solidFill>
                <a:latin typeface="Calibri"/>
                <a:cs typeface="Calibri"/>
              </a:rPr>
              <a:t>y</a:t>
            </a:r>
            <a:r>
              <a:rPr dirty="0">
                <a:solidFill>
                  <a:srgbClr val="2C2D35"/>
                </a:solidFill>
                <a:latin typeface="Calibri"/>
                <a:cs typeface="Calibri"/>
              </a:rPr>
              <a:t>a</a:t>
            </a:r>
            <a:r>
              <a:rPr spc="-38" dirty="0">
                <a:solidFill>
                  <a:srgbClr val="2C2D35"/>
                </a:solidFill>
                <a:latin typeface="Calibri"/>
                <a:cs typeface="Calibri"/>
              </a:rPr>
              <a:t>r</a:t>
            </a:r>
            <a:r>
              <a:rPr spc="-23" dirty="0">
                <a:solidFill>
                  <a:srgbClr val="2C2D35"/>
                </a:solidFill>
                <a:latin typeface="Calibri"/>
                <a:cs typeface="Calibri"/>
              </a:rPr>
              <a:t>a</a:t>
            </a:r>
            <a:r>
              <a:rPr spc="-15" dirty="0">
                <a:solidFill>
                  <a:srgbClr val="2C2D35"/>
                </a:solidFill>
                <a:latin typeface="Calibri"/>
                <a:cs typeface="Calibri"/>
              </a:rPr>
              <a:t>t</a:t>
            </a:r>
            <a:r>
              <a:rPr dirty="0">
                <a:solidFill>
                  <a:srgbClr val="2C2D35"/>
                </a:solidFill>
                <a:latin typeface="Calibri"/>
                <a:cs typeface="Calibri"/>
              </a:rPr>
              <a:t>an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12" name="object 112"/>
          <p:cNvSpPr/>
          <p:nvPr/>
        </p:nvSpPr>
        <p:spPr>
          <a:xfrm>
            <a:off x="14897861" y="4432553"/>
            <a:ext cx="484823" cy="489585"/>
          </a:xfrm>
          <a:custGeom>
            <a:avLst/>
            <a:gdLst/>
            <a:ahLst/>
            <a:cxnLst/>
            <a:rect l="l" t="t" r="r" b="b"/>
            <a:pathLst>
              <a:path w="323215" h="326389">
                <a:moveTo>
                  <a:pt x="161544" y="0"/>
                </a:moveTo>
                <a:lnTo>
                  <a:pt x="118577" y="5826"/>
                </a:lnTo>
                <a:lnTo>
                  <a:pt x="79981" y="22267"/>
                </a:lnTo>
                <a:lnTo>
                  <a:pt x="47291" y="47767"/>
                </a:lnTo>
                <a:lnTo>
                  <a:pt x="22041" y="80772"/>
                </a:lnTo>
                <a:lnTo>
                  <a:pt x="5766" y="119723"/>
                </a:lnTo>
                <a:lnTo>
                  <a:pt x="0" y="163067"/>
                </a:lnTo>
                <a:lnTo>
                  <a:pt x="5766" y="206412"/>
                </a:lnTo>
                <a:lnTo>
                  <a:pt x="22041" y="245363"/>
                </a:lnTo>
                <a:lnTo>
                  <a:pt x="47291" y="278368"/>
                </a:lnTo>
                <a:lnTo>
                  <a:pt x="79981" y="303868"/>
                </a:lnTo>
                <a:lnTo>
                  <a:pt x="118577" y="320309"/>
                </a:lnTo>
                <a:lnTo>
                  <a:pt x="161544" y="326136"/>
                </a:lnTo>
                <a:lnTo>
                  <a:pt x="204510" y="320309"/>
                </a:lnTo>
                <a:lnTo>
                  <a:pt x="243106" y="303868"/>
                </a:lnTo>
                <a:lnTo>
                  <a:pt x="275796" y="278368"/>
                </a:lnTo>
                <a:lnTo>
                  <a:pt x="301046" y="245363"/>
                </a:lnTo>
                <a:lnTo>
                  <a:pt x="317321" y="206412"/>
                </a:lnTo>
                <a:lnTo>
                  <a:pt x="323088" y="163067"/>
                </a:lnTo>
                <a:lnTo>
                  <a:pt x="317321" y="119723"/>
                </a:lnTo>
                <a:lnTo>
                  <a:pt x="301046" y="80772"/>
                </a:lnTo>
                <a:lnTo>
                  <a:pt x="275796" y="47767"/>
                </a:lnTo>
                <a:lnTo>
                  <a:pt x="243106" y="22267"/>
                </a:lnTo>
                <a:lnTo>
                  <a:pt x="204510" y="5826"/>
                </a:lnTo>
                <a:lnTo>
                  <a:pt x="161544" y="0"/>
                </a:lnTo>
                <a:close/>
              </a:path>
            </a:pathLst>
          </a:custGeom>
          <a:solidFill>
            <a:srgbClr val="FFC000">
              <a:alpha val="85096"/>
            </a:srgbClr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14972918" y="4489437"/>
            <a:ext cx="335280" cy="343364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2100" spc="-8" dirty="0">
                <a:solidFill>
                  <a:srgbClr val="FFFFFF"/>
                </a:solidFill>
                <a:latin typeface="Arial MT"/>
                <a:cs typeface="Arial MT"/>
              </a:rPr>
              <a:t>7a</a:t>
            </a:r>
            <a:endParaRPr sz="2100">
              <a:solidFill>
                <a:prstClr val="black"/>
              </a:solidFill>
              <a:latin typeface="Arial MT"/>
              <a:cs typeface="Arial MT"/>
            </a:endParaRPr>
          </a:p>
        </p:txBody>
      </p:sp>
      <p:sp>
        <p:nvSpPr>
          <p:cNvPr id="114" name="object 114"/>
          <p:cNvSpPr/>
          <p:nvPr/>
        </p:nvSpPr>
        <p:spPr>
          <a:xfrm>
            <a:off x="13107925" y="7136892"/>
            <a:ext cx="482918" cy="487680"/>
          </a:xfrm>
          <a:custGeom>
            <a:avLst/>
            <a:gdLst/>
            <a:ahLst/>
            <a:cxnLst/>
            <a:rect l="l" t="t" r="r" b="b"/>
            <a:pathLst>
              <a:path w="321945" h="325120">
                <a:moveTo>
                  <a:pt x="160781" y="0"/>
                </a:moveTo>
                <a:lnTo>
                  <a:pt x="118048" y="5796"/>
                </a:lnTo>
                <a:lnTo>
                  <a:pt x="79643" y="22154"/>
                </a:lnTo>
                <a:lnTo>
                  <a:pt x="47101" y="47529"/>
                </a:lnTo>
                <a:lnTo>
                  <a:pt x="21956" y="80376"/>
                </a:lnTo>
                <a:lnTo>
                  <a:pt x="5744" y="119150"/>
                </a:lnTo>
                <a:lnTo>
                  <a:pt x="0" y="162306"/>
                </a:lnTo>
                <a:lnTo>
                  <a:pt x="5744" y="205461"/>
                </a:lnTo>
                <a:lnTo>
                  <a:pt x="21956" y="244235"/>
                </a:lnTo>
                <a:lnTo>
                  <a:pt x="47101" y="277082"/>
                </a:lnTo>
                <a:lnTo>
                  <a:pt x="79643" y="302457"/>
                </a:lnTo>
                <a:lnTo>
                  <a:pt x="118048" y="318815"/>
                </a:lnTo>
                <a:lnTo>
                  <a:pt x="160781" y="324612"/>
                </a:lnTo>
                <a:lnTo>
                  <a:pt x="203515" y="318815"/>
                </a:lnTo>
                <a:lnTo>
                  <a:pt x="241920" y="302457"/>
                </a:lnTo>
                <a:lnTo>
                  <a:pt x="274462" y="277082"/>
                </a:lnTo>
                <a:lnTo>
                  <a:pt x="299607" y="244235"/>
                </a:lnTo>
                <a:lnTo>
                  <a:pt x="315819" y="205461"/>
                </a:lnTo>
                <a:lnTo>
                  <a:pt x="321563" y="162306"/>
                </a:lnTo>
                <a:lnTo>
                  <a:pt x="315819" y="119150"/>
                </a:lnTo>
                <a:lnTo>
                  <a:pt x="299607" y="80376"/>
                </a:lnTo>
                <a:lnTo>
                  <a:pt x="274462" y="47529"/>
                </a:lnTo>
                <a:lnTo>
                  <a:pt x="241920" y="22154"/>
                </a:lnTo>
                <a:lnTo>
                  <a:pt x="203515" y="5796"/>
                </a:lnTo>
                <a:lnTo>
                  <a:pt x="160781" y="0"/>
                </a:lnTo>
                <a:close/>
              </a:path>
            </a:pathLst>
          </a:custGeom>
          <a:solidFill>
            <a:srgbClr val="FFC000">
              <a:alpha val="85096"/>
            </a:srgbClr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13181648" y="7193281"/>
            <a:ext cx="335280" cy="342401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2100" spc="-8" dirty="0">
                <a:solidFill>
                  <a:srgbClr val="FFFFFF"/>
                </a:solidFill>
                <a:latin typeface="Arial MT"/>
                <a:cs typeface="Arial MT"/>
              </a:rPr>
              <a:t>7b</a:t>
            </a:r>
            <a:endParaRPr sz="2100">
              <a:solidFill>
                <a:prstClr val="black"/>
              </a:solidFill>
              <a:latin typeface="Arial MT"/>
              <a:cs typeface="Arial MT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6741032" y="6769418"/>
            <a:ext cx="1832610" cy="112723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marR="7620" defTabSz="1371600">
              <a:spcBef>
                <a:spcPts val="150"/>
              </a:spcBef>
            </a:pPr>
            <a:r>
              <a:rPr spc="-8" dirty="0">
                <a:solidFill>
                  <a:srgbClr val="2C2D35"/>
                </a:solidFill>
                <a:latin typeface="Calibri"/>
                <a:cs typeface="Calibri"/>
              </a:rPr>
              <a:t>Dokumen </a:t>
            </a:r>
            <a:r>
              <a:rPr dirty="0">
                <a:solidFill>
                  <a:srgbClr val="2C2D35"/>
                </a:solidFill>
                <a:latin typeface="Calibri"/>
                <a:cs typeface="Calibri"/>
              </a:rPr>
              <a:t> </a:t>
            </a:r>
            <a:r>
              <a:rPr spc="-30" dirty="0">
                <a:solidFill>
                  <a:srgbClr val="2C2D35"/>
                </a:solidFill>
                <a:latin typeface="Calibri"/>
                <a:cs typeface="Calibri"/>
              </a:rPr>
              <a:t>P</a:t>
            </a:r>
            <a:r>
              <a:rPr dirty="0">
                <a:solidFill>
                  <a:srgbClr val="2C2D35"/>
                </a:solidFill>
                <a:latin typeface="Calibri"/>
                <a:cs typeface="Calibri"/>
              </a:rPr>
              <a:t>e</a:t>
            </a:r>
            <a:r>
              <a:rPr spc="-30" dirty="0">
                <a:solidFill>
                  <a:srgbClr val="2C2D35"/>
                </a:solidFill>
                <a:latin typeface="Calibri"/>
                <a:cs typeface="Calibri"/>
              </a:rPr>
              <a:t>r</a:t>
            </a:r>
            <a:r>
              <a:rPr spc="-45" dirty="0">
                <a:solidFill>
                  <a:srgbClr val="2C2D35"/>
                </a:solidFill>
                <a:latin typeface="Calibri"/>
                <a:cs typeface="Calibri"/>
              </a:rPr>
              <a:t>s</a:t>
            </a:r>
            <a:r>
              <a:rPr spc="-30" dirty="0">
                <a:solidFill>
                  <a:srgbClr val="2C2D35"/>
                </a:solidFill>
                <a:latin typeface="Calibri"/>
                <a:cs typeface="Calibri"/>
              </a:rPr>
              <a:t>y</a:t>
            </a:r>
            <a:r>
              <a:rPr dirty="0">
                <a:solidFill>
                  <a:srgbClr val="2C2D35"/>
                </a:solidFill>
                <a:latin typeface="Calibri"/>
                <a:cs typeface="Calibri"/>
              </a:rPr>
              <a:t>a</a:t>
            </a:r>
            <a:r>
              <a:rPr spc="-38" dirty="0">
                <a:solidFill>
                  <a:srgbClr val="2C2D35"/>
                </a:solidFill>
                <a:latin typeface="Calibri"/>
                <a:cs typeface="Calibri"/>
              </a:rPr>
              <a:t>r</a:t>
            </a:r>
            <a:r>
              <a:rPr spc="-23" dirty="0">
                <a:solidFill>
                  <a:srgbClr val="2C2D35"/>
                </a:solidFill>
                <a:latin typeface="Calibri"/>
                <a:cs typeface="Calibri"/>
              </a:rPr>
              <a:t>a</a:t>
            </a:r>
            <a:r>
              <a:rPr spc="-15" dirty="0">
                <a:solidFill>
                  <a:srgbClr val="2C2D35"/>
                </a:solidFill>
                <a:latin typeface="Calibri"/>
                <a:cs typeface="Calibri"/>
              </a:rPr>
              <a:t>t</a:t>
            </a:r>
            <a:r>
              <a:rPr dirty="0">
                <a:solidFill>
                  <a:srgbClr val="2C2D35"/>
                </a:solidFill>
                <a:latin typeface="Calibri"/>
                <a:cs typeface="Calibri"/>
              </a:rPr>
              <a:t>an</a:t>
            </a:r>
            <a:r>
              <a:rPr spc="-38" dirty="0">
                <a:solidFill>
                  <a:srgbClr val="2C2D35"/>
                </a:solidFill>
                <a:latin typeface="Calibri"/>
                <a:cs typeface="Calibri"/>
              </a:rPr>
              <a:t> </a:t>
            </a:r>
            <a:r>
              <a:rPr spc="-30" dirty="0">
                <a:solidFill>
                  <a:srgbClr val="2C2D35"/>
                </a:solidFill>
                <a:latin typeface="Calibri"/>
                <a:cs typeface="Calibri"/>
              </a:rPr>
              <a:t>y</a:t>
            </a:r>
            <a:r>
              <a:rPr dirty="0">
                <a:solidFill>
                  <a:srgbClr val="2C2D35"/>
                </a:solidFill>
                <a:latin typeface="Calibri"/>
                <a:cs typeface="Calibri"/>
              </a:rPr>
              <a:t>a</a:t>
            </a:r>
            <a:r>
              <a:rPr spc="8" dirty="0">
                <a:solidFill>
                  <a:srgbClr val="2C2D35"/>
                </a:solidFill>
                <a:latin typeface="Calibri"/>
                <a:cs typeface="Calibri"/>
              </a:rPr>
              <a:t>n</a:t>
            </a:r>
            <a:r>
              <a:rPr dirty="0">
                <a:solidFill>
                  <a:srgbClr val="2C2D35"/>
                </a:solidFill>
                <a:latin typeface="Calibri"/>
                <a:cs typeface="Calibri"/>
              </a:rPr>
              <a:t>g</a:t>
            </a:r>
            <a:r>
              <a:rPr spc="-30" dirty="0">
                <a:solidFill>
                  <a:srgbClr val="2C2D35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2C2D35"/>
                </a:solidFill>
                <a:latin typeface="Calibri"/>
                <a:cs typeface="Calibri"/>
              </a:rPr>
              <a:t>di  </a:t>
            </a:r>
            <a:r>
              <a:rPr spc="-15" dirty="0">
                <a:solidFill>
                  <a:srgbClr val="2C2D35"/>
                </a:solidFill>
                <a:latin typeface="Calibri"/>
                <a:cs typeface="Calibri"/>
              </a:rPr>
              <a:t>ttd </a:t>
            </a:r>
            <a:r>
              <a:rPr spc="-8" dirty="0">
                <a:solidFill>
                  <a:srgbClr val="2C2D35"/>
                </a:solidFill>
                <a:latin typeface="Calibri"/>
                <a:cs typeface="Calibri"/>
              </a:rPr>
              <a:t>Kepala Daerah </a:t>
            </a:r>
            <a:r>
              <a:rPr dirty="0">
                <a:solidFill>
                  <a:srgbClr val="2C2D35"/>
                </a:solidFill>
                <a:latin typeface="Calibri"/>
                <a:cs typeface="Calibri"/>
              </a:rPr>
              <a:t> dan</a:t>
            </a:r>
            <a:r>
              <a:rPr spc="-38" dirty="0">
                <a:solidFill>
                  <a:srgbClr val="2C2D35"/>
                </a:solidFill>
                <a:latin typeface="Calibri"/>
                <a:cs typeface="Calibri"/>
              </a:rPr>
              <a:t> </a:t>
            </a:r>
            <a:r>
              <a:rPr spc="-8" dirty="0">
                <a:solidFill>
                  <a:srgbClr val="2C2D35"/>
                </a:solidFill>
                <a:latin typeface="Calibri"/>
                <a:cs typeface="Calibri"/>
              </a:rPr>
              <a:t>LHR </a:t>
            </a:r>
            <a:r>
              <a:rPr dirty="0">
                <a:solidFill>
                  <a:srgbClr val="2C2D35"/>
                </a:solidFill>
                <a:latin typeface="Calibri"/>
                <a:cs typeface="Calibri"/>
              </a:rPr>
              <a:t>APIP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117" name="object 117"/>
          <p:cNvGrpSpPr/>
          <p:nvPr/>
        </p:nvGrpSpPr>
        <p:grpSpPr>
          <a:xfrm>
            <a:off x="1058418" y="1323594"/>
            <a:ext cx="13963650" cy="4766310"/>
            <a:chOff x="705612" y="882396"/>
            <a:chExt cx="9309100" cy="3177540"/>
          </a:xfrm>
        </p:grpSpPr>
        <p:pic>
          <p:nvPicPr>
            <p:cNvPr id="118" name="object 11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683495" y="2145792"/>
              <a:ext cx="330707" cy="205739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113787" y="1837944"/>
              <a:ext cx="390144" cy="288036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080247" y="3773424"/>
              <a:ext cx="391668" cy="286512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05612" y="920496"/>
              <a:ext cx="451104" cy="451103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799588" y="905256"/>
              <a:ext cx="451104" cy="452627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649723" y="908304"/>
              <a:ext cx="460248" cy="460248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616695" y="882396"/>
              <a:ext cx="457200" cy="458724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751320" y="900684"/>
              <a:ext cx="451103" cy="451103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037076" y="1325880"/>
              <a:ext cx="409955" cy="408432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487923" y="2235708"/>
              <a:ext cx="408431" cy="408432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433559" y="2907791"/>
              <a:ext cx="408431" cy="408431"/>
            </a:xfrm>
            <a:prstGeom prst="rect">
              <a:avLst/>
            </a:prstGeom>
          </p:spPr>
        </p:pic>
      </p:grpSp>
      <p:sp>
        <p:nvSpPr>
          <p:cNvPr id="129" name="object 129"/>
          <p:cNvSpPr txBox="1"/>
          <p:nvPr/>
        </p:nvSpPr>
        <p:spPr>
          <a:xfrm>
            <a:off x="14088236" y="9823832"/>
            <a:ext cx="2475546" cy="290464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9050" defTabSz="1371600">
              <a:spcBef>
                <a:spcPts val="285"/>
              </a:spcBef>
            </a:pPr>
            <a:r>
              <a:rPr sz="1650" b="1" dirty="0">
                <a:solidFill>
                  <a:srgbClr val="FFFFFF"/>
                </a:solidFill>
                <a:latin typeface="Segoe UI"/>
                <a:cs typeface="Segoe UI"/>
              </a:rPr>
              <a:t>INDONESIAN</a:t>
            </a:r>
            <a:r>
              <a:rPr sz="1650" b="1" spc="-10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50" b="1" dirty="0">
                <a:solidFill>
                  <a:srgbClr val="FFFFFF"/>
                </a:solidFill>
                <a:latin typeface="Segoe UI"/>
                <a:cs typeface="Segoe UI"/>
              </a:rPr>
              <a:t>TREASURY</a:t>
            </a:r>
            <a:endParaRPr sz="16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130" name="object 13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150" defTabSz="1371600">
              <a:lnSpc>
                <a:spcPts val="1995"/>
              </a:lnSpc>
            </a:pPr>
            <a:fld id="{81D60167-4931-47E6-BA6A-407CBD079E47}" type="slidenum">
              <a:rPr spc="-8" dirty="0">
                <a:solidFill>
                  <a:prstClr val="black"/>
                </a:solidFill>
              </a:rPr>
              <a:pPr marL="57150" defTabSz="1371600">
                <a:lnSpc>
                  <a:spcPts val="1995"/>
                </a:lnSpc>
              </a:pPr>
              <a:t>18</a:t>
            </a:fld>
            <a:endParaRPr spc="-8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3464" y="9715497"/>
            <a:ext cx="987552" cy="4389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455539" y="476174"/>
            <a:ext cx="7378065" cy="664606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>
              <a:spcBef>
                <a:spcPts val="143"/>
              </a:spcBef>
            </a:pPr>
            <a:r>
              <a:rPr sz="4200" b="1" spc="-8" dirty="0">
                <a:solidFill>
                  <a:srgbClr val="005FAC"/>
                </a:solidFill>
                <a:latin typeface="Tahoma"/>
                <a:cs typeface="Tahoma"/>
              </a:rPr>
              <a:t>PELAKSANAAN</a:t>
            </a:r>
            <a:r>
              <a:rPr sz="4200" b="1" spc="-38" dirty="0">
                <a:solidFill>
                  <a:srgbClr val="005FAC"/>
                </a:solidFill>
                <a:latin typeface="Tahoma"/>
                <a:cs typeface="Tahoma"/>
              </a:rPr>
              <a:t> </a:t>
            </a:r>
            <a:r>
              <a:rPr sz="4200" b="1" spc="-8" dirty="0">
                <a:solidFill>
                  <a:srgbClr val="005FAC"/>
                </a:solidFill>
                <a:latin typeface="Tahoma"/>
                <a:cs typeface="Tahoma"/>
              </a:rPr>
              <a:t>REVIU</a:t>
            </a:r>
            <a:r>
              <a:rPr sz="4200" b="1" spc="-30" dirty="0">
                <a:solidFill>
                  <a:srgbClr val="005FAC"/>
                </a:solidFill>
                <a:latin typeface="Tahoma"/>
                <a:cs typeface="Tahoma"/>
              </a:rPr>
              <a:t> </a:t>
            </a:r>
            <a:r>
              <a:rPr sz="4200" b="1" spc="-8" dirty="0">
                <a:solidFill>
                  <a:srgbClr val="005FAC"/>
                </a:solidFill>
                <a:latin typeface="Tahoma"/>
                <a:cs typeface="Tahoma"/>
              </a:rPr>
              <a:t>APIP</a:t>
            </a:r>
            <a:endParaRPr sz="42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09217" y="1410196"/>
            <a:ext cx="14147483" cy="850233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Dalam</a:t>
            </a:r>
            <a:r>
              <a:rPr sz="2700" spc="27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melakukan</a:t>
            </a:r>
            <a:r>
              <a:rPr sz="2700" spc="28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reviu</a:t>
            </a:r>
            <a:r>
              <a:rPr sz="2700" spc="3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terhadap</a:t>
            </a:r>
            <a:r>
              <a:rPr sz="2700" spc="27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laporan</a:t>
            </a:r>
            <a:r>
              <a:rPr sz="2700" spc="27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realisasi</a:t>
            </a:r>
            <a:r>
              <a:rPr sz="2700" spc="27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penyerapan</a:t>
            </a:r>
            <a:r>
              <a:rPr sz="2700" spc="3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dana</a:t>
            </a:r>
            <a:r>
              <a:rPr sz="2700" spc="28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dan</a:t>
            </a:r>
            <a:r>
              <a:rPr sz="2700" spc="3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capaian</a:t>
            </a:r>
            <a:r>
              <a:rPr sz="2700" spc="27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23" dirty="0">
                <a:solidFill>
                  <a:prstClr val="black"/>
                </a:solidFill>
                <a:latin typeface="Calibri"/>
                <a:cs typeface="Calibri"/>
              </a:rPr>
              <a:t>keluaran</a:t>
            </a:r>
            <a:r>
              <a:rPr sz="2700" spc="3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(output)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  <a:p>
            <a:pPr marL="19050" defTabSz="1371600">
              <a:spcBef>
                <a:spcPts val="8"/>
              </a:spcBef>
            </a:pPr>
            <a:r>
              <a:rPr sz="2700" spc="-23" dirty="0">
                <a:solidFill>
                  <a:prstClr val="black"/>
                </a:solidFill>
                <a:latin typeface="Calibri"/>
                <a:cs typeface="Calibri"/>
              </a:rPr>
              <a:t>kegiatan</a:t>
            </a:r>
            <a:r>
              <a:rPr sz="27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DAK</a:t>
            </a:r>
            <a:r>
              <a:rPr sz="2700" spc="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Fisik,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Inspektorat</a:t>
            </a:r>
            <a:r>
              <a:rPr sz="2700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Daerah</a:t>
            </a:r>
            <a:r>
              <a:rPr sz="2700" spc="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provinsi/kabupaten/kota</a:t>
            </a:r>
            <a:r>
              <a:rPr sz="2700" spc="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melakukan</a:t>
            </a:r>
            <a:r>
              <a:rPr sz="27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pengecekan</a:t>
            </a:r>
            <a:r>
              <a:rPr sz="2700" spc="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terhadap: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09216" y="3206876"/>
            <a:ext cx="5368290" cy="756938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marR="7620" defTabSz="1371600">
              <a:spcBef>
                <a:spcPts val="143"/>
              </a:spcBef>
              <a:tabLst>
                <a:tab pos="1271588" algn="l"/>
                <a:tab pos="2065020" algn="l"/>
                <a:tab pos="3587115" algn="l"/>
                <a:tab pos="4410075" algn="l"/>
              </a:tabLst>
            </a:pPr>
            <a:r>
              <a:rPr sz="2400" spc="-90" dirty="0">
                <a:solidFill>
                  <a:prstClr val="black"/>
                </a:solidFill>
                <a:latin typeface="Calibri"/>
                <a:cs typeface="Calibri"/>
              </a:rPr>
              <a:t>k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eg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i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400" spc="-60" dirty="0">
                <a:solidFill>
                  <a:prstClr val="black"/>
                </a:solidFill>
                <a:latin typeface="Calibri"/>
                <a:cs typeface="Calibri"/>
              </a:rPr>
              <a:t>t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an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	</a:t>
            </a:r>
            <a:r>
              <a:rPr sz="2400" spc="-45" dirty="0">
                <a:solidFill>
                  <a:prstClr val="black"/>
                </a:solidFill>
                <a:latin typeface="Calibri"/>
                <a:cs typeface="Calibri"/>
              </a:rPr>
              <a:t>y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n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g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	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d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i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lap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o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r</a:t>
            </a:r>
            <a:r>
              <a:rPr sz="2400" spc="-53" dirty="0">
                <a:solidFill>
                  <a:prstClr val="black"/>
                </a:solidFill>
                <a:latin typeface="Calibri"/>
                <a:cs typeface="Calibri"/>
              </a:rPr>
              <a:t>k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an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	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p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400" spc="-30" dirty="0">
                <a:solidFill>
                  <a:prstClr val="black"/>
                </a:solidFill>
                <a:latin typeface="Calibri"/>
                <a:cs typeface="Calibri"/>
              </a:rPr>
              <a:t>d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	</a:t>
            </a:r>
            <a:r>
              <a:rPr sz="2400" spc="-30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p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l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i</a:t>
            </a:r>
            <a:r>
              <a:rPr sz="2400" spc="-53" dirty="0">
                <a:solidFill>
                  <a:prstClr val="black"/>
                </a:solidFill>
                <a:latin typeface="Calibri"/>
                <a:cs typeface="Calibri"/>
              </a:rPr>
              <a:t>k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s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i  </a:t>
            </a:r>
            <a:r>
              <a:rPr sz="2400" spc="-38" dirty="0">
                <a:solidFill>
                  <a:prstClr val="black"/>
                </a:solidFill>
                <a:latin typeface="Calibri"/>
                <a:cs typeface="Calibri"/>
              </a:rPr>
              <a:t>OMSPAN.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09217" y="2478213"/>
            <a:ext cx="9125903" cy="763800"/>
          </a:xfrm>
          <a:prstGeom prst="rect">
            <a:avLst/>
          </a:prstGeom>
        </p:spPr>
        <p:txBody>
          <a:bodyPr vert="horz" wrap="square" lIns="0" tIns="31433" rIns="0" bIns="0" rtlCol="0">
            <a:spAutoFit/>
          </a:bodyPr>
          <a:lstStyle/>
          <a:p>
            <a:pPr marL="19050" marR="7620" defTabSz="1371600">
              <a:lnSpc>
                <a:spcPts val="2865"/>
              </a:lnSpc>
              <a:spcBef>
                <a:spcPts val="248"/>
              </a:spcBef>
              <a:tabLst>
                <a:tab pos="1749743" algn="l"/>
                <a:tab pos="2889884" algn="l"/>
                <a:tab pos="4412933" algn="l"/>
                <a:tab pos="7727633" algn="l"/>
              </a:tabLst>
            </a:pPr>
            <a:r>
              <a:rPr sz="2400" spc="-45" dirty="0">
                <a:solidFill>
                  <a:prstClr val="black"/>
                </a:solidFill>
                <a:latin typeface="Calibri"/>
                <a:cs typeface="Calibri"/>
              </a:rPr>
              <a:t>K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e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s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esua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i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an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	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400" spc="-30" dirty="0">
                <a:solidFill>
                  <a:prstClr val="black"/>
                </a:solidFill>
                <a:latin typeface="Calibri"/>
                <a:cs typeface="Calibri"/>
              </a:rPr>
              <a:t>n</a:t>
            </a:r>
            <a:r>
              <a:rPr sz="2400" spc="-38" dirty="0">
                <a:solidFill>
                  <a:prstClr val="black"/>
                </a:solidFill>
                <a:latin typeface="Calibri"/>
                <a:cs typeface="Calibri"/>
              </a:rPr>
              <a:t>t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400" spc="-75" dirty="0">
                <a:solidFill>
                  <a:prstClr val="black"/>
                </a:solidFill>
                <a:latin typeface="Calibri"/>
                <a:cs typeface="Calibri"/>
              </a:rPr>
              <a:t>r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	</a:t>
            </a:r>
            <a:r>
              <a:rPr sz="2400" spc="8" dirty="0">
                <a:solidFill>
                  <a:prstClr val="black"/>
                </a:solidFill>
                <a:latin typeface="Calibri"/>
                <a:cs typeface="Calibri"/>
              </a:rPr>
              <a:t>d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o</a:t>
            </a:r>
            <a:r>
              <a:rPr sz="2400" spc="-60" dirty="0">
                <a:solidFill>
                  <a:prstClr val="black"/>
                </a:solidFill>
                <a:latin typeface="Calibri"/>
                <a:cs typeface="Calibri"/>
              </a:rPr>
              <a:t>k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u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m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en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	</a:t>
            </a:r>
            <a:r>
              <a:rPr sz="2400" spc="-75" dirty="0">
                <a:solidFill>
                  <a:prstClr val="black"/>
                </a:solidFill>
                <a:latin typeface="Calibri"/>
                <a:cs typeface="Calibri"/>
              </a:rPr>
              <a:t>k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o</a:t>
            </a:r>
            <a:r>
              <a:rPr sz="2400" spc="-30" dirty="0">
                <a:solidFill>
                  <a:prstClr val="black"/>
                </a:solidFill>
                <a:latin typeface="Calibri"/>
                <a:cs typeface="Calibri"/>
              </a:rPr>
              <a:t>n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t</a:t>
            </a:r>
            <a:r>
              <a:rPr sz="2400" spc="-75" dirty="0">
                <a:solidFill>
                  <a:prstClr val="black"/>
                </a:solidFill>
                <a:latin typeface="Calibri"/>
                <a:cs typeface="Calibri"/>
              </a:rPr>
              <a:t>r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ak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	</a:t>
            </a:r>
            <a:r>
              <a:rPr sz="2400" spc="-45" dirty="0">
                <a:solidFill>
                  <a:prstClr val="black"/>
                </a:solidFill>
                <a:latin typeface="Calibri"/>
                <a:cs typeface="Calibri"/>
              </a:rPr>
              <a:t>K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e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s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esua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i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an 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kegiatan</a:t>
            </a:r>
            <a:r>
              <a:rPr sz="2400" spc="46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DAK</a:t>
            </a:r>
            <a:r>
              <a:rPr sz="2400" spc="45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Fisik</a:t>
            </a:r>
            <a:r>
              <a:rPr sz="2400" spc="45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dengan</a:t>
            </a:r>
            <a:r>
              <a:rPr sz="2400" spc="47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daftar</a:t>
            </a:r>
            <a:r>
              <a:rPr sz="2400" spc="46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prstClr val="black"/>
                </a:solidFill>
                <a:latin typeface="Calibri"/>
                <a:cs typeface="Calibri"/>
              </a:rPr>
              <a:t>kontrak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09216" y="6148196"/>
            <a:ext cx="1416366" cy="1126270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marR="7620" algn="just" defTabSz="1371600">
              <a:spcBef>
                <a:spcPts val="143"/>
              </a:spcBef>
            </a:pPr>
            <a:r>
              <a:rPr sz="2400" spc="-45" dirty="0">
                <a:solidFill>
                  <a:prstClr val="black"/>
                </a:solidFill>
                <a:latin typeface="Calibri"/>
                <a:cs typeface="Calibri"/>
              </a:rPr>
              <a:t>K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e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s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esua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i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an  pada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foto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koordinat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88640" y="6148196"/>
            <a:ext cx="3883343" cy="1126270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marR="7620" indent="132398" algn="just" defTabSz="1371600">
              <a:spcBef>
                <a:spcPts val="143"/>
              </a:spcBef>
            </a:pPr>
            <a:r>
              <a:rPr sz="2400" spc="-30" dirty="0">
                <a:solidFill>
                  <a:prstClr val="black"/>
                </a:solidFill>
                <a:latin typeface="Calibri"/>
                <a:cs typeface="Calibri"/>
              </a:rPr>
              <a:t>antara</a:t>
            </a:r>
            <a:r>
              <a:rPr sz="2400" spc="48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data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 titik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koordinat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kegiatan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DAK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Fisik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atau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titik 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yang</a:t>
            </a:r>
            <a:r>
              <a:rPr sz="2400" spc="48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disampaikan</a:t>
            </a:r>
            <a:r>
              <a:rPr sz="2400" spc="48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secara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09217" y="7245020"/>
            <a:ext cx="5361623" cy="756938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defTabSz="1371600">
              <a:spcBef>
                <a:spcPts val="143"/>
              </a:spcBef>
            </a:pP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terpisah</a:t>
            </a:r>
            <a:r>
              <a:rPr sz="2400" spc="39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dengan</a:t>
            </a:r>
            <a:r>
              <a:rPr sz="2400" spc="38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data</a:t>
            </a:r>
            <a:r>
              <a:rPr sz="2400" spc="39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titik</a:t>
            </a:r>
            <a:r>
              <a:rPr sz="2400" spc="38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koordinat</a:t>
            </a:r>
            <a:r>
              <a:rPr sz="2400" spc="39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yang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19050" defTabSz="1371600">
              <a:spcBef>
                <a:spcPts val="8"/>
              </a:spcBef>
            </a:pP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dilaporkan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dalam</a:t>
            </a:r>
            <a:r>
              <a:rPr sz="2400" spc="-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Aplikasi</a:t>
            </a:r>
            <a:r>
              <a:rPr sz="2400" spc="-38" dirty="0">
                <a:solidFill>
                  <a:prstClr val="black"/>
                </a:solidFill>
                <a:latin typeface="Calibri"/>
                <a:cs typeface="Calibri"/>
              </a:rPr>
              <a:t> OMSPAN.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487341" y="2478214"/>
            <a:ext cx="5774055" cy="387607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defTabSz="1371600">
              <a:spcBef>
                <a:spcPts val="143"/>
              </a:spcBef>
              <a:tabLst>
                <a:tab pos="1104900" algn="l"/>
                <a:tab pos="2565083" algn="l"/>
                <a:tab pos="3484245" algn="l"/>
                <a:tab pos="4632960" algn="l"/>
              </a:tabLst>
            </a:pP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n</a:t>
            </a:r>
            <a:r>
              <a:rPr sz="2400" spc="-38" dirty="0">
                <a:solidFill>
                  <a:prstClr val="black"/>
                </a:solidFill>
                <a:latin typeface="Calibri"/>
                <a:cs typeface="Calibri"/>
              </a:rPr>
              <a:t>t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400" spc="-68" dirty="0">
                <a:solidFill>
                  <a:prstClr val="black"/>
                </a:solidFill>
                <a:latin typeface="Calibri"/>
                <a:cs typeface="Calibri"/>
              </a:rPr>
              <a:t>r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	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do</a:t>
            </a:r>
            <a:r>
              <a:rPr sz="2400" spc="-53" dirty="0">
                <a:solidFill>
                  <a:prstClr val="black"/>
                </a:solidFill>
                <a:latin typeface="Calibri"/>
                <a:cs typeface="Calibri"/>
              </a:rPr>
              <a:t>k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u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m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en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	</a:t>
            </a:r>
            <a:r>
              <a:rPr sz="2400" spc="-38" dirty="0">
                <a:solidFill>
                  <a:prstClr val="black"/>
                </a:solidFill>
                <a:latin typeface="Calibri"/>
                <a:cs typeface="Calibri"/>
              </a:rPr>
              <a:t>B</a:t>
            </a:r>
            <a:r>
              <a:rPr sz="2400" spc="8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400" spc="-30" dirty="0">
                <a:solidFill>
                  <a:prstClr val="black"/>
                </a:solidFill>
                <a:latin typeface="Calibri"/>
                <a:cs typeface="Calibri"/>
              </a:rPr>
              <a:t>S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T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	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b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400" spc="-75" dirty="0">
                <a:solidFill>
                  <a:prstClr val="black"/>
                </a:solidFill>
                <a:latin typeface="Calibri"/>
                <a:cs typeface="Calibri"/>
              </a:rPr>
              <a:t>r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ang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	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d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400" spc="-30" dirty="0">
                <a:solidFill>
                  <a:prstClr val="black"/>
                </a:solidFill>
                <a:latin typeface="Calibri"/>
                <a:cs typeface="Calibri"/>
              </a:rPr>
              <a:t>n</a:t>
            </a:r>
            <a:r>
              <a:rPr sz="2400" spc="-68" dirty="0">
                <a:solidFill>
                  <a:prstClr val="black"/>
                </a:solidFill>
                <a:latin typeface="Calibri"/>
                <a:cs typeface="Calibri"/>
              </a:rPr>
              <a:t>/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400" spc="-38" dirty="0">
                <a:solidFill>
                  <a:prstClr val="black"/>
                </a:solidFill>
                <a:latin typeface="Calibri"/>
                <a:cs typeface="Calibri"/>
              </a:rPr>
              <a:t>t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au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818560" y="2843973"/>
            <a:ext cx="7443788" cy="1126270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marR="7620" algn="just" defTabSz="1371600">
              <a:spcBef>
                <a:spcPts val="143"/>
              </a:spcBef>
            </a:pP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pekerjaan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kegiatan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 DAK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 Fisik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dengan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 daftar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prstClr val="black"/>
                </a:solidFill>
                <a:latin typeface="Calibri"/>
                <a:cs typeface="Calibri"/>
              </a:rPr>
              <a:t>kontrak</a:t>
            </a:r>
            <a:r>
              <a:rPr sz="2400" spc="48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dan 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data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input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BAST barang dan/atau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pekerjaan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kegiatan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DAK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 Fisik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 yang dilaporkan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dalam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Aplikasi</a:t>
            </a:r>
            <a:r>
              <a:rPr sz="2400" spc="-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38" dirty="0">
                <a:solidFill>
                  <a:prstClr val="black"/>
                </a:solidFill>
                <a:latin typeface="Calibri"/>
                <a:cs typeface="Calibri"/>
              </a:rPr>
              <a:t>OMSPAN.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818559" y="4264913"/>
            <a:ext cx="7444740" cy="1864934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marR="7620" algn="just" defTabSz="1371600">
              <a:spcBef>
                <a:spcPts val="143"/>
              </a:spcBef>
            </a:pP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Kesesuaian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prstClr val="black"/>
                </a:solidFill>
                <a:latin typeface="Calibri"/>
                <a:cs typeface="Calibri"/>
              </a:rPr>
              <a:t>antara</a:t>
            </a:r>
            <a:r>
              <a:rPr sz="2400" spc="48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nilai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yang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masih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 harus</a:t>
            </a:r>
            <a:r>
              <a:rPr sz="2400" spc="53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dibayarkan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kepada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penyedia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barang/jasa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dan/atau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pelaksana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kegiatan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untuk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mencapai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output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100%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kegiatan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 DAK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 Fisik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dengan </a:t>
            </a:r>
            <a:r>
              <a:rPr sz="2400" spc="-52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nilai rencana kebutuhan dana untuk penyelesaian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kegiatan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DAK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Fisik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yang dilaporkan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dalam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Aplikasi</a:t>
            </a:r>
            <a:r>
              <a:rPr sz="2400" spc="-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38" dirty="0">
                <a:solidFill>
                  <a:prstClr val="black"/>
                </a:solidFill>
                <a:latin typeface="Calibri"/>
                <a:cs typeface="Calibri"/>
              </a:rPr>
              <a:t>OMSPAN.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887141" y="6359843"/>
            <a:ext cx="7308533" cy="1495602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marR="7620" algn="just" defTabSz="1371600">
              <a:spcBef>
                <a:spcPts val="143"/>
              </a:spcBef>
            </a:pP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Kesesuaian </a:t>
            </a:r>
            <a:r>
              <a:rPr sz="2400" spc="-30" dirty="0">
                <a:solidFill>
                  <a:prstClr val="black"/>
                </a:solidFill>
                <a:latin typeface="Calibri"/>
                <a:cs typeface="Calibri"/>
              </a:rPr>
              <a:t>antara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jumlah sisa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DAK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Fisik pada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RKUD dan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 SP2D BUD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atas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penggunaan sisa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DAK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Fisik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dengan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data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sisa </a:t>
            </a:r>
            <a:r>
              <a:rPr sz="2400" spc="-52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dan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penggunaan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sisa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DAK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Fisik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yang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dilaporkan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 dalam 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Aplikasi</a:t>
            </a:r>
            <a:r>
              <a:rPr sz="2400" spc="-5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38" dirty="0">
                <a:solidFill>
                  <a:prstClr val="black"/>
                </a:solidFill>
                <a:latin typeface="Calibri"/>
                <a:cs typeface="Calibri"/>
              </a:rPr>
              <a:t>OMSPAN.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01133" y="8298180"/>
            <a:ext cx="11089958" cy="1023357"/>
          </a:xfrm>
          <a:prstGeom prst="rect">
            <a:avLst/>
          </a:prstGeom>
          <a:solidFill>
            <a:srgbClr val="DBDBDB"/>
          </a:solidFill>
        </p:spPr>
        <p:txBody>
          <a:bodyPr vert="horz" wrap="square" lIns="0" tIns="53340" rIns="0" bIns="0" rtlCol="0">
            <a:spAutoFit/>
          </a:bodyPr>
          <a:lstStyle/>
          <a:p>
            <a:pPr marL="567690" marR="125730" indent="-430530" defTabSz="1371600">
              <a:spcBef>
                <a:spcPts val="420"/>
              </a:spcBef>
              <a:buFont typeface="Arial MT"/>
              <a:buChar char="•"/>
              <a:tabLst>
                <a:tab pos="567690" algn="l"/>
                <a:tab pos="568643" algn="l"/>
              </a:tabLst>
            </a:pP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Reviu</a:t>
            </a:r>
            <a:r>
              <a:rPr sz="2100" spc="15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APIP</a:t>
            </a:r>
            <a:r>
              <a:rPr sz="2100" spc="15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dilakukan</a:t>
            </a:r>
            <a:r>
              <a:rPr sz="2100" spc="14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atas:</a:t>
            </a:r>
            <a:r>
              <a:rPr sz="2100" spc="14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Data</a:t>
            </a:r>
            <a:r>
              <a:rPr sz="2100" spc="17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Kontrak,</a:t>
            </a:r>
            <a:r>
              <a:rPr sz="2100" spc="15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Data</a:t>
            </a:r>
            <a:r>
              <a:rPr sz="2100" spc="17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Perubahan</a:t>
            </a:r>
            <a:r>
              <a:rPr sz="2100" spc="15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Kontrak,</a:t>
            </a:r>
            <a:r>
              <a:rPr sz="2100" spc="15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53" dirty="0">
                <a:solidFill>
                  <a:prstClr val="black"/>
                </a:solidFill>
                <a:latin typeface="Calibri"/>
                <a:cs typeface="Calibri"/>
              </a:rPr>
              <a:t>BAST,</a:t>
            </a:r>
            <a:r>
              <a:rPr sz="2100" spc="19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NRPK,</a:t>
            </a:r>
            <a:r>
              <a:rPr sz="2100" spc="15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Sisa</a:t>
            </a:r>
            <a:r>
              <a:rPr sz="2100" spc="15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dan </a:t>
            </a:r>
            <a:r>
              <a:rPr sz="2100" spc="-45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Penggunaan</a:t>
            </a:r>
            <a:r>
              <a:rPr sz="2100" spc="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Sisa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DAK</a:t>
            </a: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Fisik,</a:t>
            </a:r>
            <a:r>
              <a:rPr sz="2100" spc="-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serta</a:t>
            </a:r>
            <a:r>
              <a:rPr sz="21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Foto</a:t>
            </a: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Kegiatan</a:t>
            </a:r>
            <a:r>
              <a:rPr sz="21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DAK</a:t>
            </a: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Fisik.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  <a:p>
            <a:pPr marL="567690" indent="-430530" defTabSz="1371600">
              <a:buFont typeface="Arial MT"/>
              <a:buChar char="•"/>
              <a:tabLst>
                <a:tab pos="567690" algn="l"/>
                <a:tab pos="568643" algn="l"/>
              </a:tabLst>
            </a:pP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Hasil</a:t>
            </a:r>
            <a:r>
              <a:rPr sz="2100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reviu</a:t>
            </a:r>
            <a:r>
              <a:rPr sz="2100" spc="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(Persetujuan</a:t>
            </a:r>
            <a:r>
              <a:rPr sz="2100" spc="5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atau</a:t>
            </a:r>
            <a:r>
              <a:rPr sz="2100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Penolakan)</a:t>
            </a:r>
            <a:r>
              <a:rPr sz="2100" spc="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dilakukan</a:t>
            </a:r>
            <a:r>
              <a:rPr sz="2100" spc="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melalui</a:t>
            </a:r>
            <a:r>
              <a:rPr sz="2100" spc="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Aplikasi</a:t>
            </a:r>
            <a:r>
              <a:rPr sz="2100" spc="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30" dirty="0">
                <a:solidFill>
                  <a:prstClr val="black"/>
                </a:solidFill>
                <a:latin typeface="Calibri"/>
                <a:cs typeface="Calibri"/>
              </a:rPr>
              <a:t>OMSPAN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1247" y="2777490"/>
            <a:ext cx="923543" cy="921258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6404" y="6593840"/>
            <a:ext cx="923544" cy="820928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735219" y="2759201"/>
            <a:ext cx="831278" cy="1033272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652896" y="4772286"/>
            <a:ext cx="952353" cy="977250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761170" y="6633971"/>
            <a:ext cx="868527" cy="1030986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653027" y="8382762"/>
            <a:ext cx="848106" cy="850392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2109216" y="4260341"/>
            <a:ext cx="1416366" cy="756938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marR="7620" defTabSz="1371600">
              <a:spcBef>
                <a:spcPts val="143"/>
              </a:spcBef>
            </a:pPr>
            <a:r>
              <a:rPr sz="2400" spc="-45" dirty="0">
                <a:solidFill>
                  <a:prstClr val="black"/>
                </a:solidFill>
                <a:latin typeface="Calibri"/>
                <a:cs typeface="Calibri"/>
              </a:rPr>
              <a:t>K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e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s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esua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i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an 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perubahan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00652" y="4260341"/>
            <a:ext cx="2619375" cy="756938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marR="7620" indent="139065" defTabSz="1371600">
              <a:spcBef>
                <a:spcPts val="143"/>
              </a:spcBef>
              <a:tabLst>
                <a:tab pos="1298258" algn="l"/>
                <a:tab pos="2062163" algn="l"/>
              </a:tabLst>
            </a:pPr>
            <a:r>
              <a:rPr sz="2400" spc="-30" dirty="0">
                <a:solidFill>
                  <a:prstClr val="black"/>
                </a:solidFill>
                <a:latin typeface="Calibri"/>
                <a:cs typeface="Calibri"/>
              </a:rPr>
              <a:t>antara	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dokumen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90" dirty="0">
                <a:solidFill>
                  <a:prstClr val="black"/>
                </a:solidFill>
                <a:latin typeface="Calibri"/>
                <a:cs typeface="Calibri"/>
              </a:rPr>
              <a:t>k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eg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i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400" spc="-60" dirty="0">
                <a:solidFill>
                  <a:prstClr val="black"/>
                </a:solidFill>
                <a:latin typeface="Calibri"/>
                <a:cs typeface="Calibri"/>
              </a:rPr>
              <a:t>t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an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	</a:t>
            </a:r>
            <a:r>
              <a:rPr sz="2400" spc="-52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45" dirty="0">
                <a:solidFill>
                  <a:prstClr val="black"/>
                </a:solidFill>
                <a:latin typeface="Calibri"/>
                <a:cs typeface="Calibri"/>
              </a:rPr>
              <a:t>D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AK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	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Fis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i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k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503290" y="4260341"/>
            <a:ext cx="974408" cy="756938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39051" marR="7620" indent="-20955" defTabSz="1371600">
              <a:spcBef>
                <a:spcPts val="143"/>
              </a:spcBef>
            </a:pPr>
            <a:r>
              <a:rPr sz="2400" spc="-75" dirty="0">
                <a:solidFill>
                  <a:prstClr val="black"/>
                </a:solidFill>
                <a:latin typeface="Calibri"/>
                <a:cs typeface="Calibri"/>
              </a:rPr>
              <a:t>k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o</a:t>
            </a:r>
            <a:r>
              <a:rPr sz="2400" spc="-30" dirty="0">
                <a:solidFill>
                  <a:prstClr val="black"/>
                </a:solidFill>
                <a:latin typeface="Calibri"/>
                <a:cs typeface="Calibri"/>
              </a:rPr>
              <a:t>n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t</a:t>
            </a:r>
            <a:r>
              <a:rPr sz="2400" spc="-75" dirty="0">
                <a:solidFill>
                  <a:prstClr val="black"/>
                </a:solidFill>
                <a:latin typeface="Calibri"/>
                <a:cs typeface="Calibri"/>
              </a:rPr>
              <a:t>r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ak 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den</a:t>
            </a:r>
            <a:r>
              <a:rPr sz="2400" spc="-38" dirty="0">
                <a:solidFill>
                  <a:prstClr val="black"/>
                </a:solidFill>
                <a:latin typeface="Calibri"/>
                <a:cs typeface="Calibri"/>
              </a:rPr>
              <a:t>g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an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109217" y="4991862"/>
            <a:ext cx="5369243" cy="756938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marR="7620" defTabSz="1371600">
              <a:spcBef>
                <a:spcPts val="143"/>
              </a:spcBef>
            </a:pP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perubahan</a:t>
            </a:r>
            <a:r>
              <a:rPr sz="2400" spc="28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daftar</a:t>
            </a:r>
            <a:r>
              <a:rPr sz="2400" spc="27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prstClr val="black"/>
                </a:solidFill>
                <a:latin typeface="Calibri"/>
                <a:cs typeface="Calibri"/>
              </a:rPr>
              <a:t>kontrak</a:t>
            </a:r>
            <a:r>
              <a:rPr sz="2400" spc="28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kegiatan</a:t>
            </a:r>
            <a:r>
              <a:rPr sz="2400" spc="27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yang </a:t>
            </a:r>
            <a:r>
              <a:rPr sz="2400" spc="-52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dilaporkan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 pada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Aplikasi</a:t>
            </a:r>
            <a:r>
              <a:rPr sz="2400" spc="-5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38" dirty="0">
                <a:solidFill>
                  <a:prstClr val="black"/>
                </a:solidFill>
                <a:latin typeface="Calibri"/>
                <a:cs typeface="Calibri"/>
              </a:rPr>
              <a:t>OMSPAN.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pic>
        <p:nvPicPr>
          <p:cNvPr id="25" name="object 2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70967" y="4473701"/>
            <a:ext cx="923543" cy="923544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14088236" y="9823832"/>
            <a:ext cx="2475546" cy="290464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9050" defTabSz="1371600">
              <a:spcBef>
                <a:spcPts val="285"/>
              </a:spcBef>
            </a:pPr>
            <a:r>
              <a:rPr sz="1650" b="1" dirty="0">
                <a:solidFill>
                  <a:srgbClr val="FFFFFF"/>
                </a:solidFill>
                <a:latin typeface="Segoe UI"/>
                <a:cs typeface="Segoe UI"/>
              </a:rPr>
              <a:t>INDONESIAN</a:t>
            </a:r>
            <a:r>
              <a:rPr sz="1650" b="1" spc="-10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50" b="1" dirty="0">
                <a:solidFill>
                  <a:srgbClr val="FFFFFF"/>
                </a:solidFill>
                <a:latin typeface="Segoe UI"/>
                <a:cs typeface="Segoe UI"/>
              </a:rPr>
              <a:t>TREASURY</a:t>
            </a:r>
            <a:endParaRPr sz="16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150" defTabSz="1371600">
              <a:lnSpc>
                <a:spcPts val="1995"/>
              </a:lnSpc>
            </a:pPr>
            <a:fld id="{81D60167-4931-47E6-BA6A-407CBD079E47}" type="slidenum">
              <a:rPr spc="-8" dirty="0">
                <a:solidFill>
                  <a:prstClr val="black"/>
                </a:solidFill>
              </a:rPr>
              <a:pPr marL="57150" defTabSz="1371600">
                <a:lnSpc>
                  <a:spcPts val="1995"/>
                </a:lnSpc>
              </a:pPr>
              <a:t>19</a:t>
            </a:fld>
            <a:endParaRPr spc="-8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89371" y="1892809"/>
            <a:ext cx="7525703" cy="599123"/>
          </a:xfrm>
          <a:custGeom>
            <a:avLst/>
            <a:gdLst/>
            <a:ahLst/>
            <a:cxnLst/>
            <a:rect l="l" t="t" r="r" b="b"/>
            <a:pathLst>
              <a:path w="5017134" h="399414">
                <a:moveTo>
                  <a:pt x="5017008" y="0"/>
                </a:moveTo>
                <a:lnTo>
                  <a:pt x="0" y="0"/>
                </a:lnTo>
                <a:lnTo>
                  <a:pt x="0" y="399288"/>
                </a:lnTo>
                <a:lnTo>
                  <a:pt x="5017008" y="399288"/>
                </a:lnTo>
                <a:lnTo>
                  <a:pt x="5017008" y="0"/>
                </a:lnTo>
                <a:close/>
              </a:path>
            </a:pathLst>
          </a:custGeom>
          <a:solidFill>
            <a:srgbClr val="D0CECE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3464" y="9715497"/>
            <a:ext cx="987552" cy="43891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980302" y="476174"/>
            <a:ext cx="4323398" cy="664606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>
              <a:spcBef>
                <a:spcPts val="143"/>
              </a:spcBef>
            </a:pPr>
            <a:r>
              <a:rPr sz="4200" b="1" spc="-8" dirty="0">
                <a:solidFill>
                  <a:srgbClr val="005FAC"/>
                </a:solidFill>
                <a:latin typeface="Tahoma"/>
                <a:cs typeface="Tahoma"/>
              </a:rPr>
              <a:t>SISA</a:t>
            </a:r>
            <a:r>
              <a:rPr sz="4200" b="1" spc="-53" dirty="0">
                <a:solidFill>
                  <a:srgbClr val="005FAC"/>
                </a:solidFill>
                <a:latin typeface="Tahoma"/>
                <a:cs typeface="Tahoma"/>
              </a:rPr>
              <a:t> </a:t>
            </a:r>
            <a:r>
              <a:rPr sz="4200" b="1" spc="-15" dirty="0">
                <a:solidFill>
                  <a:srgbClr val="005FAC"/>
                </a:solidFill>
                <a:latin typeface="Tahoma"/>
                <a:cs typeface="Tahoma"/>
              </a:rPr>
              <a:t>DAK</a:t>
            </a:r>
            <a:r>
              <a:rPr sz="4200" b="1" spc="-23" dirty="0">
                <a:solidFill>
                  <a:srgbClr val="005FAC"/>
                </a:solidFill>
                <a:latin typeface="Tahoma"/>
                <a:cs typeface="Tahoma"/>
              </a:rPr>
              <a:t> </a:t>
            </a:r>
            <a:r>
              <a:rPr sz="4200" b="1" spc="-15" dirty="0">
                <a:solidFill>
                  <a:srgbClr val="005FAC"/>
                </a:solidFill>
                <a:latin typeface="Tahoma"/>
                <a:cs typeface="Tahoma"/>
              </a:rPr>
              <a:t>FISIK</a:t>
            </a:r>
            <a:endParaRPr sz="42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600437" y="2687573"/>
            <a:ext cx="7860030" cy="3612527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1906" marR="7620" algn="just" defTabSz="1371600">
              <a:spcBef>
                <a:spcPts val="150"/>
              </a:spcBef>
            </a:pP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Sisa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DAK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Fisik dapat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digunakan 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untuk bidang/subbidang </a:t>
            </a:r>
            <a:r>
              <a:rPr sz="2700" spc="-59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DAK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 Fisik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yang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output-nya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belum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tercapai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,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23" dirty="0">
                <a:solidFill>
                  <a:prstClr val="black"/>
                </a:solidFill>
                <a:latin typeface="Calibri"/>
                <a:cs typeface="Calibri"/>
              </a:rPr>
              <a:t>dan/atau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sesuai</a:t>
            </a: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 kebutuhan</a:t>
            </a:r>
            <a:r>
              <a:rPr sz="2700" b="1" spc="-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daerah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  <a:p>
            <a:pPr marL="19050" marR="7620" algn="just" defTabSz="1371600">
              <a:spcBef>
                <a:spcPts val="855"/>
              </a:spcBef>
            </a:pP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SP2D</a:t>
            </a: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 BUD</a:t>
            </a:r>
            <a:r>
              <a:rPr sz="2700" b="1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yang</a:t>
            </a: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belum</a:t>
            </a: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direkam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sampai</a:t>
            </a:r>
            <a:r>
              <a:rPr sz="27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batas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pengakuan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Sisa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DAK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Fisik, </a:t>
            </a: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direkam sebagai 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penggunaan </a:t>
            </a:r>
            <a:r>
              <a:rPr sz="2700" b="1" spc="-59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Sisa</a:t>
            </a:r>
            <a:r>
              <a:rPr sz="2700" b="1" spc="-23" dirty="0">
                <a:solidFill>
                  <a:prstClr val="black"/>
                </a:solidFill>
                <a:latin typeface="Calibri"/>
                <a:cs typeface="Calibri"/>
              </a:rPr>
              <a:t> DAK</a:t>
            </a: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 Fisik</a:t>
            </a:r>
            <a:r>
              <a:rPr sz="2700" b="1" spc="-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pada</a:t>
            </a:r>
            <a:r>
              <a:rPr sz="27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tahun</a:t>
            </a:r>
            <a:r>
              <a:rPr sz="2700" spc="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berjalan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  <a:p>
            <a:pPr marL="19050" marR="10478" algn="just" defTabSz="1371600">
              <a:spcBef>
                <a:spcPts val="1208"/>
              </a:spcBef>
            </a:pP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Pemda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melakukan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perekaman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 SP2D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 BUD</a:t>
            </a:r>
            <a:r>
              <a:rPr sz="27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atas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penggunaan</a:t>
            </a:r>
            <a:r>
              <a:rPr sz="2700" spc="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Sisa</a:t>
            </a:r>
            <a:r>
              <a:rPr sz="27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DAK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 Fisik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 pada</a:t>
            </a:r>
            <a:r>
              <a:rPr sz="27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Aplikasi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45" dirty="0">
                <a:solidFill>
                  <a:prstClr val="black"/>
                </a:solidFill>
                <a:latin typeface="Calibri"/>
                <a:cs typeface="Calibri"/>
              </a:rPr>
              <a:t>OMSPAN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16177" y="7991095"/>
            <a:ext cx="7446645" cy="1265731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marR="7620" algn="just" defTabSz="1371600">
              <a:spcBef>
                <a:spcPts val="150"/>
              </a:spcBef>
            </a:pP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Kementerian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Keuangan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menyelenggarakan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rekonsiliasi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 Sisa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DAK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 Fisik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bersama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Pemda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 untuk 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pemutakhiran</a:t>
            </a:r>
            <a:r>
              <a:rPr sz="2700" b="1" spc="-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data</a:t>
            </a:r>
            <a:r>
              <a:rPr sz="2700" b="1" spc="-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sisa</a:t>
            </a:r>
            <a:r>
              <a:rPr sz="2700" b="1" spc="-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DAK</a:t>
            </a:r>
            <a:r>
              <a:rPr sz="2700" b="1" dirty="0">
                <a:solidFill>
                  <a:prstClr val="black"/>
                </a:solidFill>
                <a:latin typeface="Calibri"/>
                <a:cs typeface="Calibri"/>
              </a:rPr>
              <a:t> Fisik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635108" y="7943087"/>
            <a:ext cx="7861935" cy="1265731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marR="7620" algn="just" defTabSz="1371600">
              <a:spcBef>
                <a:spcPts val="150"/>
              </a:spcBef>
            </a:pPr>
            <a:r>
              <a:rPr sz="2700" b="1" spc="-23" dirty="0">
                <a:solidFill>
                  <a:prstClr val="black"/>
                </a:solidFill>
                <a:latin typeface="Calibri"/>
                <a:cs typeface="Calibri"/>
              </a:rPr>
              <a:t>Penyelenggaraan 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dan </a:t>
            </a: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mekanisme </a:t>
            </a:r>
            <a:r>
              <a:rPr sz="2700" b="1" spc="-23" dirty="0">
                <a:solidFill>
                  <a:prstClr val="black"/>
                </a:solidFill>
                <a:latin typeface="Calibri"/>
                <a:cs typeface="Calibri"/>
              </a:rPr>
              <a:t>rekonsiliasi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Sisa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DAK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 Fisik </a:t>
            </a:r>
            <a:r>
              <a:rPr sz="2700" spc="-23" dirty="0">
                <a:solidFill>
                  <a:prstClr val="black"/>
                </a:solidFill>
                <a:latin typeface="Calibri"/>
                <a:cs typeface="Calibri"/>
              </a:rPr>
              <a:t>dilakukan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berdasarkan </a:t>
            </a:r>
            <a:r>
              <a:rPr sz="2700" b="1" spc="-23" dirty="0">
                <a:solidFill>
                  <a:prstClr val="black"/>
                </a:solidFill>
                <a:latin typeface="Calibri"/>
                <a:cs typeface="Calibri"/>
              </a:rPr>
              <a:t>rekomendasi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dari </a:t>
            </a:r>
            <a:r>
              <a:rPr sz="2700" spc="-68" dirty="0">
                <a:solidFill>
                  <a:prstClr val="black"/>
                </a:solidFill>
                <a:latin typeface="Calibri"/>
                <a:cs typeface="Calibri"/>
              </a:rPr>
              <a:t>KPA 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BUN </a:t>
            </a:r>
            <a:r>
              <a:rPr sz="27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Pengelola</a:t>
            </a:r>
            <a:r>
              <a:rPr sz="27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23" dirty="0">
                <a:solidFill>
                  <a:prstClr val="black"/>
                </a:solidFill>
                <a:latin typeface="Calibri"/>
                <a:cs typeface="Calibri"/>
              </a:rPr>
              <a:t>DTK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89369" y="1892809"/>
            <a:ext cx="7525703" cy="506868"/>
          </a:xfrm>
          <a:prstGeom prst="rect">
            <a:avLst/>
          </a:prstGeom>
        </p:spPr>
        <p:txBody>
          <a:bodyPr vert="horz" wrap="square" lIns="0" tIns="44766" rIns="0" bIns="0" rtlCol="0">
            <a:spAutoFit/>
          </a:bodyPr>
          <a:lstStyle/>
          <a:p>
            <a:pPr marL="836295" defTabSz="1371600">
              <a:spcBef>
                <a:spcPts val="351"/>
              </a:spcBef>
            </a:pPr>
            <a:r>
              <a:rPr sz="3000" b="1" spc="-8" dirty="0">
                <a:solidFill>
                  <a:prstClr val="black"/>
                </a:solidFill>
                <a:latin typeface="Calibri"/>
                <a:cs typeface="Calibri"/>
              </a:rPr>
              <a:t>SISA </a:t>
            </a: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&amp;</a:t>
            </a:r>
            <a:r>
              <a:rPr sz="3000" b="1" spc="-8" dirty="0">
                <a:solidFill>
                  <a:prstClr val="black"/>
                </a:solidFill>
                <a:latin typeface="Calibri"/>
                <a:cs typeface="Calibri"/>
              </a:rPr>
              <a:t> PENGGUNAAN</a:t>
            </a:r>
            <a:r>
              <a:rPr sz="3000" b="1" spc="-5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b="1" spc="-8" dirty="0">
                <a:solidFill>
                  <a:prstClr val="black"/>
                </a:solidFill>
                <a:latin typeface="Calibri"/>
                <a:cs typeface="Calibri"/>
              </a:rPr>
              <a:t>SISA </a:t>
            </a:r>
            <a:r>
              <a:rPr sz="3000" b="1" spc="-30" dirty="0">
                <a:solidFill>
                  <a:prstClr val="black"/>
                </a:solidFill>
                <a:latin typeface="Calibri"/>
                <a:cs typeface="Calibri"/>
              </a:rPr>
              <a:t>DAK</a:t>
            </a:r>
            <a:r>
              <a:rPr sz="3000" b="1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FISIK</a:t>
            </a:r>
            <a:endParaRPr sz="30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389369" y="7072883"/>
            <a:ext cx="6191250" cy="601980"/>
          </a:xfrm>
          <a:custGeom>
            <a:avLst/>
            <a:gdLst/>
            <a:ahLst/>
            <a:cxnLst/>
            <a:rect l="l" t="t" r="r" b="b"/>
            <a:pathLst>
              <a:path w="4127500" h="401320">
                <a:moveTo>
                  <a:pt x="4126991" y="0"/>
                </a:moveTo>
                <a:lnTo>
                  <a:pt x="0" y="0"/>
                </a:lnTo>
                <a:lnTo>
                  <a:pt x="0" y="400812"/>
                </a:lnTo>
                <a:lnTo>
                  <a:pt x="4126991" y="400812"/>
                </a:lnTo>
                <a:lnTo>
                  <a:pt x="4126991" y="0"/>
                </a:lnTo>
                <a:close/>
              </a:path>
            </a:pathLst>
          </a:custGeom>
          <a:solidFill>
            <a:srgbClr val="D0CECE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89369" y="7072883"/>
            <a:ext cx="6191250" cy="506870"/>
          </a:xfrm>
          <a:prstGeom prst="rect">
            <a:avLst/>
          </a:prstGeom>
        </p:spPr>
        <p:txBody>
          <a:bodyPr vert="horz" wrap="square" lIns="0" tIns="44768" rIns="0" bIns="0" rtlCol="0">
            <a:spAutoFit/>
          </a:bodyPr>
          <a:lstStyle/>
          <a:p>
            <a:pPr algn="ctr" defTabSz="1371600">
              <a:spcBef>
                <a:spcPts val="353"/>
              </a:spcBef>
            </a:pPr>
            <a:r>
              <a:rPr sz="3000" b="1" spc="-15" dirty="0">
                <a:solidFill>
                  <a:prstClr val="black"/>
                </a:solidFill>
                <a:latin typeface="Calibri"/>
                <a:cs typeface="Calibri"/>
              </a:rPr>
              <a:t>REKONSILIASI</a:t>
            </a:r>
            <a:r>
              <a:rPr sz="3000" b="1" spc="-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b="1" spc="-8" dirty="0">
                <a:solidFill>
                  <a:prstClr val="black"/>
                </a:solidFill>
                <a:latin typeface="Calibri"/>
                <a:cs typeface="Calibri"/>
              </a:rPr>
              <a:t>SISA</a:t>
            </a:r>
            <a:r>
              <a:rPr sz="3000" b="1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b="1" spc="-30" dirty="0">
                <a:solidFill>
                  <a:prstClr val="black"/>
                </a:solidFill>
                <a:latin typeface="Calibri"/>
                <a:cs typeface="Calibri"/>
              </a:rPr>
              <a:t>DAK</a:t>
            </a:r>
            <a:r>
              <a:rPr sz="3000" b="1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prstClr val="black"/>
                </a:solidFill>
                <a:latin typeface="Calibri"/>
                <a:cs typeface="Calibri"/>
              </a:rPr>
              <a:t>FISIK</a:t>
            </a:r>
            <a:endParaRPr sz="3000">
              <a:solidFill>
                <a:prstClr val="black"/>
              </a:solidFill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99582" y="1335024"/>
            <a:ext cx="1181862" cy="1181862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145895" y="2714549"/>
            <a:ext cx="6934200" cy="4347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Sisa</a:t>
            </a:r>
            <a:r>
              <a:rPr sz="2700" spc="9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DAK</a:t>
            </a:r>
            <a:r>
              <a:rPr sz="2700" spc="9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Fisik</a:t>
            </a:r>
            <a:r>
              <a:rPr sz="2700" spc="8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1</a:t>
            </a:r>
            <a:r>
              <a:rPr sz="2700" spc="12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tahun</a:t>
            </a:r>
            <a:r>
              <a:rPr sz="2700" spc="9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sebelumnya</a:t>
            </a:r>
            <a:r>
              <a:rPr sz="2700" spc="10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diakui</a:t>
            </a:r>
            <a:r>
              <a:rPr sz="2700" b="1" spc="9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setelah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45895" y="3126868"/>
            <a:ext cx="6998970" cy="3350917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marR="68580" algn="just" defTabSz="1371600">
              <a:spcBef>
                <a:spcPts val="150"/>
              </a:spcBef>
            </a:pP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pemda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menyampaikan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 dokumen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30" dirty="0">
                <a:solidFill>
                  <a:prstClr val="black"/>
                </a:solidFill>
                <a:latin typeface="Calibri"/>
                <a:cs typeface="Calibri"/>
              </a:rPr>
              <a:t>persyaratan </a:t>
            </a:r>
            <a:r>
              <a:rPr sz="2700" spc="-23" dirty="0">
                <a:solidFill>
                  <a:prstClr val="black"/>
                </a:solidFill>
                <a:latin typeface="Calibri"/>
                <a:cs typeface="Calibri"/>
              </a:rPr>
              <a:t> penyaluran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pertama pada tahun berjalan dengan 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lengkap</a:t>
            </a:r>
            <a:r>
              <a:rPr sz="2700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dan</a:t>
            </a:r>
            <a:r>
              <a:rPr sz="27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benar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  <a:p>
            <a:pPr marL="19050" marR="7620" defTabSz="1371600">
              <a:spcBef>
                <a:spcPts val="1800"/>
              </a:spcBef>
            </a:pP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Penggunaan</a:t>
            </a:r>
            <a:r>
              <a:rPr sz="2700" spc="51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sisa</a:t>
            </a:r>
            <a:r>
              <a:rPr sz="2700" spc="51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DAK</a:t>
            </a:r>
            <a:r>
              <a:rPr sz="2700" spc="50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Fisik</a:t>
            </a:r>
            <a:r>
              <a:rPr sz="2700" spc="5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prstClr val="black"/>
                </a:solidFill>
                <a:latin typeface="Calibri"/>
                <a:cs typeface="Calibri"/>
              </a:rPr>
              <a:t>1</a:t>
            </a:r>
            <a:r>
              <a:rPr sz="2700" spc="51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tahun</a:t>
            </a:r>
            <a:r>
              <a:rPr sz="2700" spc="5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sebelumnya </a:t>
            </a:r>
            <a:r>
              <a:rPr sz="2700" spc="-58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dapat </a:t>
            </a:r>
            <a:r>
              <a:rPr sz="2700" spc="-23" dirty="0">
                <a:solidFill>
                  <a:prstClr val="black"/>
                </a:solidFill>
                <a:latin typeface="Calibri"/>
                <a:cs typeface="Calibri"/>
              </a:rPr>
              <a:t>dilakukan</a:t>
            </a:r>
            <a:r>
              <a:rPr sz="2700" spc="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setelah</a:t>
            </a:r>
            <a:r>
              <a:rPr sz="2700" b="1" spc="-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terdapat</a:t>
            </a:r>
            <a:r>
              <a:rPr sz="2700" b="1" spc="-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pengakuan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  <a:p>
            <a:pPr marL="19050" defTabSz="1371600">
              <a:spcBef>
                <a:spcPts val="1455"/>
              </a:spcBef>
            </a:pP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Penggunaan</a:t>
            </a:r>
            <a:r>
              <a:rPr sz="2700" spc="3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sisa</a:t>
            </a:r>
            <a:r>
              <a:rPr sz="2700" spc="3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prstClr val="black"/>
                </a:solidFill>
                <a:latin typeface="Calibri"/>
                <a:cs typeface="Calibri"/>
              </a:rPr>
              <a:t>DAK</a:t>
            </a:r>
            <a:r>
              <a:rPr sz="2700" spc="3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Fisik</a:t>
            </a:r>
            <a:r>
              <a:rPr sz="2700" spc="3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mengacu</a:t>
            </a:r>
            <a:r>
              <a:rPr sz="2700" spc="3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spc="-8" dirty="0">
                <a:solidFill>
                  <a:prstClr val="black"/>
                </a:solidFill>
                <a:latin typeface="Calibri"/>
                <a:cs typeface="Calibri"/>
              </a:rPr>
              <a:t>pada</a:t>
            </a:r>
            <a:r>
              <a:rPr sz="2700" spc="3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Juknis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  <a:p>
            <a:pPr marL="19050" defTabSz="1371600"/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tahun</a:t>
            </a:r>
            <a:r>
              <a:rPr sz="2700" b="1" spc="-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15" dirty="0">
                <a:solidFill>
                  <a:prstClr val="black"/>
                </a:solidFill>
                <a:latin typeface="Calibri"/>
                <a:cs typeface="Calibri"/>
              </a:rPr>
              <a:t>anggaran</a:t>
            </a:r>
            <a:r>
              <a:rPr sz="2700" b="1" spc="-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700" b="1" spc="-8" dirty="0">
                <a:solidFill>
                  <a:prstClr val="black"/>
                </a:solidFill>
                <a:latin typeface="Calibri"/>
                <a:cs typeface="Calibri"/>
              </a:rPr>
              <a:t>penggunaan.</a:t>
            </a:r>
            <a:endParaRPr sz="2700">
              <a:solidFill>
                <a:prstClr val="black"/>
              </a:solidFill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4621" y="2851676"/>
            <a:ext cx="594360" cy="567144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2054" y="4739912"/>
            <a:ext cx="592074" cy="567144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894827" y="2881394"/>
            <a:ext cx="592073" cy="567144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894827" y="4184414"/>
            <a:ext cx="592073" cy="567144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887967" y="5599448"/>
            <a:ext cx="594359" cy="567144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99582" y="6734555"/>
            <a:ext cx="1181862" cy="1179576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4621" y="8062721"/>
            <a:ext cx="594360" cy="592074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887967" y="8062721"/>
            <a:ext cx="594359" cy="592074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8337" y="5700080"/>
            <a:ext cx="592074" cy="569334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14088236" y="9823832"/>
            <a:ext cx="2475546" cy="290464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9050" defTabSz="1371600">
              <a:spcBef>
                <a:spcPts val="285"/>
              </a:spcBef>
            </a:pPr>
            <a:r>
              <a:rPr sz="1650" b="1" dirty="0">
                <a:solidFill>
                  <a:srgbClr val="FFFFFF"/>
                </a:solidFill>
                <a:latin typeface="Segoe UI"/>
                <a:cs typeface="Segoe UI"/>
              </a:rPr>
              <a:t>INDONESIAN</a:t>
            </a:r>
            <a:r>
              <a:rPr sz="1650" b="1" spc="-10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50" b="1" dirty="0">
                <a:solidFill>
                  <a:srgbClr val="FFFFFF"/>
                </a:solidFill>
                <a:latin typeface="Segoe UI"/>
                <a:cs typeface="Segoe UI"/>
              </a:rPr>
              <a:t>TREASURY</a:t>
            </a:r>
            <a:endParaRPr sz="16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150" defTabSz="1371600">
              <a:lnSpc>
                <a:spcPts val="1995"/>
              </a:lnSpc>
            </a:pPr>
            <a:fld id="{81D60167-4931-47E6-BA6A-407CBD079E47}" type="slidenum">
              <a:rPr spc="-8" dirty="0">
                <a:solidFill>
                  <a:prstClr val="black"/>
                </a:solidFill>
              </a:rPr>
              <a:pPr marL="57150" defTabSz="1371600">
                <a:lnSpc>
                  <a:spcPts val="1995"/>
                </a:lnSpc>
              </a:pPr>
              <a:t>20</a:t>
            </a:fld>
            <a:endParaRPr spc="-8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0202" y="9845039"/>
            <a:ext cx="4160520" cy="2731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1650" dirty="0">
                <a:solidFill>
                  <a:srgbClr val="FFFFFF"/>
                </a:solidFill>
                <a:latin typeface="Tahoma"/>
                <a:cs typeface="Tahoma"/>
              </a:rPr>
              <a:t>©</a:t>
            </a:r>
            <a:r>
              <a:rPr sz="1650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50" spc="-8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r>
              <a:rPr sz="16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50" spc="-8" dirty="0">
                <a:solidFill>
                  <a:srgbClr val="FFFFFF"/>
                </a:solidFill>
                <a:latin typeface="Tahoma"/>
                <a:cs typeface="Tahoma"/>
              </a:rPr>
              <a:t>Direktorat</a:t>
            </a:r>
            <a:r>
              <a:rPr sz="16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50" spc="-8" dirty="0">
                <a:solidFill>
                  <a:srgbClr val="FFFFFF"/>
                </a:solidFill>
                <a:latin typeface="Tahoma"/>
                <a:cs typeface="Tahoma"/>
              </a:rPr>
              <a:t>Jenderal</a:t>
            </a:r>
            <a:r>
              <a:rPr sz="1650" spc="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50" spc="-8" dirty="0">
                <a:solidFill>
                  <a:srgbClr val="FFFFFF"/>
                </a:solidFill>
                <a:latin typeface="Tahoma"/>
                <a:cs typeface="Tahoma"/>
              </a:rPr>
              <a:t>Perbendaharaan</a:t>
            </a:r>
            <a:endParaRPr sz="1650">
              <a:solidFill>
                <a:prstClr val="black"/>
              </a:solidFill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157447" y="9742930"/>
            <a:ext cx="1863089" cy="49834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88236" y="521209"/>
            <a:ext cx="800100" cy="882395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411481" y="518921"/>
            <a:ext cx="1268729" cy="880110"/>
            <a:chOff x="274320" y="345947"/>
            <a:chExt cx="845819" cy="58674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3860" y="345947"/>
              <a:ext cx="620268" cy="4419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4320" y="775715"/>
              <a:ext cx="845819" cy="156972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040381" y="786383"/>
            <a:ext cx="1177289" cy="546354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39775" y="3592251"/>
            <a:ext cx="16818293" cy="1970796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4330065" marR="7620" indent="-4311968">
              <a:lnSpc>
                <a:spcPct val="110800"/>
              </a:lnSpc>
              <a:spcBef>
                <a:spcPts val="150"/>
              </a:spcBef>
            </a:pPr>
            <a:r>
              <a:rPr sz="6000" b="1" spc="-15" dirty="0">
                <a:latin typeface="Tahoma"/>
                <a:cs typeface="Tahoma"/>
              </a:rPr>
              <a:t>Tahapan</a:t>
            </a:r>
            <a:r>
              <a:rPr sz="6000" b="1" spc="98" dirty="0">
                <a:latin typeface="Tahoma"/>
                <a:cs typeface="Tahoma"/>
              </a:rPr>
              <a:t> </a:t>
            </a:r>
            <a:r>
              <a:rPr sz="6000" b="1" spc="-15" dirty="0">
                <a:latin typeface="Tahoma"/>
                <a:cs typeface="Tahoma"/>
              </a:rPr>
              <a:t>Pemenuhan</a:t>
            </a:r>
            <a:r>
              <a:rPr sz="6000" b="1" spc="45" dirty="0">
                <a:latin typeface="Tahoma"/>
                <a:cs typeface="Tahoma"/>
              </a:rPr>
              <a:t> </a:t>
            </a:r>
            <a:r>
              <a:rPr sz="6000" b="1" spc="-15" dirty="0">
                <a:latin typeface="Tahoma"/>
                <a:cs typeface="Tahoma"/>
              </a:rPr>
              <a:t>Dokumen</a:t>
            </a:r>
            <a:r>
              <a:rPr sz="6000" b="1" spc="53" dirty="0">
                <a:latin typeface="Tahoma"/>
                <a:cs typeface="Tahoma"/>
              </a:rPr>
              <a:t> </a:t>
            </a:r>
            <a:r>
              <a:rPr sz="6000" b="1" spc="-15" dirty="0">
                <a:latin typeface="Tahoma"/>
                <a:cs typeface="Tahoma"/>
              </a:rPr>
              <a:t>Persyaratan </a:t>
            </a:r>
            <a:r>
              <a:rPr sz="6000" b="1" spc="-1740" dirty="0">
                <a:latin typeface="Tahoma"/>
                <a:cs typeface="Tahoma"/>
              </a:rPr>
              <a:t> </a:t>
            </a:r>
            <a:r>
              <a:rPr sz="6000" b="1" spc="-15" dirty="0">
                <a:latin typeface="Tahoma"/>
                <a:cs typeface="Tahoma"/>
              </a:rPr>
              <a:t>Penyaluran</a:t>
            </a:r>
            <a:r>
              <a:rPr sz="6000" b="1" spc="98" dirty="0">
                <a:latin typeface="Tahoma"/>
                <a:cs typeface="Tahoma"/>
              </a:rPr>
              <a:t> </a:t>
            </a:r>
            <a:r>
              <a:rPr sz="6000" b="1" spc="-15" dirty="0">
                <a:latin typeface="Tahoma"/>
                <a:cs typeface="Tahoma"/>
              </a:rPr>
              <a:t>DAK</a:t>
            </a:r>
            <a:r>
              <a:rPr sz="6000" b="1" spc="8" dirty="0">
                <a:latin typeface="Tahoma"/>
                <a:cs typeface="Tahoma"/>
              </a:rPr>
              <a:t> </a:t>
            </a:r>
            <a:r>
              <a:rPr sz="6000" b="1" spc="-15" dirty="0">
                <a:latin typeface="Tahoma"/>
                <a:cs typeface="Tahoma"/>
              </a:rPr>
              <a:t>Fisik</a:t>
            </a:r>
            <a:endParaRPr sz="6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567910" y="9697212"/>
            <a:ext cx="590550" cy="590550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393192" y="0"/>
                </a:moveTo>
                <a:lnTo>
                  <a:pt x="0" y="0"/>
                </a:lnTo>
                <a:lnTo>
                  <a:pt x="0" y="393191"/>
                </a:lnTo>
                <a:lnTo>
                  <a:pt x="393192" y="393191"/>
                </a:lnTo>
                <a:lnTo>
                  <a:pt x="393192" y="0"/>
                </a:lnTo>
                <a:close/>
              </a:path>
            </a:pathLst>
          </a:custGeom>
          <a:solidFill>
            <a:srgbClr val="FBB812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957047" y="9697212"/>
            <a:ext cx="4451033" cy="592455"/>
          </a:xfrm>
          <a:custGeom>
            <a:avLst/>
            <a:gdLst/>
            <a:ahLst/>
            <a:cxnLst/>
            <a:rect l="l" t="t" r="r" b="b"/>
            <a:pathLst>
              <a:path w="2967354" h="394970">
                <a:moveTo>
                  <a:pt x="2967228" y="0"/>
                </a:moveTo>
                <a:lnTo>
                  <a:pt x="387223" y="0"/>
                </a:lnTo>
                <a:lnTo>
                  <a:pt x="387223" y="761"/>
                </a:lnTo>
                <a:lnTo>
                  <a:pt x="315468" y="7975"/>
                </a:lnTo>
                <a:lnTo>
                  <a:pt x="267690" y="20907"/>
                </a:lnTo>
                <a:lnTo>
                  <a:pt x="222511" y="39469"/>
                </a:lnTo>
                <a:lnTo>
                  <a:pt x="180338" y="63257"/>
                </a:lnTo>
                <a:lnTo>
                  <a:pt x="141577" y="91864"/>
                </a:lnTo>
                <a:lnTo>
                  <a:pt x="106636" y="124886"/>
                </a:lnTo>
                <a:lnTo>
                  <a:pt x="75922" y="161918"/>
                </a:lnTo>
                <a:lnTo>
                  <a:pt x="49842" y="202556"/>
                </a:lnTo>
                <a:lnTo>
                  <a:pt x="28802" y="246394"/>
                </a:lnTo>
                <a:lnTo>
                  <a:pt x="13211" y="293027"/>
                </a:lnTo>
                <a:lnTo>
                  <a:pt x="3474" y="342050"/>
                </a:lnTo>
                <a:lnTo>
                  <a:pt x="0" y="393059"/>
                </a:lnTo>
                <a:lnTo>
                  <a:pt x="394716" y="394715"/>
                </a:lnTo>
                <a:lnTo>
                  <a:pt x="394716" y="393623"/>
                </a:lnTo>
                <a:lnTo>
                  <a:pt x="2967228" y="393623"/>
                </a:lnTo>
                <a:lnTo>
                  <a:pt x="2967228" y="0"/>
                </a:lnTo>
                <a:close/>
              </a:path>
            </a:pathLst>
          </a:custGeom>
          <a:solidFill>
            <a:srgbClr val="005FAC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088236" y="9840467"/>
            <a:ext cx="2475546" cy="2731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1650" b="1" dirty="0">
                <a:solidFill>
                  <a:srgbClr val="FFFFFF"/>
                </a:solidFill>
                <a:latin typeface="Segoe UI"/>
                <a:cs typeface="Segoe UI"/>
              </a:rPr>
              <a:t>INDONESIAN</a:t>
            </a:r>
            <a:r>
              <a:rPr sz="1650" b="1" spc="-10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50" b="1" dirty="0">
                <a:solidFill>
                  <a:srgbClr val="FFFFFF"/>
                </a:solidFill>
                <a:latin typeface="Segoe UI"/>
                <a:cs typeface="Segoe UI"/>
              </a:rPr>
              <a:t>TREASURY</a:t>
            </a:r>
            <a:endParaRPr sz="1650">
              <a:solidFill>
                <a:prstClr val="black"/>
              </a:solidFill>
              <a:latin typeface="Segoe UI"/>
              <a:cs typeface="Segoe U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068077" y="308453"/>
            <a:ext cx="805353" cy="96210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2194" y="308453"/>
            <a:ext cx="1030103" cy="955860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4458951" y="1252728"/>
            <a:ext cx="2288858" cy="68580"/>
          </a:xfrm>
          <a:custGeom>
            <a:avLst/>
            <a:gdLst/>
            <a:ahLst/>
            <a:cxnLst/>
            <a:rect l="l" t="t" r="r" b="b"/>
            <a:pathLst>
              <a:path w="1525904" h="45719">
                <a:moveTo>
                  <a:pt x="1502664" y="0"/>
                </a:moveTo>
                <a:lnTo>
                  <a:pt x="22859" y="0"/>
                </a:lnTo>
                <a:lnTo>
                  <a:pt x="13983" y="1803"/>
                </a:lnTo>
                <a:lnTo>
                  <a:pt x="6715" y="6715"/>
                </a:lnTo>
                <a:lnTo>
                  <a:pt x="1803" y="13983"/>
                </a:lnTo>
                <a:lnTo>
                  <a:pt x="0" y="22860"/>
                </a:lnTo>
                <a:lnTo>
                  <a:pt x="1803" y="31736"/>
                </a:lnTo>
                <a:lnTo>
                  <a:pt x="6715" y="39004"/>
                </a:lnTo>
                <a:lnTo>
                  <a:pt x="13983" y="43916"/>
                </a:lnTo>
                <a:lnTo>
                  <a:pt x="22859" y="45720"/>
                </a:lnTo>
                <a:lnTo>
                  <a:pt x="1502664" y="45720"/>
                </a:lnTo>
                <a:lnTo>
                  <a:pt x="1511540" y="43916"/>
                </a:lnTo>
                <a:lnTo>
                  <a:pt x="1518808" y="39004"/>
                </a:lnTo>
                <a:lnTo>
                  <a:pt x="1523720" y="31736"/>
                </a:lnTo>
                <a:lnTo>
                  <a:pt x="1525524" y="22860"/>
                </a:lnTo>
                <a:lnTo>
                  <a:pt x="1523720" y="13983"/>
                </a:lnTo>
                <a:lnTo>
                  <a:pt x="1518808" y="6715"/>
                </a:lnTo>
                <a:lnTo>
                  <a:pt x="1511540" y="1803"/>
                </a:lnTo>
                <a:lnTo>
                  <a:pt x="1502664" y="0"/>
                </a:lnTo>
                <a:close/>
              </a:path>
            </a:pathLst>
          </a:custGeom>
          <a:solidFill>
            <a:srgbClr val="FBB812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538478" y="1252728"/>
            <a:ext cx="12835890" cy="68580"/>
          </a:xfrm>
          <a:custGeom>
            <a:avLst/>
            <a:gdLst/>
            <a:ahLst/>
            <a:cxnLst/>
            <a:rect l="l" t="t" r="r" b="b"/>
            <a:pathLst>
              <a:path w="8557260" h="45719">
                <a:moveTo>
                  <a:pt x="8534400" y="0"/>
                </a:moveTo>
                <a:lnTo>
                  <a:pt x="22859" y="0"/>
                </a:lnTo>
                <a:lnTo>
                  <a:pt x="13962" y="1803"/>
                </a:lnTo>
                <a:lnTo>
                  <a:pt x="6696" y="6715"/>
                </a:lnTo>
                <a:lnTo>
                  <a:pt x="1796" y="13983"/>
                </a:lnTo>
                <a:lnTo>
                  <a:pt x="0" y="22860"/>
                </a:lnTo>
                <a:lnTo>
                  <a:pt x="1796" y="31736"/>
                </a:lnTo>
                <a:lnTo>
                  <a:pt x="6696" y="39004"/>
                </a:lnTo>
                <a:lnTo>
                  <a:pt x="13962" y="43916"/>
                </a:lnTo>
                <a:lnTo>
                  <a:pt x="22859" y="45720"/>
                </a:lnTo>
                <a:lnTo>
                  <a:pt x="8534400" y="45720"/>
                </a:lnTo>
                <a:lnTo>
                  <a:pt x="8543276" y="43916"/>
                </a:lnTo>
                <a:lnTo>
                  <a:pt x="8550544" y="39004"/>
                </a:lnTo>
                <a:lnTo>
                  <a:pt x="8555456" y="31736"/>
                </a:lnTo>
                <a:lnTo>
                  <a:pt x="8557260" y="22860"/>
                </a:lnTo>
                <a:lnTo>
                  <a:pt x="8555456" y="13983"/>
                </a:lnTo>
                <a:lnTo>
                  <a:pt x="8550544" y="6715"/>
                </a:lnTo>
                <a:lnTo>
                  <a:pt x="8543276" y="1803"/>
                </a:lnTo>
                <a:lnTo>
                  <a:pt x="8534400" y="0"/>
                </a:lnTo>
                <a:close/>
              </a:path>
            </a:pathLst>
          </a:custGeom>
          <a:solidFill>
            <a:srgbClr val="005FAC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3464" y="9715497"/>
            <a:ext cx="987552" cy="438912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2171701" y="1938528"/>
            <a:ext cx="15079028" cy="7018020"/>
            <a:chOff x="1447800" y="1292352"/>
            <a:chExt cx="10052685" cy="4678680"/>
          </a:xfrm>
        </p:grpSpPr>
        <p:sp>
          <p:nvSpPr>
            <p:cNvPr id="11" name="object 11"/>
            <p:cNvSpPr/>
            <p:nvPr/>
          </p:nvSpPr>
          <p:spPr>
            <a:xfrm>
              <a:off x="1466850" y="1311402"/>
              <a:ext cx="10014585" cy="4640580"/>
            </a:xfrm>
            <a:custGeom>
              <a:avLst/>
              <a:gdLst/>
              <a:ahLst/>
              <a:cxnLst/>
              <a:rect l="l" t="t" r="r" b="b"/>
              <a:pathLst>
                <a:path w="10014585" h="4640580">
                  <a:moveTo>
                    <a:pt x="10014204" y="0"/>
                  </a:moveTo>
                  <a:lnTo>
                    <a:pt x="0" y="0"/>
                  </a:lnTo>
                  <a:lnTo>
                    <a:pt x="0" y="4640580"/>
                  </a:lnTo>
                  <a:lnTo>
                    <a:pt x="10014204" y="4640580"/>
                  </a:lnTo>
                  <a:lnTo>
                    <a:pt x="10014204" y="0"/>
                  </a:lnTo>
                  <a:close/>
                </a:path>
              </a:pathLst>
            </a:custGeom>
            <a:solidFill>
              <a:srgbClr val="EBEFF8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466850" y="1311402"/>
              <a:ext cx="10014585" cy="4640580"/>
            </a:xfrm>
            <a:custGeom>
              <a:avLst/>
              <a:gdLst/>
              <a:ahLst/>
              <a:cxnLst/>
              <a:rect l="l" t="t" r="r" b="b"/>
              <a:pathLst>
                <a:path w="10014585" h="4640580">
                  <a:moveTo>
                    <a:pt x="0" y="4640580"/>
                  </a:moveTo>
                  <a:lnTo>
                    <a:pt x="10014204" y="4640580"/>
                  </a:lnTo>
                  <a:lnTo>
                    <a:pt x="10014204" y="0"/>
                  </a:lnTo>
                  <a:lnTo>
                    <a:pt x="0" y="0"/>
                  </a:lnTo>
                  <a:lnTo>
                    <a:pt x="0" y="4640580"/>
                  </a:lnTo>
                  <a:close/>
                </a:path>
              </a:pathLst>
            </a:custGeom>
            <a:ln w="38099">
              <a:solidFill>
                <a:srgbClr val="A4B8CA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body" idx="1"/>
          </p:nvPr>
        </p:nvSpPr>
        <p:spPr>
          <a:xfrm>
            <a:off x="2334826" y="2664582"/>
            <a:ext cx="19536538" cy="1438985"/>
          </a:xfrm>
          <a:prstGeom prst="rect">
            <a:avLst/>
          </a:prstGeom>
        </p:spPr>
        <p:txBody>
          <a:bodyPr vert="horz" wrap="square" lIns="0" tIns="56198" rIns="0" bIns="0" rtlCol="0">
            <a:spAutoFit/>
          </a:bodyPr>
          <a:lstStyle/>
          <a:p>
            <a:pPr marL="532448" marR="7620" indent="-514350">
              <a:lnSpc>
                <a:spcPts val="5640"/>
              </a:lnSpc>
              <a:spcBef>
                <a:spcPts val="443"/>
              </a:spcBef>
              <a:buSzPct val="96875"/>
              <a:buAutoNum type="arabicPeriod"/>
              <a:tabLst>
                <a:tab pos="533400" algn="l"/>
              </a:tabLst>
            </a:pPr>
            <a:r>
              <a:rPr sz="3200" spc="-8" dirty="0"/>
              <a:t>Penyelesaian</a:t>
            </a:r>
            <a:r>
              <a:rPr sz="3200" spc="-30" dirty="0"/>
              <a:t> </a:t>
            </a:r>
            <a:r>
              <a:rPr sz="3200" spc="-8" dirty="0"/>
              <a:t>Pertanggungjawaban</a:t>
            </a:r>
            <a:r>
              <a:rPr sz="3200" spc="-23" dirty="0"/>
              <a:t> </a:t>
            </a:r>
            <a:r>
              <a:rPr sz="3200" dirty="0"/>
              <a:t>DAK</a:t>
            </a:r>
            <a:r>
              <a:rPr sz="3200" spc="-15" dirty="0"/>
              <a:t> </a:t>
            </a:r>
            <a:r>
              <a:rPr sz="3200" dirty="0"/>
              <a:t>Fisik</a:t>
            </a:r>
            <a:r>
              <a:rPr sz="3200" spc="-98" dirty="0"/>
              <a:t> </a:t>
            </a:r>
            <a:r>
              <a:rPr sz="3200" spc="-180" dirty="0"/>
              <a:t>TAYL </a:t>
            </a:r>
            <a:r>
              <a:rPr sz="3200" spc="-1313" dirty="0"/>
              <a:t> </a:t>
            </a:r>
            <a:r>
              <a:rPr sz="3200" dirty="0"/>
              <a:t>(LRPD-CO</a:t>
            </a:r>
            <a:r>
              <a:rPr sz="3200" spc="-135" dirty="0"/>
              <a:t> </a:t>
            </a:r>
            <a:r>
              <a:rPr sz="3200" spc="-75" dirty="0"/>
              <a:t>Tahunan)</a:t>
            </a:r>
          </a:p>
          <a:p>
            <a:pPr marL="532448" marR="1834515" indent="-514350">
              <a:lnSpc>
                <a:spcPts val="5760"/>
              </a:lnSpc>
              <a:spcBef>
                <a:spcPts val="105"/>
              </a:spcBef>
              <a:buSzPct val="96875"/>
              <a:buAutoNum type="arabicPeriod"/>
              <a:tabLst>
                <a:tab pos="533400" algn="l"/>
              </a:tabLst>
            </a:pPr>
            <a:r>
              <a:rPr sz="3200" spc="-8" dirty="0"/>
              <a:t>Pencetakan</a:t>
            </a:r>
            <a:r>
              <a:rPr sz="3200" spc="-45" dirty="0"/>
              <a:t> </a:t>
            </a:r>
            <a:r>
              <a:rPr sz="3200" spc="-8" dirty="0"/>
              <a:t>Laporan</a:t>
            </a:r>
            <a:r>
              <a:rPr sz="3200" spc="-38" dirty="0"/>
              <a:t> </a:t>
            </a:r>
            <a:r>
              <a:rPr sz="3200" dirty="0"/>
              <a:t>Hasil</a:t>
            </a:r>
            <a:r>
              <a:rPr sz="3200" spc="-15" dirty="0"/>
              <a:t> </a:t>
            </a:r>
            <a:r>
              <a:rPr sz="3200" dirty="0"/>
              <a:t>Reviu</a:t>
            </a:r>
            <a:r>
              <a:rPr sz="3200" spc="-38" dirty="0"/>
              <a:t> </a:t>
            </a:r>
            <a:r>
              <a:rPr sz="3200" dirty="0"/>
              <a:t>(LHR)</a:t>
            </a:r>
            <a:r>
              <a:rPr sz="3200" spc="-293" dirty="0"/>
              <a:t> </a:t>
            </a:r>
            <a:r>
              <a:rPr sz="3200" dirty="0"/>
              <a:t>APIP </a:t>
            </a:r>
            <a:r>
              <a:rPr sz="3200" spc="-1313" dirty="0"/>
              <a:t> </a:t>
            </a:r>
            <a:r>
              <a:rPr sz="3200" spc="-83" dirty="0"/>
              <a:t>Tahunan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2346549" y="4305706"/>
            <a:ext cx="14624685" cy="1675588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533400" indent="-514350" defTabSz="1371600">
              <a:spcBef>
                <a:spcPts val="158"/>
              </a:spcBef>
              <a:buSzPct val="96875"/>
              <a:buFontTx/>
              <a:buAutoNum type="arabicPeriod" startAt="3"/>
              <a:tabLst>
                <a:tab pos="533400" algn="l"/>
              </a:tabLst>
            </a:pPr>
            <a:r>
              <a:rPr sz="3200" spc="-8" dirty="0">
                <a:solidFill>
                  <a:prstClr val="black"/>
                </a:solidFill>
                <a:latin typeface="Arial MT"/>
                <a:cs typeface="Arial MT"/>
              </a:rPr>
              <a:t>Pelaporan</a:t>
            </a:r>
            <a:r>
              <a:rPr sz="3200" spc="-15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3200" spc="-8" dirty="0">
                <a:solidFill>
                  <a:prstClr val="black"/>
                </a:solidFill>
                <a:latin typeface="Arial MT"/>
                <a:cs typeface="Arial MT"/>
              </a:rPr>
              <a:t>Sisa</a:t>
            </a:r>
            <a:r>
              <a:rPr sz="3200" spc="-38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prstClr val="black"/>
                </a:solidFill>
                <a:latin typeface="Arial MT"/>
                <a:cs typeface="Arial MT"/>
              </a:rPr>
              <a:t>DAK</a:t>
            </a:r>
            <a:r>
              <a:rPr sz="3200" spc="-15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prstClr val="black"/>
                </a:solidFill>
                <a:latin typeface="Arial MT"/>
                <a:cs typeface="Arial MT"/>
              </a:rPr>
              <a:t>Fisik</a:t>
            </a:r>
            <a:r>
              <a:rPr sz="3200" spc="-120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3200" spc="-180" dirty="0">
                <a:solidFill>
                  <a:prstClr val="black"/>
                </a:solidFill>
                <a:latin typeface="Arial MT"/>
                <a:cs typeface="Arial MT"/>
              </a:rPr>
              <a:t>TAYL</a:t>
            </a:r>
            <a:endParaRPr sz="3200" dirty="0">
              <a:solidFill>
                <a:prstClr val="black"/>
              </a:solidFill>
              <a:latin typeface="Arial MT"/>
              <a:cs typeface="Arial MT"/>
            </a:endParaRPr>
          </a:p>
          <a:p>
            <a:pPr marL="532448" marR="7620" indent="-514350" defTabSz="1371600">
              <a:buSzPct val="96875"/>
              <a:buFontTx/>
              <a:buAutoNum type="arabicPeriod" startAt="3"/>
              <a:tabLst>
                <a:tab pos="533400" algn="l"/>
              </a:tabLst>
            </a:pPr>
            <a:r>
              <a:rPr sz="3200" spc="-8" dirty="0">
                <a:solidFill>
                  <a:prstClr val="black"/>
                </a:solidFill>
                <a:latin typeface="Arial MT"/>
                <a:cs typeface="Arial MT"/>
              </a:rPr>
              <a:t>Perekaman</a:t>
            </a:r>
            <a:r>
              <a:rPr sz="3200" spc="-45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prstClr val="black"/>
                </a:solidFill>
                <a:latin typeface="Arial MT"/>
                <a:cs typeface="Arial MT"/>
              </a:rPr>
              <a:t>Data</a:t>
            </a:r>
            <a:r>
              <a:rPr sz="3200" spc="-15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3200" spc="-8" dirty="0">
                <a:solidFill>
                  <a:prstClr val="black"/>
                </a:solidFill>
                <a:latin typeface="Arial MT"/>
                <a:cs typeface="Arial MT"/>
              </a:rPr>
              <a:t>Kontrak</a:t>
            </a:r>
            <a:r>
              <a:rPr sz="3200" spc="-15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3200" spc="-8" dirty="0">
                <a:solidFill>
                  <a:prstClr val="black"/>
                </a:solidFill>
                <a:latin typeface="Arial MT"/>
                <a:cs typeface="Arial MT"/>
              </a:rPr>
              <a:t>Kegiatan</a:t>
            </a:r>
            <a:r>
              <a:rPr sz="3200" dirty="0">
                <a:solidFill>
                  <a:prstClr val="black"/>
                </a:solidFill>
                <a:latin typeface="Arial MT"/>
                <a:cs typeface="Arial MT"/>
              </a:rPr>
              <a:t> DAK</a:t>
            </a:r>
            <a:r>
              <a:rPr sz="3200" spc="-23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prstClr val="black"/>
                </a:solidFill>
                <a:latin typeface="Arial MT"/>
                <a:cs typeface="Arial MT"/>
              </a:rPr>
              <a:t>Fisik</a:t>
            </a:r>
            <a:r>
              <a:rPr sz="3200" spc="-90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3200" spc="-113" dirty="0">
                <a:solidFill>
                  <a:prstClr val="black"/>
                </a:solidFill>
                <a:latin typeface="Arial MT"/>
                <a:cs typeface="Arial MT"/>
              </a:rPr>
              <a:t>Tahun </a:t>
            </a:r>
            <a:r>
              <a:rPr sz="3200" spc="-1313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3200" spc="-8" dirty="0">
                <a:solidFill>
                  <a:prstClr val="black"/>
                </a:solidFill>
                <a:latin typeface="Arial MT"/>
                <a:cs typeface="Arial MT"/>
              </a:rPr>
              <a:t>Berjalan</a:t>
            </a:r>
            <a:endParaRPr sz="3200" dirty="0">
              <a:solidFill>
                <a:prstClr val="black"/>
              </a:solidFill>
              <a:latin typeface="Arial MT"/>
              <a:cs typeface="Arial MT"/>
            </a:endParaRPr>
          </a:p>
          <a:p>
            <a:pPr marL="532448" marR="472440" indent="-514350" defTabSz="1371600">
              <a:lnSpc>
                <a:spcPts val="5640"/>
              </a:lnSpc>
              <a:spcBef>
                <a:spcPts val="263"/>
              </a:spcBef>
              <a:buSzPct val="96875"/>
              <a:buFontTx/>
              <a:buAutoNum type="arabicPeriod" startAt="3"/>
              <a:tabLst>
                <a:tab pos="533400" algn="l"/>
              </a:tabLst>
            </a:pPr>
            <a:r>
              <a:rPr sz="3200" spc="-8" dirty="0">
                <a:solidFill>
                  <a:prstClr val="black"/>
                </a:solidFill>
                <a:latin typeface="Arial MT"/>
                <a:cs typeface="Arial MT"/>
              </a:rPr>
              <a:t>Penyampaian</a:t>
            </a:r>
            <a:r>
              <a:rPr sz="3200" spc="-38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3200" spc="-8" dirty="0">
                <a:solidFill>
                  <a:prstClr val="black"/>
                </a:solidFill>
                <a:latin typeface="Arial MT"/>
                <a:cs typeface="Arial MT"/>
              </a:rPr>
              <a:t>Dokumen</a:t>
            </a:r>
            <a:r>
              <a:rPr sz="3200" spc="-30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prstClr val="black"/>
                </a:solidFill>
                <a:latin typeface="Arial MT"/>
                <a:cs typeface="Arial MT"/>
              </a:rPr>
              <a:t>Persyaratan</a:t>
            </a:r>
            <a:r>
              <a:rPr sz="3200" spc="-68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prstClr val="black"/>
                </a:solidFill>
                <a:latin typeface="Arial MT"/>
                <a:cs typeface="Arial MT"/>
              </a:rPr>
              <a:t>DAK</a:t>
            </a:r>
            <a:r>
              <a:rPr sz="3200" spc="-8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prstClr val="black"/>
                </a:solidFill>
                <a:latin typeface="Arial MT"/>
                <a:cs typeface="Arial MT"/>
              </a:rPr>
              <a:t>Fisik</a:t>
            </a:r>
            <a:r>
              <a:rPr sz="3200" spc="-23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prstClr val="black"/>
                </a:solidFill>
                <a:latin typeface="Arial MT"/>
                <a:cs typeface="Arial MT"/>
              </a:rPr>
              <a:t>ke </a:t>
            </a:r>
            <a:r>
              <a:rPr sz="3200" spc="-1313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3200" spc="-8" dirty="0">
                <a:solidFill>
                  <a:prstClr val="black"/>
                </a:solidFill>
                <a:latin typeface="Arial MT"/>
                <a:cs typeface="Arial MT"/>
              </a:rPr>
              <a:t>KPPN</a:t>
            </a:r>
            <a:endParaRPr sz="3200" dirty="0">
              <a:solidFill>
                <a:prstClr val="black"/>
              </a:solidFill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32490" y="476174"/>
            <a:ext cx="10420350" cy="664606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defTabSz="1371600">
              <a:spcBef>
                <a:spcPts val="143"/>
              </a:spcBef>
            </a:pPr>
            <a:r>
              <a:rPr sz="4200" b="1" spc="-15" dirty="0">
                <a:solidFill>
                  <a:srgbClr val="005FAC"/>
                </a:solidFill>
                <a:latin typeface="Tahoma"/>
                <a:cs typeface="Tahoma"/>
              </a:rPr>
              <a:t>Tahapan</a:t>
            </a:r>
            <a:r>
              <a:rPr sz="4200" b="1" spc="15" dirty="0">
                <a:solidFill>
                  <a:srgbClr val="005FAC"/>
                </a:solidFill>
                <a:latin typeface="Tahoma"/>
                <a:cs typeface="Tahoma"/>
              </a:rPr>
              <a:t> </a:t>
            </a:r>
            <a:r>
              <a:rPr sz="4200" b="1" spc="-15" dirty="0">
                <a:solidFill>
                  <a:srgbClr val="005FAC"/>
                </a:solidFill>
                <a:latin typeface="Tahoma"/>
                <a:cs typeface="Tahoma"/>
              </a:rPr>
              <a:t>Penyaluran</a:t>
            </a:r>
            <a:r>
              <a:rPr sz="4200" b="1" spc="45" dirty="0">
                <a:solidFill>
                  <a:srgbClr val="005FAC"/>
                </a:solidFill>
                <a:latin typeface="Tahoma"/>
                <a:cs typeface="Tahoma"/>
              </a:rPr>
              <a:t> </a:t>
            </a:r>
            <a:r>
              <a:rPr sz="4200" b="1" spc="-8" dirty="0">
                <a:solidFill>
                  <a:srgbClr val="005FAC"/>
                </a:solidFill>
                <a:latin typeface="Tahoma"/>
                <a:cs typeface="Tahoma"/>
              </a:rPr>
              <a:t>DAK Fisik</a:t>
            </a:r>
            <a:r>
              <a:rPr sz="4200" b="1" spc="38" dirty="0">
                <a:solidFill>
                  <a:srgbClr val="005FAC"/>
                </a:solidFill>
                <a:latin typeface="Tahoma"/>
                <a:cs typeface="Tahoma"/>
              </a:rPr>
              <a:t> </a:t>
            </a:r>
            <a:r>
              <a:rPr sz="4200" b="1" spc="-15" dirty="0">
                <a:solidFill>
                  <a:srgbClr val="005FAC"/>
                </a:solidFill>
                <a:latin typeface="Tahoma"/>
                <a:cs typeface="Tahoma"/>
              </a:rPr>
              <a:t>Tahap</a:t>
            </a:r>
            <a:r>
              <a:rPr sz="4200" b="1" spc="15" dirty="0">
                <a:solidFill>
                  <a:srgbClr val="005FAC"/>
                </a:solidFill>
                <a:latin typeface="Tahoma"/>
                <a:cs typeface="Tahoma"/>
              </a:rPr>
              <a:t> </a:t>
            </a:r>
            <a:r>
              <a:rPr sz="4200" b="1" spc="-8" dirty="0">
                <a:solidFill>
                  <a:srgbClr val="005FAC"/>
                </a:solidFill>
                <a:latin typeface="Tahoma"/>
                <a:cs typeface="Tahoma"/>
              </a:rPr>
              <a:t>I</a:t>
            </a:r>
            <a:endParaRPr sz="4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7721263" y="9810293"/>
            <a:ext cx="289560" cy="318357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defTabSz="1371600">
              <a:spcBef>
                <a:spcPts val="143"/>
              </a:spcBef>
            </a:pPr>
            <a:r>
              <a:rPr sz="1950" b="1" spc="-8" dirty="0">
                <a:solidFill>
                  <a:prstClr val="black"/>
                </a:solidFill>
                <a:latin typeface="Calibri"/>
                <a:cs typeface="Calibri"/>
              </a:rPr>
              <a:t>18</a:t>
            </a:r>
            <a:endParaRPr sz="1950">
              <a:solidFill>
                <a:prstClr val="black"/>
              </a:solidFill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2637" y="2635759"/>
            <a:ext cx="1666493" cy="1501901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8325" y="1252729"/>
            <a:ext cx="14056043" cy="8352473"/>
            <a:chOff x="212216" y="835152"/>
            <a:chExt cx="9370695" cy="5568315"/>
          </a:xfrm>
        </p:grpSpPr>
        <p:sp>
          <p:nvSpPr>
            <p:cNvPr id="3" name="object 3"/>
            <p:cNvSpPr/>
            <p:nvPr/>
          </p:nvSpPr>
          <p:spPr>
            <a:xfrm>
              <a:off x="6195821" y="1030986"/>
              <a:ext cx="2696210" cy="5363210"/>
            </a:xfrm>
            <a:custGeom>
              <a:avLst/>
              <a:gdLst/>
              <a:ahLst/>
              <a:cxnLst/>
              <a:rect l="l" t="t" r="r" b="b"/>
              <a:pathLst>
                <a:path w="2696209" h="5363210">
                  <a:moveTo>
                    <a:pt x="0" y="449325"/>
                  </a:moveTo>
                  <a:lnTo>
                    <a:pt x="2636" y="400366"/>
                  </a:lnTo>
                  <a:lnTo>
                    <a:pt x="10363" y="352934"/>
                  </a:lnTo>
                  <a:lnTo>
                    <a:pt x="22906" y="307303"/>
                  </a:lnTo>
                  <a:lnTo>
                    <a:pt x="39992" y="263747"/>
                  </a:lnTo>
                  <a:lnTo>
                    <a:pt x="61345" y="222541"/>
                  </a:lnTo>
                  <a:lnTo>
                    <a:pt x="86693" y="183958"/>
                  </a:lnTo>
                  <a:lnTo>
                    <a:pt x="115760" y="148273"/>
                  </a:lnTo>
                  <a:lnTo>
                    <a:pt x="148273" y="115760"/>
                  </a:lnTo>
                  <a:lnTo>
                    <a:pt x="183958" y="86693"/>
                  </a:lnTo>
                  <a:lnTo>
                    <a:pt x="222541" y="61345"/>
                  </a:lnTo>
                  <a:lnTo>
                    <a:pt x="263747" y="39992"/>
                  </a:lnTo>
                  <a:lnTo>
                    <a:pt x="307303" y="22906"/>
                  </a:lnTo>
                  <a:lnTo>
                    <a:pt x="352934" y="10363"/>
                  </a:lnTo>
                  <a:lnTo>
                    <a:pt x="400366" y="2636"/>
                  </a:lnTo>
                  <a:lnTo>
                    <a:pt x="449325" y="0"/>
                  </a:lnTo>
                  <a:lnTo>
                    <a:pt x="2246629" y="0"/>
                  </a:lnTo>
                  <a:lnTo>
                    <a:pt x="2295589" y="2636"/>
                  </a:lnTo>
                  <a:lnTo>
                    <a:pt x="2343021" y="10363"/>
                  </a:lnTo>
                  <a:lnTo>
                    <a:pt x="2388652" y="22906"/>
                  </a:lnTo>
                  <a:lnTo>
                    <a:pt x="2432208" y="39992"/>
                  </a:lnTo>
                  <a:lnTo>
                    <a:pt x="2473414" y="61345"/>
                  </a:lnTo>
                  <a:lnTo>
                    <a:pt x="2511997" y="86693"/>
                  </a:lnTo>
                  <a:lnTo>
                    <a:pt x="2547682" y="115760"/>
                  </a:lnTo>
                  <a:lnTo>
                    <a:pt x="2580195" y="148273"/>
                  </a:lnTo>
                  <a:lnTo>
                    <a:pt x="2609262" y="183958"/>
                  </a:lnTo>
                  <a:lnTo>
                    <a:pt x="2634610" y="222541"/>
                  </a:lnTo>
                  <a:lnTo>
                    <a:pt x="2655963" y="263747"/>
                  </a:lnTo>
                  <a:lnTo>
                    <a:pt x="2673049" y="307303"/>
                  </a:lnTo>
                  <a:lnTo>
                    <a:pt x="2685592" y="352934"/>
                  </a:lnTo>
                  <a:lnTo>
                    <a:pt x="2693319" y="400366"/>
                  </a:lnTo>
                  <a:lnTo>
                    <a:pt x="2695955" y="449325"/>
                  </a:lnTo>
                  <a:lnTo>
                    <a:pt x="2695955" y="4913617"/>
                  </a:lnTo>
                  <a:lnTo>
                    <a:pt x="2693319" y="4962576"/>
                  </a:lnTo>
                  <a:lnTo>
                    <a:pt x="2685592" y="5010009"/>
                  </a:lnTo>
                  <a:lnTo>
                    <a:pt x="2673049" y="5055641"/>
                  </a:lnTo>
                  <a:lnTo>
                    <a:pt x="2655963" y="5099197"/>
                  </a:lnTo>
                  <a:lnTo>
                    <a:pt x="2634610" y="5140404"/>
                  </a:lnTo>
                  <a:lnTo>
                    <a:pt x="2609262" y="5178988"/>
                  </a:lnTo>
                  <a:lnTo>
                    <a:pt x="2580195" y="5214675"/>
                  </a:lnTo>
                  <a:lnTo>
                    <a:pt x="2547682" y="5247189"/>
                  </a:lnTo>
                  <a:lnTo>
                    <a:pt x="2511997" y="5276258"/>
                  </a:lnTo>
                  <a:lnTo>
                    <a:pt x="2473414" y="5301607"/>
                  </a:lnTo>
                  <a:lnTo>
                    <a:pt x="2432208" y="5322961"/>
                  </a:lnTo>
                  <a:lnTo>
                    <a:pt x="2388652" y="5340047"/>
                  </a:lnTo>
                  <a:lnTo>
                    <a:pt x="2343021" y="5352591"/>
                  </a:lnTo>
                  <a:lnTo>
                    <a:pt x="2295589" y="5360319"/>
                  </a:lnTo>
                  <a:lnTo>
                    <a:pt x="2246629" y="5362956"/>
                  </a:lnTo>
                  <a:lnTo>
                    <a:pt x="449325" y="5362956"/>
                  </a:lnTo>
                  <a:lnTo>
                    <a:pt x="400366" y="5360319"/>
                  </a:lnTo>
                  <a:lnTo>
                    <a:pt x="352934" y="5352591"/>
                  </a:lnTo>
                  <a:lnTo>
                    <a:pt x="307303" y="5340047"/>
                  </a:lnTo>
                  <a:lnTo>
                    <a:pt x="263747" y="5322961"/>
                  </a:lnTo>
                  <a:lnTo>
                    <a:pt x="222541" y="5301607"/>
                  </a:lnTo>
                  <a:lnTo>
                    <a:pt x="183958" y="5276258"/>
                  </a:lnTo>
                  <a:lnTo>
                    <a:pt x="148273" y="5247189"/>
                  </a:lnTo>
                  <a:lnTo>
                    <a:pt x="115760" y="5214675"/>
                  </a:lnTo>
                  <a:lnTo>
                    <a:pt x="86693" y="5178988"/>
                  </a:lnTo>
                  <a:lnTo>
                    <a:pt x="61345" y="5140404"/>
                  </a:lnTo>
                  <a:lnTo>
                    <a:pt x="39992" y="5099197"/>
                  </a:lnTo>
                  <a:lnTo>
                    <a:pt x="22906" y="5055641"/>
                  </a:lnTo>
                  <a:lnTo>
                    <a:pt x="10363" y="5010009"/>
                  </a:lnTo>
                  <a:lnTo>
                    <a:pt x="2636" y="4962576"/>
                  </a:lnTo>
                  <a:lnTo>
                    <a:pt x="0" y="4913617"/>
                  </a:lnTo>
                  <a:lnTo>
                    <a:pt x="0" y="449325"/>
                  </a:lnTo>
                  <a:close/>
                </a:path>
              </a:pathLst>
            </a:custGeom>
            <a:ln w="19049">
              <a:solidFill>
                <a:srgbClr val="EC7C3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71259" y="900684"/>
              <a:ext cx="605028" cy="60502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21741" y="1030986"/>
              <a:ext cx="5668010" cy="5363210"/>
            </a:xfrm>
            <a:custGeom>
              <a:avLst/>
              <a:gdLst/>
              <a:ahLst/>
              <a:cxnLst/>
              <a:rect l="l" t="t" r="r" b="b"/>
              <a:pathLst>
                <a:path w="5668010" h="5363210">
                  <a:moveTo>
                    <a:pt x="2971800" y="449325"/>
                  </a:moveTo>
                  <a:lnTo>
                    <a:pt x="2974436" y="400366"/>
                  </a:lnTo>
                  <a:lnTo>
                    <a:pt x="2982163" y="352934"/>
                  </a:lnTo>
                  <a:lnTo>
                    <a:pt x="2994706" y="307303"/>
                  </a:lnTo>
                  <a:lnTo>
                    <a:pt x="3011792" y="263747"/>
                  </a:lnTo>
                  <a:lnTo>
                    <a:pt x="3033145" y="222541"/>
                  </a:lnTo>
                  <a:lnTo>
                    <a:pt x="3058493" y="183958"/>
                  </a:lnTo>
                  <a:lnTo>
                    <a:pt x="3087560" y="148273"/>
                  </a:lnTo>
                  <a:lnTo>
                    <a:pt x="3120073" y="115760"/>
                  </a:lnTo>
                  <a:lnTo>
                    <a:pt x="3155758" y="86693"/>
                  </a:lnTo>
                  <a:lnTo>
                    <a:pt x="3194341" y="61345"/>
                  </a:lnTo>
                  <a:lnTo>
                    <a:pt x="3235547" y="39992"/>
                  </a:lnTo>
                  <a:lnTo>
                    <a:pt x="3279103" y="22906"/>
                  </a:lnTo>
                  <a:lnTo>
                    <a:pt x="3324734" y="10363"/>
                  </a:lnTo>
                  <a:lnTo>
                    <a:pt x="3372166" y="2636"/>
                  </a:lnTo>
                  <a:lnTo>
                    <a:pt x="3421126" y="0"/>
                  </a:lnTo>
                  <a:lnTo>
                    <a:pt x="5218430" y="0"/>
                  </a:lnTo>
                  <a:lnTo>
                    <a:pt x="5267389" y="2636"/>
                  </a:lnTo>
                  <a:lnTo>
                    <a:pt x="5314821" y="10363"/>
                  </a:lnTo>
                  <a:lnTo>
                    <a:pt x="5360452" y="22906"/>
                  </a:lnTo>
                  <a:lnTo>
                    <a:pt x="5404008" y="39992"/>
                  </a:lnTo>
                  <a:lnTo>
                    <a:pt x="5445214" y="61345"/>
                  </a:lnTo>
                  <a:lnTo>
                    <a:pt x="5483797" y="86693"/>
                  </a:lnTo>
                  <a:lnTo>
                    <a:pt x="5519482" y="115760"/>
                  </a:lnTo>
                  <a:lnTo>
                    <a:pt x="5551995" y="148273"/>
                  </a:lnTo>
                  <a:lnTo>
                    <a:pt x="5581062" y="183958"/>
                  </a:lnTo>
                  <a:lnTo>
                    <a:pt x="5606410" y="222541"/>
                  </a:lnTo>
                  <a:lnTo>
                    <a:pt x="5627763" y="263747"/>
                  </a:lnTo>
                  <a:lnTo>
                    <a:pt x="5644849" y="307303"/>
                  </a:lnTo>
                  <a:lnTo>
                    <a:pt x="5657392" y="352934"/>
                  </a:lnTo>
                  <a:lnTo>
                    <a:pt x="5665119" y="400366"/>
                  </a:lnTo>
                  <a:lnTo>
                    <a:pt x="5667756" y="449325"/>
                  </a:lnTo>
                  <a:lnTo>
                    <a:pt x="5667756" y="4913617"/>
                  </a:lnTo>
                  <a:lnTo>
                    <a:pt x="5665119" y="4962576"/>
                  </a:lnTo>
                  <a:lnTo>
                    <a:pt x="5657392" y="5010009"/>
                  </a:lnTo>
                  <a:lnTo>
                    <a:pt x="5644849" y="5055641"/>
                  </a:lnTo>
                  <a:lnTo>
                    <a:pt x="5627763" y="5099197"/>
                  </a:lnTo>
                  <a:lnTo>
                    <a:pt x="5606410" y="5140404"/>
                  </a:lnTo>
                  <a:lnTo>
                    <a:pt x="5581062" y="5178988"/>
                  </a:lnTo>
                  <a:lnTo>
                    <a:pt x="5551995" y="5214675"/>
                  </a:lnTo>
                  <a:lnTo>
                    <a:pt x="5519482" y="5247189"/>
                  </a:lnTo>
                  <a:lnTo>
                    <a:pt x="5483797" y="5276258"/>
                  </a:lnTo>
                  <a:lnTo>
                    <a:pt x="5445214" y="5301607"/>
                  </a:lnTo>
                  <a:lnTo>
                    <a:pt x="5404008" y="5322961"/>
                  </a:lnTo>
                  <a:lnTo>
                    <a:pt x="5360452" y="5340047"/>
                  </a:lnTo>
                  <a:lnTo>
                    <a:pt x="5314821" y="5352591"/>
                  </a:lnTo>
                  <a:lnTo>
                    <a:pt x="5267389" y="5360319"/>
                  </a:lnTo>
                  <a:lnTo>
                    <a:pt x="5218430" y="5362956"/>
                  </a:lnTo>
                  <a:lnTo>
                    <a:pt x="3421126" y="5362956"/>
                  </a:lnTo>
                  <a:lnTo>
                    <a:pt x="3372166" y="5360319"/>
                  </a:lnTo>
                  <a:lnTo>
                    <a:pt x="3324734" y="5352591"/>
                  </a:lnTo>
                  <a:lnTo>
                    <a:pt x="3279103" y="5340047"/>
                  </a:lnTo>
                  <a:lnTo>
                    <a:pt x="3235547" y="5322961"/>
                  </a:lnTo>
                  <a:lnTo>
                    <a:pt x="3194341" y="5301607"/>
                  </a:lnTo>
                  <a:lnTo>
                    <a:pt x="3155758" y="5276258"/>
                  </a:lnTo>
                  <a:lnTo>
                    <a:pt x="3120073" y="5247189"/>
                  </a:lnTo>
                  <a:lnTo>
                    <a:pt x="3087560" y="5214675"/>
                  </a:lnTo>
                  <a:lnTo>
                    <a:pt x="3058493" y="5178988"/>
                  </a:lnTo>
                  <a:lnTo>
                    <a:pt x="3033145" y="5140404"/>
                  </a:lnTo>
                  <a:lnTo>
                    <a:pt x="3011792" y="5099197"/>
                  </a:lnTo>
                  <a:lnTo>
                    <a:pt x="2994706" y="5055641"/>
                  </a:lnTo>
                  <a:lnTo>
                    <a:pt x="2982163" y="5010009"/>
                  </a:lnTo>
                  <a:lnTo>
                    <a:pt x="2974436" y="4962576"/>
                  </a:lnTo>
                  <a:lnTo>
                    <a:pt x="2971800" y="4913617"/>
                  </a:lnTo>
                  <a:lnTo>
                    <a:pt x="2971800" y="449325"/>
                  </a:lnTo>
                  <a:close/>
                </a:path>
                <a:path w="5668010" h="5363210">
                  <a:moveTo>
                    <a:pt x="0" y="449325"/>
                  </a:moveTo>
                  <a:lnTo>
                    <a:pt x="2636" y="400366"/>
                  </a:lnTo>
                  <a:lnTo>
                    <a:pt x="10364" y="352934"/>
                  </a:lnTo>
                  <a:lnTo>
                    <a:pt x="22908" y="307303"/>
                  </a:lnTo>
                  <a:lnTo>
                    <a:pt x="39994" y="263747"/>
                  </a:lnTo>
                  <a:lnTo>
                    <a:pt x="61348" y="222541"/>
                  </a:lnTo>
                  <a:lnTo>
                    <a:pt x="86697" y="183958"/>
                  </a:lnTo>
                  <a:lnTo>
                    <a:pt x="115766" y="148273"/>
                  </a:lnTo>
                  <a:lnTo>
                    <a:pt x="148280" y="115760"/>
                  </a:lnTo>
                  <a:lnTo>
                    <a:pt x="183967" y="86693"/>
                  </a:lnTo>
                  <a:lnTo>
                    <a:pt x="222551" y="61345"/>
                  </a:lnTo>
                  <a:lnTo>
                    <a:pt x="263758" y="39992"/>
                  </a:lnTo>
                  <a:lnTo>
                    <a:pt x="307314" y="22906"/>
                  </a:lnTo>
                  <a:lnTo>
                    <a:pt x="352946" y="10363"/>
                  </a:lnTo>
                  <a:lnTo>
                    <a:pt x="400379" y="2636"/>
                  </a:lnTo>
                  <a:lnTo>
                    <a:pt x="449338" y="0"/>
                  </a:lnTo>
                  <a:lnTo>
                    <a:pt x="2246630" y="0"/>
                  </a:lnTo>
                  <a:lnTo>
                    <a:pt x="2295589" y="2636"/>
                  </a:lnTo>
                  <a:lnTo>
                    <a:pt x="2343021" y="10363"/>
                  </a:lnTo>
                  <a:lnTo>
                    <a:pt x="2388652" y="22906"/>
                  </a:lnTo>
                  <a:lnTo>
                    <a:pt x="2432208" y="39992"/>
                  </a:lnTo>
                  <a:lnTo>
                    <a:pt x="2473414" y="61345"/>
                  </a:lnTo>
                  <a:lnTo>
                    <a:pt x="2511997" y="86693"/>
                  </a:lnTo>
                  <a:lnTo>
                    <a:pt x="2547682" y="115760"/>
                  </a:lnTo>
                  <a:lnTo>
                    <a:pt x="2580195" y="148273"/>
                  </a:lnTo>
                  <a:lnTo>
                    <a:pt x="2609262" y="183958"/>
                  </a:lnTo>
                  <a:lnTo>
                    <a:pt x="2634610" y="222541"/>
                  </a:lnTo>
                  <a:lnTo>
                    <a:pt x="2655963" y="263747"/>
                  </a:lnTo>
                  <a:lnTo>
                    <a:pt x="2673049" y="307303"/>
                  </a:lnTo>
                  <a:lnTo>
                    <a:pt x="2685592" y="352934"/>
                  </a:lnTo>
                  <a:lnTo>
                    <a:pt x="2693319" y="400366"/>
                  </a:lnTo>
                  <a:lnTo>
                    <a:pt x="2695956" y="449325"/>
                  </a:lnTo>
                  <a:lnTo>
                    <a:pt x="2695956" y="4913617"/>
                  </a:lnTo>
                  <a:lnTo>
                    <a:pt x="2693319" y="4962576"/>
                  </a:lnTo>
                  <a:lnTo>
                    <a:pt x="2685592" y="5010009"/>
                  </a:lnTo>
                  <a:lnTo>
                    <a:pt x="2673049" y="5055641"/>
                  </a:lnTo>
                  <a:lnTo>
                    <a:pt x="2655963" y="5099197"/>
                  </a:lnTo>
                  <a:lnTo>
                    <a:pt x="2634610" y="5140404"/>
                  </a:lnTo>
                  <a:lnTo>
                    <a:pt x="2609262" y="5178988"/>
                  </a:lnTo>
                  <a:lnTo>
                    <a:pt x="2580195" y="5214675"/>
                  </a:lnTo>
                  <a:lnTo>
                    <a:pt x="2547682" y="5247189"/>
                  </a:lnTo>
                  <a:lnTo>
                    <a:pt x="2511997" y="5276258"/>
                  </a:lnTo>
                  <a:lnTo>
                    <a:pt x="2473414" y="5301607"/>
                  </a:lnTo>
                  <a:lnTo>
                    <a:pt x="2432208" y="5322961"/>
                  </a:lnTo>
                  <a:lnTo>
                    <a:pt x="2388652" y="5340047"/>
                  </a:lnTo>
                  <a:lnTo>
                    <a:pt x="2343021" y="5352591"/>
                  </a:lnTo>
                  <a:lnTo>
                    <a:pt x="2295589" y="5360319"/>
                  </a:lnTo>
                  <a:lnTo>
                    <a:pt x="2246630" y="5362956"/>
                  </a:lnTo>
                  <a:lnTo>
                    <a:pt x="449338" y="5362956"/>
                  </a:lnTo>
                  <a:lnTo>
                    <a:pt x="400379" y="5360319"/>
                  </a:lnTo>
                  <a:lnTo>
                    <a:pt x="352946" y="5352591"/>
                  </a:lnTo>
                  <a:lnTo>
                    <a:pt x="307314" y="5340047"/>
                  </a:lnTo>
                  <a:lnTo>
                    <a:pt x="263758" y="5322961"/>
                  </a:lnTo>
                  <a:lnTo>
                    <a:pt x="222551" y="5301607"/>
                  </a:lnTo>
                  <a:lnTo>
                    <a:pt x="183967" y="5276258"/>
                  </a:lnTo>
                  <a:lnTo>
                    <a:pt x="148280" y="5247189"/>
                  </a:lnTo>
                  <a:lnTo>
                    <a:pt x="115766" y="5214675"/>
                  </a:lnTo>
                  <a:lnTo>
                    <a:pt x="86697" y="5178988"/>
                  </a:lnTo>
                  <a:lnTo>
                    <a:pt x="61348" y="5140404"/>
                  </a:lnTo>
                  <a:lnTo>
                    <a:pt x="39994" y="5099197"/>
                  </a:lnTo>
                  <a:lnTo>
                    <a:pt x="22908" y="5055641"/>
                  </a:lnTo>
                  <a:lnTo>
                    <a:pt x="10364" y="5010009"/>
                  </a:lnTo>
                  <a:lnTo>
                    <a:pt x="2636" y="4962576"/>
                  </a:lnTo>
                  <a:lnTo>
                    <a:pt x="0" y="4913617"/>
                  </a:lnTo>
                  <a:lnTo>
                    <a:pt x="0" y="449325"/>
                  </a:lnTo>
                  <a:close/>
                </a:path>
              </a:pathLst>
            </a:custGeom>
            <a:ln w="19050">
              <a:solidFill>
                <a:srgbClr val="EC7C3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3464" y="9715497"/>
            <a:ext cx="987552" cy="438912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578863" y="552830"/>
            <a:ext cx="15532418" cy="551113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>
              <a:spcBef>
                <a:spcPts val="158"/>
              </a:spcBef>
            </a:pPr>
            <a:r>
              <a:rPr sz="3450" b="1" dirty="0">
                <a:solidFill>
                  <a:srgbClr val="005FAC"/>
                </a:solidFill>
                <a:latin typeface="Arial"/>
                <a:cs typeface="Arial"/>
              </a:rPr>
              <a:t>1.</a:t>
            </a:r>
            <a:r>
              <a:rPr sz="3450" b="1" spc="-15" dirty="0">
                <a:solidFill>
                  <a:srgbClr val="005FAC"/>
                </a:solidFill>
                <a:latin typeface="Arial"/>
                <a:cs typeface="Arial"/>
              </a:rPr>
              <a:t> </a:t>
            </a:r>
            <a:r>
              <a:rPr sz="3450" b="1" spc="-8" dirty="0">
                <a:solidFill>
                  <a:srgbClr val="005FAC"/>
                </a:solidFill>
                <a:latin typeface="Arial"/>
                <a:cs typeface="Arial"/>
              </a:rPr>
              <a:t>Penyelesaian</a:t>
            </a:r>
            <a:r>
              <a:rPr sz="3450" b="1" spc="-30" dirty="0">
                <a:solidFill>
                  <a:srgbClr val="005FAC"/>
                </a:solidFill>
                <a:latin typeface="Arial"/>
                <a:cs typeface="Arial"/>
              </a:rPr>
              <a:t> </a:t>
            </a:r>
            <a:r>
              <a:rPr sz="3450" b="1" spc="-8" dirty="0">
                <a:solidFill>
                  <a:srgbClr val="005FAC"/>
                </a:solidFill>
                <a:latin typeface="Arial"/>
                <a:cs typeface="Arial"/>
              </a:rPr>
              <a:t>Pertanggungjawaban</a:t>
            </a:r>
            <a:r>
              <a:rPr sz="3450" b="1" dirty="0">
                <a:solidFill>
                  <a:srgbClr val="005FAC"/>
                </a:solidFill>
                <a:latin typeface="Arial"/>
                <a:cs typeface="Arial"/>
              </a:rPr>
              <a:t> DAK</a:t>
            </a:r>
            <a:r>
              <a:rPr sz="3450" b="1" spc="-45" dirty="0">
                <a:solidFill>
                  <a:srgbClr val="005FAC"/>
                </a:solidFill>
                <a:latin typeface="Arial"/>
                <a:cs typeface="Arial"/>
              </a:rPr>
              <a:t> </a:t>
            </a:r>
            <a:r>
              <a:rPr sz="3450" b="1" spc="-8" dirty="0">
                <a:solidFill>
                  <a:srgbClr val="005FAC"/>
                </a:solidFill>
                <a:latin typeface="Arial"/>
                <a:cs typeface="Arial"/>
              </a:rPr>
              <a:t>Fisik </a:t>
            </a:r>
            <a:r>
              <a:rPr sz="3450" b="1" spc="-143" dirty="0">
                <a:solidFill>
                  <a:srgbClr val="005FAC"/>
                </a:solidFill>
                <a:latin typeface="Arial"/>
                <a:cs typeface="Arial"/>
              </a:rPr>
              <a:t>TAYL</a:t>
            </a:r>
            <a:r>
              <a:rPr sz="3450" b="1" spc="-38" dirty="0">
                <a:solidFill>
                  <a:srgbClr val="005FAC"/>
                </a:solidFill>
                <a:latin typeface="Arial"/>
                <a:cs typeface="Arial"/>
              </a:rPr>
              <a:t> </a:t>
            </a:r>
            <a:r>
              <a:rPr sz="3450" b="1" dirty="0">
                <a:solidFill>
                  <a:srgbClr val="005FAC"/>
                </a:solidFill>
                <a:latin typeface="Arial"/>
                <a:cs typeface="Arial"/>
              </a:rPr>
              <a:t>(LRPD-CO</a:t>
            </a:r>
            <a:r>
              <a:rPr sz="3450" b="1" spc="-38" dirty="0">
                <a:solidFill>
                  <a:srgbClr val="005FAC"/>
                </a:solidFill>
                <a:latin typeface="Arial"/>
                <a:cs typeface="Arial"/>
              </a:rPr>
              <a:t> Tahunan)</a:t>
            </a:r>
            <a:endParaRPr sz="34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699052" y="1565148"/>
            <a:ext cx="1352550" cy="5732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3600" b="1" dirty="0">
                <a:solidFill>
                  <a:prstClr val="black"/>
                </a:solidFill>
                <a:latin typeface="Calibri"/>
                <a:cs typeface="Calibri"/>
              </a:rPr>
              <a:t>B</a:t>
            </a:r>
            <a:r>
              <a:rPr sz="3600" b="1" spc="-15" dirty="0">
                <a:solidFill>
                  <a:prstClr val="black"/>
                </a:solidFill>
                <a:latin typeface="Calibri"/>
                <a:cs typeface="Calibri"/>
              </a:rPr>
              <a:t>P</a:t>
            </a:r>
            <a:r>
              <a:rPr sz="3600" b="1" dirty="0">
                <a:solidFill>
                  <a:prstClr val="black"/>
                </a:solidFill>
                <a:latin typeface="Calibri"/>
                <a:cs typeface="Calibri"/>
              </a:rPr>
              <a:t>KAD</a:t>
            </a:r>
            <a:endParaRPr sz="3600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67461" y="1351025"/>
            <a:ext cx="5546406" cy="907733"/>
            <a:chOff x="178307" y="900683"/>
            <a:chExt cx="3697604" cy="60515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70503" y="900683"/>
              <a:ext cx="605027" cy="60502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8307" y="900683"/>
              <a:ext cx="605028" cy="605027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299058" y="1599820"/>
            <a:ext cx="5976938" cy="5732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  <a:tabLst>
                <a:tab pos="5072063" algn="l"/>
              </a:tabLst>
            </a:pPr>
            <a:r>
              <a:rPr sz="5400" b="1" spc="-11" baseline="1157" dirty="0">
                <a:solidFill>
                  <a:prstClr val="black"/>
                </a:solidFill>
                <a:latin typeface="Calibri"/>
                <a:cs typeface="Calibri"/>
              </a:rPr>
              <a:t>O</a:t>
            </a:r>
            <a:r>
              <a:rPr sz="5400" b="1" spc="-23" baseline="1157" dirty="0">
                <a:solidFill>
                  <a:prstClr val="black"/>
                </a:solidFill>
                <a:latin typeface="Calibri"/>
                <a:cs typeface="Calibri"/>
              </a:rPr>
              <a:t>P</a:t>
            </a:r>
            <a:r>
              <a:rPr sz="5400" b="1" spc="-11" baseline="1157" dirty="0">
                <a:solidFill>
                  <a:prstClr val="black"/>
                </a:solidFill>
                <a:latin typeface="Calibri"/>
                <a:cs typeface="Calibri"/>
              </a:rPr>
              <a:t>D/DINA</a:t>
            </a:r>
            <a:r>
              <a:rPr sz="5400" b="1" baseline="1157" dirty="0">
                <a:solidFill>
                  <a:prstClr val="black"/>
                </a:solidFill>
                <a:latin typeface="Calibri"/>
                <a:cs typeface="Calibri"/>
              </a:rPr>
              <a:t>S	</a:t>
            </a:r>
            <a:r>
              <a:rPr sz="3600" b="1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3600" b="1" spc="-15" dirty="0">
                <a:solidFill>
                  <a:prstClr val="black"/>
                </a:solidFill>
                <a:latin typeface="Calibri"/>
                <a:cs typeface="Calibri"/>
              </a:rPr>
              <a:t>P</a:t>
            </a:r>
            <a:r>
              <a:rPr sz="3600" b="1" dirty="0">
                <a:solidFill>
                  <a:prstClr val="black"/>
                </a:solidFill>
                <a:latin typeface="Calibri"/>
                <a:cs typeface="Calibri"/>
              </a:rPr>
              <a:t>IP</a:t>
            </a:r>
            <a:endParaRPr sz="36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9884664" y="2452877"/>
            <a:ext cx="3246120" cy="1225866"/>
          </a:xfrm>
          <a:custGeom>
            <a:avLst/>
            <a:gdLst/>
            <a:ahLst/>
            <a:cxnLst/>
            <a:rect l="l" t="t" r="r" b="b"/>
            <a:pathLst>
              <a:path w="2164079" h="817244">
                <a:moveTo>
                  <a:pt x="2027935" y="0"/>
                </a:moveTo>
                <a:lnTo>
                  <a:pt x="136144" y="0"/>
                </a:lnTo>
                <a:lnTo>
                  <a:pt x="93114" y="6941"/>
                </a:lnTo>
                <a:lnTo>
                  <a:pt x="55741" y="26269"/>
                </a:lnTo>
                <a:lnTo>
                  <a:pt x="26269" y="55741"/>
                </a:lnTo>
                <a:lnTo>
                  <a:pt x="6941" y="93114"/>
                </a:lnTo>
                <a:lnTo>
                  <a:pt x="0" y="136144"/>
                </a:lnTo>
                <a:lnTo>
                  <a:pt x="0" y="680720"/>
                </a:lnTo>
                <a:lnTo>
                  <a:pt x="6941" y="723749"/>
                </a:lnTo>
                <a:lnTo>
                  <a:pt x="26269" y="761122"/>
                </a:lnTo>
                <a:lnTo>
                  <a:pt x="55741" y="790594"/>
                </a:lnTo>
                <a:lnTo>
                  <a:pt x="93114" y="809922"/>
                </a:lnTo>
                <a:lnTo>
                  <a:pt x="136144" y="816863"/>
                </a:lnTo>
                <a:lnTo>
                  <a:pt x="2027935" y="816863"/>
                </a:lnTo>
                <a:lnTo>
                  <a:pt x="2070965" y="809922"/>
                </a:lnTo>
                <a:lnTo>
                  <a:pt x="2108338" y="790594"/>
                </a:lnTo>
                <a:lnTo>
                  <a:pt x="2137810" y="761122"/>
                </a:lnTo>
                <a:lnTo>
                  <a:pt x="2157138" y="723749"/>
                </a:lnTo>
                <a:lnTo>
                  <a:pt x="2164079" y="680720"/>
                </a:lnTo>
                <a:lnTo>
                  <a:pt x="2164079" y="136144"/>
                </a:lnTo>
                <a:lnTo>
                  <a:pt x="2157138" y="93114"/>
                </a:lnTo>
                <a:lnTo>
                  <a:pt x="2137810" y="55741"/>
                </a:lnTo>
                <a:lnTo>
                  <a:pt x="2108338" y="26269"/>
                </a:lnTo>
                <a:lnTo>
                  <a:pt x="2070965" y="6941"/>
                </a:lnTo>
                <a:lnTo>
                  <a:pt x="2027935" y="0"/>
                </a:lnTo>
                <a:close/>
              </a:path>
            </a:pathLst>
          </a:custGeom>
          <a:solidFill>
            <a:srgbClr val="DEEBF7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064497" y="2543936"/>
            <a:ext cx="2839403" cy="989695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marR="7620" defTabSz="1371600">
              <a:spcBef>
                <a:spcPts val="158"/>
              </a:spcBef>
            </a:pPr>
            <a:r>
              <a:rPr sz="2100" b="1" spc="-15" dirty="0">
                <a:solidFill>
                  <a:prstClr val="black"/>
                </a:solidFill>
                <a:latin typeface="Calibri"/>
                <a:cs typeface="Calibri"/>
              </a:rPr>
              <a:t>Catat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terima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data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SP2D 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 BUN </a:t>
            </a: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Penyaluran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DAK 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Fisik </a:t>
            </a:r>
            <a:r>
              <a:rPr sz="2100" spc="-45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pada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30" dirty="0">
                <a:solidFill>
                  <a:prstClr val="black"/>
                </a:solidFill>
                <a:latin typeface="Calibri"/>
                <a:cs typeface="Calibri"/>
              </a:rPr>
              <a:t>OMSPAN </a:t>
            </a:r>
            <a:r>
              <a:rPr sz="2100" spc="-83" dirty="0">
                <a:solidFill>
                  <a:prstClr val="black"/>
                </a:solidFill>
                <a:latin typeface="Calibri"/>
                <a:cs typeface="Calibri"/>
              </a:rPr>
              <a:t>TAYL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9406889" y="2382012"/>
            <a:ext cx="482918" cy="487680"/>
          </a:xfrm>
          <a:custGeom>
            <a:avLst/>
            <a:gdLst/>
            <a:ahLst/>
            <a:cxnLst/>
            <a:rect l="l" t="t" r="r" b="b"/>
            <a:pathLst>
              <a:path w="321945" h="325119">
                <a:moveTo>
                  <a:pt x="160781" y="0"/>
                </a:moveTo>
                <a:lnTo>
                  <a:pt x="118048" y="5796"/>
                </a:lnTo>
                <a:lnTo>
                  <a:pt x="79643" y="22154"/>
                </a:lnTo>
                <a:lnTo>
                  <a:pt x="47101" y="47529"/>
                </a:lnTo>
                <a:lnTo>
                  <a:pt x="21956" y="80376"/>
                </a:lnTo>
                <a:lnTo>
                  <a:pt x="5744" y="119150"/>
                </a:lnTo>
                <a:lnTo>
                  <a:pt x="0" y="162305"/>
                </a:lnTo>
                <a:lnTo>
                  <a:pt x="5744" y="205461"/>
                </a:lnTo>
                <a:lnTo>
                  <a:pt x="21956" y="244235"/>
                </a:lnTo>
                <a:lnTo>
                  <a:pt x="47101" y="277082"/>
                </a:lnTo>
                <a:lnTo>
                  <a:pt x="79643" y="302457"/>
                </a:lnTo>
                <a:lnTo>
                  <a:pt x="118048" y="318815"/>
                </a:lnTo>
                <a:lnTo>
                  <a:pt x="160781" y="324612"/>
                </a:lnTo>
                <a:lnTo>
                  <a:pt x="203515" y="318815"/>
                </a:lnTo>
                <a:lnTo>
                  <a:pt x="241920" y="302457"/>
                </a:lnTo>
                <a:lnTo>
                  <a:pt x="274462" y="277082"/>
                </a:lnTo>
                <a:lnTo>
                  <a:pt x="299607" y="244235"/>
                </a:lnTo>
                <a:lnTo>
                  <a:pt x="315819" y="205461"/>
                </a:lnTo>
                <a:lnTo>
                  <a:pt x="321563" y="162305"/>
                </a:lnTo>
                <a:lnTo>
                  <a:pt x="315819" y="119150"/>
                </a:lnTo>
                <a:lnTo>
                  <a:pt x="299607" y="80376"/>
                </a:lnTo>
                <a:lnTo>
                  <a:pt x="274462" y="47529"/>
                </a:lnTo>
                <a:lnTo>
                  <a:pt x="241920" y="22154"/>
                </a:lnTo>
                <a:lnTo>
                  <a:pt x="203515" y="5796"/>
                </a:lnTo>
                <a:lnTo>
                  <a:pt x="160781" y="0"/>
                </a:lnTo>
                <a:close/>
              </a:path>
            </a:pathLst>
          </a:custGeom>
          <a:solidFill>
            <a:srgbClr val="5B9BD4">
              <a:alpha val="85096"/>
            </a:srgbClr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524620" y="2367152"/>
            <a:ext cx="250508" cy="481863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3000" dirty="0">
                <a:solidFill>
                  <a:srgbClr val="FFFFFF"/>
                </a:solidFill>
                <a:latin typeface="Arial MT"/>
                <a:cs typeface="Arial MT"/>
              </a:rPr>
              <a:t>1</a:t>
            </a:r>
            <a:endParaRPr sz="3000">
              <a:solidFill>
                <a:prstClr val="black"/>
              </a:solidFill>
              <a:latin typeface="Arial MT"/>
              <a:cs typeface="Arial MT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84681" y="2432304"/>
            <a:ext cx="3381375" cy="2297430"/>
          </a:xfrm>
          <a:custGeom>
            <a:avLst/>
            <a:gdLst/>
            <a:ahLst/>
            <a:cxnLst/>
            <a:rect l="l" t="t" r="r" b="b"/>
            <a:pathLst>
              <a:path w="2254250" h="1531620">
                <a:moveTo>
                  <a:pt x="1998726" y="0"/>
                </a:moveTo>
                <a:lnTo>
                  <a:pt x="255270" y="0"/>
                </a:lnTo>
                <a:lnTo>
                  <a:pt x="209384" y="4113"/>
                </a:lnTo>
                <a:lnTo>
                  <a:pt x="166197" y="15971"/>
                </a:lnTo>
                <a:lnTo>
                  <a:pt x="126429" y="34854"/>
                </a:lnTo>
                <a:lnTo>
                  <a:pt x="90802" y="60040"/>
                </a:lnTo>
                <a:lnTo>
                  <a:pt x="60035" y="90807"/>
                </a:lnTo>
                <a:lnTo>
                  <a:pt x="34851" y="126435"/>
                </a:lnTo>
                <a:lnTo>
                  <a:pt x="15970" y="166202"/>
                </a:lnTo>
                <a:lnTo>
                  <a:pt x="4112" y="209387"/>
                </a:lnTo>
                <a:lnTo>
                  <a:pt x="0" y="255269"/>
                </a:lnTo>
                <a:lnTo>
                  <a:pt x="0" y="1276350"/>
                </a:lnTo>
                <a:lnTo>
                  <a:pt x="4112" y="1322232"/>
                </a:lnTo>
                <a:lnTo>
                  <a:pt x="15970" y="1365417"/>
                </a:lnTo>
                <a:lnTo>
                  <a:pt x="34851" y="1405184"/>
                </a:lnTo>
                <a:lnTo>
                  <a:pt x="60035" y="1440812"/>
                </a:lnTo>
                <a:lnTo>
                  <a:pt x="90802" y="1471579"/>
                </a:lnTo>
                <a:lnTo>
                  <a:pt x="126429" y="1496765"/>
                </a:lnTo>
                <a:lnTo>
                  <a:pt x="166197" y="1515648"/>
                </a:lnTo>
                <a:lnTo>
                  <a:pt x="209384" y="1527506"/>
                </a:lnTo>
                <a:lnTo>
                  <a:pt x="255270" y="1531619"/>
                </a:lnTo>
                <a:lnTo>
                  <a:pt x="1998726" y="1531619"/>
                </a:lnTo>
                <a:lnTo>
                  <a:pt x="2044608" y="1527506"/>
                </a:lnTo>
                <a:lnTo>
                  <a:pt x="2087793" y="1515648"/>
                </a:lnTo>
                <a:lnTo>
                  <a:pt x="2127560" y="1496765"/>
                </a:lnTo>
                <a:lnTo>
                  <a:pt x="2163188" y="1471579"/>
                </a:lnTo>
                <a:lnTo>
                  <a:pt x="2193955" y="1440812"/>
                </a:lnTo>
                <a:lnTo>
                  <a:pt x="2219141" y="1405184"/>
                </a:lnTo>
                <a:lnTo>
                  <a:pt x="2238024" y="1365417"/>
                </a:lnTo>
                <a:lnTo>
                  <a:pt x="2249882" y="1322232"/>
                </a:lnTo>
                <a:lnTo>
                  <a:pt x="2253996" y="1276350"/>
                </a:lnTo>
                <a:lnTo>
                  <a:pt x="2253996" y="255269"/>
                </a:lnTo>
                <a:lnTo>
                  <a:pt x="2249882" y="209387"/>
                </a:lnTo>
                <a:lnTo>
                  <a:pt x="2238024" y="166202"/>
                </a:lnTo>
                <a:lnTo>
                  <a:pt x="2219141" y="126435"/>
                </a:lnTo>
                <a:lnTo>
                  <a:pt x="2193955" y="90807"/>
                </a:lnTo>
                <a:lnTo>
                  <a:pt x="2163188" y="60040"/>
                </a:lnTo>
                <a:lnTo>
                  <a:pt x="2127560" y="34854"/>
                </a:lnTo>
                <a:lnTo>
                  <a:pt x="2087793" y="15971"/>
                </a:lnTo>
                <a:lnTo>
                  <a:pt x="2044608" y="4113"/>
                </a:lnTo>
                <a:lnTo>
                  <a:pt x="1998726" y="0"/>
                </a:lnTo>
                <a:close/>
              </a:path>
            </a:pathLst>
          </a:custGeom>
          <a:solidFill>
            <a:srgbClr val="FAE4D5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15720" y="2575559"/>
            <a:ext cx="2859405" cy="343364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2100" b="1" spc="-8" dirty="0">
                <a:solidFill>
                  <a:prstClr val="black"/>
                </a:solidFill>
                <a:latin typeface="Calibri"/>
                <a:cs typeface="Calibri"/>
              </a:rPr>
              <a:t>Rekam/ubah/hapus</a:t>
            </a:r>
            <a:r>
              <a:rPr sz="2100" b="1" spc="-10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data: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15720" y="2895601"/>
            <a:ext cx="2626043" cy="1312860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448628" indent="-430530" defTabSz="1371600">
              <a:spcBef>
                <a:spcPts val="158"/>
              </a:spcBef>
              <a:buFont typeface="Arial MT"/>
              <a:buChar char="•"/>
              <a:tabLst>
                <a:tab pos="448628" algn="l"/>
                <a:tab pos="449580" algn="l"/>
              </a:tabLst>
            </a:pP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SP2D</a:t>
            </a:r>
            <a:r>
              <a:rPr sz="2100" spc="-6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BUD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  <a:p>
            <a:pPr marL="448628" marR="7620" indent="-430530" defTabSz="1371600">
              <a:buFont typeface="Arial MT"/>
              <a:buChar char="•"/>
              <a:tabLst>
                <a:tab pos="448628" algn="l"/>
                <a:tab pos="449580" algn="l"/>
              </a:tabLst>
            </a:pP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Volume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 Capaian 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Output disertai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foto </a:t>
            </a:r>
            <a:r>
              <a:rPr sz="2100" spc="-45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dan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i="1" spc="-8" dirty="0">
                <a:solidFill>
                  <a:prstClr val="black"/>
                </a:solidFill>
                <a:latin typeface="Calibri"/>
                <a:cs typeface="Calibri"/>
              </a:rPr>
              <a:t>geotagging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15720" y="4175759"/>
            <a:ext cx="2220278" cy="343364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pada</a:t>
            </a:r>
            <a:r>
              <a:rPr sz="2100" spc="-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30" dirty="0">
                <a:solidFill>
                  <a:prstClr val="black"/>
                </a:solidFill>
                <a:latin typeface="Calibri"/>
                <a:cs typeface="Calibri"/>
              </a:rPr>
              <a:t>OMSPAN</a:t>
            </a:r>
            <a:r>
              <a:rPr sz="2100" spc="-6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68" dirty="0">
                <a:solidFill>
                  <a:prstClr val="black"/>
                </a:solidFill>
                <a:latin typeface="Calibri"/>
                <a:cs typeface="Calibri"/>
              </a:rPr>
              <a:t>TAYL.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04621" y="2409444"/>
            <a:ext cx="482918" cy="489585"/>
          </a:xfrm>
          <a:custGeom>
            <a:avLst/>
            <a:gdLst/>
            <a:ahLst/>
            <a:cxnLst/>
            <a:rect l="l" t="t" r="r" b="b"/>
            <a:pathLst>
              <a:path w="321945" h="326389">
                <a:moveTo>
                  <a:pt x="160782" y="0"/>
                </a:moveTo>
                <a:lnTo>
                  <a:pt x="118039" y="5826"/>
                </a:lnTo>
                <a:lnTo>
                  <a:pt x="79631" y="22267"/>
                </a:lnTo>
                <a:lnTo>
                  <a:pt x="47091" y="47767"/>
                </a:lnTo>
                <a:lnTo>
                  <a:pt x="21951" y="80772"/>
                </a:lnTo>
                <a:lnTo>
                  <a:pt x="5743" y="119723"/>
                </a:lnTo>
                <a:lnTo>
                  <a:pt x="0" y="163067"/>
                </a:lnTo>
                <a:lnTo>
                  <a:pt x="5743" y="206412"/>
                </a:lnTo>
                <a:lnTo>
                  <a:pt x="21951" y="245363"/>
                </a:lnTo>
                <a:lnTo>
                  <a:pt x="47091" y="278368"/>
                </a:lnTo>
                <a:lnTo>
                  <a:pt x="79631" y="303868"/>
                </a:lnTo>
                <a:lnTo>
                  <a:pt x="118039" y="320309"/>
                </a:lnTo>
                <a:lnTo>
                  <a:pt x="160782" y="326136"/>
                </a:lnTo>
                <a:lnTo>
                  <a:pt x="203524" y="320309"/>
                </a:lnTo>
                <a:lnTo>
                  <a:pt x="241932" y="303868"/>
                </a:lnTo>
                <a:lnTo>
                  <a:pt x="274472" y="278368"/>
                </a:lnTo>
                <a:lnTo>
                  <a:pt x="299612" y="245363"/>
                </a:lnTo>
                <a:lnTo>
                  <a:pt x="315820" y="206412"/>
                </a:lnTo>
                <a:lnTo>
                  <a:pt x="321564" y="163067"/>
                </a:lnTo>
                <a:lnTo>
                  <a:pt x="315820" y="119723"/>
                </a:lnTo>
                <a:lnTo>
                  <a:pt x="299612" y="80772"/>
                </a:lnTo>
                <a:lnTo>
                  <a:pt x="274472" y="47767"/>
                </a:lnTo>
                <a:lnTo>
                  <a:pt x="241932" y="22267"/>
                </a:lnTo>
                <a:lnTo>
                  <a:pt x="203524" y="5826"/>
                </a:lnTo>
                <a:lnTo>
                  <a:pt x="160782" y="0"/>
                </a:lnTo>
                <a:close/>
              </a:path>
            </a:pathLst>
          </a:custGeom>
          <a:solidFill>
            <a:srgbClr val="5B9BD4">
              <a:alpha val="85096"/>
            </a:srgbClr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20903" y="2395917"/>
            <a:ext cx="250508" cy="481863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3000" dirty="0">
                <a:solidFill>
                  <a:srgbClr val="FFFFFF"/>
                </a:solidFill>
                <a:latin typeface="Arial MT"/>
                <a:cs typeface="Arial MT"/>
              </a:rPr>
              <a:t>2</a:t>
            </a:r>
            <a:endParaRPr sz="3000">
              <a:solidFill>
                <a:prstClr val="black"/>
              </a:solidFill>
              <a:latin typeface="Arial MT"/>
              <a:cs typeface="Arial MT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335523" y="3342133"/>
            <a:ext cx="3345180" cy="1227773"/>
          </a:xfrm>
          <a:custGeom>
            <a:avLst/>
            <a:gdLst/>
            <a:ahLst/>
            <a:cxnLst/>
            <a:rect l="l" t="t" r="r" b="b"/>
            <a:pathLst>
              <a:path w="2230120" h="818514">
                <a:moveTo>
                  <a:pt x="2093214" y="0"/>
                </a:moveTo>
                <a:lnTo>
                  <a:pt x="136398" y="0"/>
                </a:lnTo>
                <a:lnTo>
                  <a:pt x="93293" y="6955"/>
                </a:lnTo>
                <a:lnTo>
                  <a:pt x="55851" y="26322"/>
                </a:lnTo>
                <a:lnTo>
                  <a:pt x="26322" y="55851"/>
                </a:lnTo>
                <a:lnTo>
                  <a:pt x="6955" y="93293"/>
                </a:lnTo>
                <a:lnTo>
                  <a:pt x="0" y="136398"/>
                </a:lnTo>
                <a:lnTo>
                  <a:pt x="0" y="681989"/>
                </a:lnTo>
                <a:lnTo>
                  <a:pt x="6955" y="725094"/>
                </a:lnTo>
                <a:lnTo>
                  <a:pt x="26322" y="762536"/>
                </a:lnTo>
                <a:lnTo>
                  <a:pt x="55851" y="792065"/>
                </a:lnTo>
                <a:lnTo>
                  <a:pt x="93293" y="811432"/>
                </a:lnTo>
                <a:lnTo>
                  <a:pt x="136398" y="818388"/>
                </a:lnTo>
                <a:lnTo>
                  <a:pt x="2093214" y="818388"/>
                </a:lnTo>
                <a:lnTo>
                  <a:pt x="2136318" y="811432"/>
                </a:lnTo>
                <a:lnTo>
                  <a:pt x="2173760" y="792065"/>
                </a:lnTo>
                <a:lnTo>
                  <a:pt x="2203289" y="762536"/>
                </a:lnTo>
                <a:lnTo>
                  <a:pt x="2222656" y="725094"/>
                </a:lnTo>
                <a:lnTo>
                  <a:pt x="2229612" y="681989"/>
                </a:lnTo>
                <a:lnTo>
                  <a:pt x="2229612" y="136398"/>
                </a:lnTo>
                <a:lnTo>
                  <a:pt x="2222656" y="93293"/>
                </a:lnTo>
                <a:lnTo>
                  <a:pt x="2203289" y="55851"/>
                </a:lnTo>
                <a:lnTo>
                  <a:pt x="2173760" y="26322"/>
                </a:lnTo>
                <a:lnTo>
                  <a:pt x="2136318" y="6955"/>
                </a:lnTo>
                <a:lnTo>
                  <a:pt x="2093214" y="0"/>
                </a:lnTo>
                <a:close/>
              </a:path>
            </a:pathLst>
          </a:custGeom>
          <a:solidFill>
            <a:srgbClr val="E1EFD9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514404" y="3435095"/>
            <a:ext cx="2982278" cy="989695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marR="7620" defTabSz="1371600">
              <a:spcBef>
                <a:spcPts val="158"/>
              </a:spcBef>
            </a:pPr>
            <a:r>
              <a:rPr sz="2100" b="1" spc="-8" dirty="0">
                <a:solidFill>
                  <a:prstClr val="black"/>
                </a:solidFill>
                <a:latin typeface="Calibri"/>
                <a:cs typeface="Calibri"/>
              </a:rPr>
              <a:t>Mereviu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data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SP2D 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BUD </a:t>
            </a:r>
            <a:r>
              <a:rPr sz="21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dan </a:t>
            </a: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Volume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Capaian 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Output</a:t>
            </a:r>
            <a:r>
              <a:rPr sz="2100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hasil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 rekaman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OPD.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401817" y="4837175"/>
            <a:ext cx="3246120" cy="1582103"/>
          </a:xfrm>
          <a:custGeom>
            <a:avLst/>
            <a:gdLst/>
            <a:ahLst/>
            <a:cxnLst/>
            <a:rect l="l" t="t" r="r" b="b"/>
            <a:pathLst>
              <a:path w="2164079" h="1054735">
                <a:moveTo>
                  <a:pt x="1988312" y="0"/>
                </a:moveTo>
                <a:lnTo>
                  <a:pt x="175767" y="0"/>
                </a:lnTo>
                <a:lnTo>
                  <a:pt x="129057" y="6281"/>
                </a:lnTo>
                <a:lnTo>
                  <a:pt x="87074" y="24007"/>
                </a:lnTo>
                <a:lnTo>
                  <a:pt x="51498" y="51498"/>
                </a:lnTo>
                <a:lnTo>
                  <a:pt x="24007" y="87074"/>
                </a:lnTo>
                <a:lnTo>
                  <a:pt x="6281" y="129057"/>
                </a:lnTo>
                <a:lnTo>
                  <a:pt x="0" y="175767"/>
                </a:lnTo>
                <a:lnTo>
                  <a:pt x="0" y="878839"/>
                </a:lnTo>
                <a:lnTo>
                  <a:pt x="6281" y="925550"/>
                </a:lnTo>
                <a:lnTo>
                  <a:pt x="24007" y="967533"/>
                </a:lnTo>
                <a:lnTo>
                  <a:pt x="51498" y="1003109"/>
                </a:lnTo>
                <a:lnTo>
                  <a:pt x="87074" y="1030600"/>
                </a:lnTo>
                <a:lnTo>
                  <a:pt x="129057" y="1048326"/>
                </a:lnTo>
                <a:lnTo>
                  <a:pt x="175767" y="1054608"/>
                </a:lnTo>
                <a:lnTo>
                  <a:pt x="1988312" y="1054608"/>
                </a:lnTo>
                <a:lnTo>
                  <a:pt x="2035022" y="1048326"/>
                </a:lnTo>
                <a:lnTo>
                  <a:pt x="2077005" y="1030600"/>
                </a:lnTo>
                <a:lnTo>
                  <a:pt x="2112581" y="1003109"/>
                </a:lnTo>
                <a:lnTo>
                  <a:pt x="2140072" y="967533"/>
                </a:lnTo>
                <a:lnTo>
                  <a:pt x="2157798" y="925550"/>
                </a:lnTo>
                <a:lnTo>
                  <a:pt x="2164079" y="878839"/>
                </a:lnTo>
                <a:lnTo>
                  <a:pt x="2164079" y="175767"/>
                </a:lnTo>
                <a:lnTo>
                  <a:pt x="2157798" y="129057"/>
                </a:lnTo>
                <a:lnTo>
                  <a:pt x="2140072" y="87074"/>
                </a:lnTo>
                <a:lnTo>
                  <a:pt x="2112581" y="51498"/>
                </a:lnTo>
                <a:lnTo>
                  <a:pt x="2077005" y="24007"/>
                </a:lnTo>
                <a:lnTo>
                  <a:pt x="2035022" y="6281"/>
                </a:lnTo>
                <a:lnTo>
                  <a:pt x="1988312" y="0"/>
                </a:lnTo>
                <a:close/>
              </a:path>
            </a:pathLst>
          </a:custGeom>
          <a:solidFill>
            <a:srgbClr val="E1EFD9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598032" y="4945760"/>
            <a:ext cx="2631758" cy="1312860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marR="7620" defTabSz="1371600">
              <a:spcBef>
                <a:spcPts val="158"/>
              </a:spcBef>
            </a:pPr>
            <a:r>
              <a:rPr sz="2100" b="1" spc="-8" dirty="0">
                <a:solidFill>
                  <a:prstClr val="black"/>
                </a:solidFill>
                <a:latin typeface="Calibri"/>
                <a:cs typeface="Calibri"/>
              </a:rPr>
              <a:t>Menyetujui/menolak </a:t>
            </a: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data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SP2D 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BUD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dan 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Volume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Capaian Output </a:t>
            </a:r>
            <a:r>
              <a:rPr sz="2100" spc="-45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hasil</a:t>
            </a:r>
            <a:r>
              <a:rPr sz="21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rekaman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OPD.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4905755" y="3376422"/>
            <a:ext cx="482918" cy="489585"/>
          </a:xfrm>
          <a:custGeom>
            <a:avLst/>
            <a:gdLst/>
            <a:ahLst/>
            <a:cxnLst/>
            <a:rect l="l" t="t" r="r" b="b"/>
            <a:pathLst>
              <a:path w="321945" h="326389">
                <a:moveTo>
                  <a:pt x="160782" y="0"/>
                </a:moveTo>
                <a:lnTo>
                  <a:pt x="118048" y="5826"/>
                </a:lnTo>
                <a:lnTo>
                  <a:pt x="79643" y="22267"/>
                </a:lnTo>
                <a:lnTo>
                  <a:pt x="47101" y="47767"/>
                </a:lnTo>
                <a:lnTo>
                  <a:pt x="21956" y="80772"/>
                </a:lnTo>
                <a:lnTo>
                  <a:pt x="5744" y="119723"/>
                </a:lnTo>
                <a:lnTo>
                  <a:pt x="0" y="163067"/>
                </a:lnTo>
                <a:lnTo>
                  <a:pt x="5744" y="206412"/>
                </a:lnTo>
                <a:lnTo>
                  <a:pt x="21956" y="245363"/>
                </a:lnTo>
                <a:lnTo>
                  <a:pt x="47101" y="278368"/>
                </a:lnTo>
                <a:lnTo>
                  <a:pt x="79643" y="303868"/>
                </a:lnTo>
                <a:lnTo>
                  <a:pt x="118048" y="320309"/>
                </a:lnTo>
                <a:lnTo>
                  <a:pt x="160782" y="326136"/>
                </a:lnTo>
                <a:lnTo>
                  <a:pt x="203515" y="320309"/>
                </a:lnTo>
                <a:lnTo>
                  <a:pt x="241920" y="303868"/>
                </a:lnTo>
                <a:lnTo>
                  <a:pt x="274462" y="278368"/>
                </a:lnTo>
                <a:lnTo>
                  <a:pt x="299607" y="245363"/>
                </a:lnTo>
                <a:lnTo>
                  <a:pt x="315819" y="206412"/>
                </a:lnTo>
                <a:lnTo>
                  <a:pt x="321563" y="163067"/>
                </a:lnTo>
                <a:lnTo>
                  <a:pt x="315819" y="119723"/>
                </a:lnTo>
                <a:lnTo>
                  <a:pt x="299607" y="80772"/>
                </a:lnTo>
                <a:lnTo>
                  <a:pt x="274462" y="47767"/>
                </a:lnTo>
                <a:lnTo>
                  <a:pt x="241920" y="22267"/>
                </a:lnTo>
                <a:lnTo>
                  <a:pt x="203515" y="5826"/>
                </a:lnTo>
                <a:lnTo>
                  <a:pt x="160782" y="0"/>
                </a:lnTo>
                <a:close/>
              </a:path>
            </a:pathLst>
          </a:custGeom>
          <a:solidFill>
            <a:srgbClr val="5B9BD4">
              <a:alpha val="85096"/>
            </a:srgbClr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021960" y="3361487"/>
            <a:ext cx="251460" cy="481863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3000" dirty="0">
                <a:solidFill>
                  <a:srgbClr val="FFFFFF"/>
                </a:solidFill>
                <a:latin typeface="Arial MT"/>
                <a:cs typeface="Arial MT"/>
              </a:rPr>
              <a:t>3</a:t>
            </a:r>
            <a:endParaRPr sz="3000">
              <a:solidFill>
                <a:prstClr val="black"/>
              </a:solidFill>
              <a:latin typeface="Arial MT"/>
              <a:cs typeface="Arial MT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919471" y="4818888"/>
            <a:ext cx="482918" cy="487680"/>
          </a:xfrm>
          <a:custGeom>
            <a:avLst/>
            <a:gdLst/>
            <a:ahLst/>
            <a:cxnLst/>
            <a:rect l="l" t="t" r="r" b="b"/>
            <a:pathLst>
              <a:path w="321945" h="325120">
                <a:moveTo>
                  <a:pt x="160781" y="0"/>
                </a:moveTo>
                <a:lnTo>
                  <a:pt x="118048" y="5796"/>
                </a:lnTo>
                <a:lnTo>
                  <a:pt x="79643" y="22154"/>
                </a:lnTo>
                <a:lnTo>
                  <a:pt x="47101" y="47529"/>
                </a:lnTo>
                <a:lnTo>
                  <a:pt x="21956" y="80376"/>
                </a:lnTo>
                <a:lnTo>
                  <a:pt x="5744" y="119150"/>
                </a:lnTo>
                <a:lnTo>
                  <a:pt x="0" y="162306"/>
                </a:lnTo>
                <a:lnTo>
                  <a:pt x="5744" y="205461"/>
                </a:lnTo>
                <a:lnTo>
                  <a:pt x="21956" y="244235"/>
                </a:lnTo>
                <a:lnTo>
                  <a:pt x="47101" y="277082"/>
                </a:lnTo>
                <a:lnTo>
                  <a:pt x="79643" y="302457"/>
                </a:lnTo>
                <a:lnTo>
                  <a:pt x="118048" y="318815"/>
                </a:lnTo>
                <a:lnTo>
                  <a:pt x="160781" y="324612"/>
                </a:lnTo>
                <a:lnTo>
                  <a:pt x="203515" y="318815"/>
                </a:lnTo>
                <a:lnTo>
                  <a:pt x="241920" y="302457"/>
                </a:lnTo>
                <a:lnTo>
                  <a:pt x="274462" y="277082"/>
                </a:lnTo>
                <a:lnTo>
                  <a:pt x="299607" y="244235"/>
                </a:lnTo>
                <a:lnTo>
                  <a:pt x="315819" y="205461"/>
                </a:lnTo>
                <a:lnTo>
                  <a:pt x="321563" y="162306"/>
                </a:lnTo>
                <a:lnTo>
                  <a:pt x="315819" y="119150"/>
                </a:lnTo>
                <a:lnTo>
                  <a:pt x="299607" y="80376"/>
                </a:lnTo>
                <a:lnTo>
                  <a:pt x="274462" y="47529"/>
                </a:lnTo>
                <a:lnTo>
                  <a:pt x="241920" y="22154"/>
                </a:lnTo>
                <a:lnTo>
                  <a:pt x="203515" y="5796"/>
                </a:lnTo>
                <a:lnTo>
                  <a:pt x="160781" y="0"/>
                </a:lnTo>
                <a:close/>
              </a:path>
            </a:pathLst>
          </a:custGeom>
          <a:solidFill>
            <a:srgbClr val="5B9BD4">
              <a:alpha val="85096"/>
            </a:srgbClr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036248" y="4804409"/>
            <a:ext cx="250508" cy="481863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3000" dirty="0">
                <a:solidFill>
                  <a:srgbClr val="FFFFFF"/>
                </a:solidFill>
                <a:latin typeface="Arial MT"/>
                <a:cs typeface="Arial MT"/>
              </a:rPr>
              <a:t>4</a:t>
            </a:r>
            <a:endParaRPr sz="3000">
              <a:solidFill>
                <a:prstClr val="black"/>
              </a:solidFill>
              <a:latin typeface="Arial MT"/>
              <a:cs typeface="Arial MT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9884664" y="4837175"/>
            <a:ext cx="3276600" cy="3173730"/>
          </a:xfrm>
          <a:custGeom>
            <a:avLst/>
            <a:gdLst/>
            <a:ahLst/>
            <a:cxnLst/>
            <a:rect l="l" t="t" r="r" b="b"/>
            <a:pathLst>
              <a:path w="2184400" h="2115820">
                <a:moveTo>
                  <a:pt x="2164080" y="175768"/>
                </a:moveTo>
                <a:lnTo>
                  <a:pt x="2157793" y="129070"/>
                </a:lnTo>
                <a:lnTo>
                  <a:pt x="2140064" y="87083"/>
                </a:lnTo>
                <a:lnTo>
                  <a:pt x="2112581" y="51498"/>
                </a:lnTo>
                <a:lnTo>
                  <a:pt x="2076996" y="24015"/>
                </a:lnTo>
                <a:lnTo>
                  <a:pt x="2035009" y="6286"/>
                </a:lnTo>
                <a:lnTo>
                  <a:pt x="1988312" y="0"/>
                </a:lnTo>
                <a:lnTo>
                  <a:pt x="175768" y="0"/>
                </a:lnTo>
                <a:lnTo>
                  <a:pt x="129057" y="6286"/>
                </a:lnTo>
                <a:lnTo>
                  <a:pt x="87071" y="24015"/>
                </a:lnTo>
                <a:lnTo>
                  <a:pt x="51498" y="51498"/>
                </a:lnTo>
                <a:lnTo>
                  <a:pt x="24003" y="87083"/>
                </a:lnTo>
                <a:lnTo>
                  <a:pt x="6273" y="129070"/>
                </a:lnTo>
                <a:lnTo>
                  <a:pt x="0" y="175768"/>
                </a:lnTo>
                <a:lnTo>
                  <a:pt x="0" y="878840"/>
                </a:lnTo>
                <a:lnTo>
                  <a:pt x="6273" y="925550"/>
                </a:lnTo>
                <a:lnTo>
                  <a:pt x="24003" y="967536"/>
                </a:lnTo>
                <a:lnTo>
                  <a:pt x="51498" y="1003109"/>
                </a:lnTo>
                <a:lnTo>
                  <a:pt x="87071" y="1030605"/>
                </a:lnTo>
                <a:lnTo>
                  <a:pt x="129057" y="1048334"/>
                </a:lnTo>
                <a:lnTo>
                  <a:pt x="175768" y="1054608"/>
                </a:lnTo>
                <a:lnTo>
                  <a:pt x="1988312" y="1054608"/>
                </a:lnTo>
                <a:lnTo>
                  <a:pt x="2035009" y="1048334"/>
                </a:lnTo>
                <a:lnTo>
                  <a:pt x="2076996" y="1030605"/>
                </a:lnTo>
                <a:lnTo>
                  <a:pt x="2112581" y="1003109"/>
                </a:lnTo>
                <a:lnTo>
                  <a:pt x="2140064" y="967536"/>
                </a:lnTo>
                <a:lnTo>
                  <a:pt x="2157793" y="925550"/>
                </a:lnTo>
                <a:lnTo>
                  <a:pt x="2164080" y="878840"/>
                </a:lnTo>
                <a:lnTo>
                  <a:pt x="2164080" y="175768"/>
                </a:lnTo>
                <a:close/>
              </a:path>
              <a:path w="2184400" h="2115820">
                <a:moveTo>
                  <a:pt x="2183892" y="1434592"/>
                </a:moveTo>
                <a:lnTo>
                  <a:pt x="2176945" y="1391564"/>
                </a:lnTo>
                <a:lnTo>
                  <a:pt x="2157615" y="1354201"/>
                </a:lnTo>
                <a:lnTo>
                  <a:pt x="2128139" y="1324724"/>
                </a:lnTo>
                <a:lnTo>
                  <a:pt x="2090775" y="1305394"/>
                </a:lnTo>
                <a:lnTo>
                  <a:pt x="2047748" y="1298448"/>
                </a:lnTo>
                <a:lnTo>
                  <a:pt x="155956" y="1298448"/>
                </a:lnTo>
                <a:lnTo>
                  <a:pt x="112915" y="1305394"/>
                </a:lnTo>
                <a:lnTo>
                  <a:pt x="75552" y="1324724"/>
                </a:lnTo>
                <a:lnTo>
                  <a:pt x="46075" y="1354201"/>
                </a:lnTo>
                <a:lnTo>
                  <a:pt x="26746" y="1391564"/>
                </a:lnTo>
                <a:lnTo>
                  <a:pt x="19812" y="1434592"/>
                </a:lnTo>
                <a:lnTo>
                  <a:pt x="19812" y="1979168"/>
                </a:lnTo>
                <a:lnTo>
                  <a:pt x="26746" y="2022208"/>
                </a:lnTo>
                <a:lnTo>
                  <a:pt x="46075" y="2059571"/>
                </a:lnTo>
                <a:lnTo>
                  <a:pt x="75552" y="2089048"/>
                </a:lnTo>
                <a:lnTo>
                  <a:pt x="112915" y="2108377"/>
                </a:lnTo>
                <a:lnTo>
                  <a:pt x="155956" y="2115312"/>
                </a:lnTo>
                <a:lnTo>
                  <a:pt x="2047748" y="2115312"/>
                </a:lnTo>
                <a:lnTo>
                  <a:pt x="2090775" y="2108377"/>
                </a:lnTo>
                <a:lnTo>
                  <a:pt x="2128139" y="2089048"/>
                </a:lnTo>
                <a:lnTo>
                  <a:pt x="2157615" y="2059571"/>
                </a:lnTo>
                <a:lnTo>
                  <a:pt x="2176945" y="2022208"/>
                </a:lnTo>
                <a:lnTo>
                  <a:pt x="2183892" y="1979168"/>
                </a:lnTo>
                <a:lnTo>
                  <a:pt x="2183892" y="1434592"/>
                </a:lnTo>
                <a:close/>
              </a:path>
            </a:pathLst>
          </a:custGeom>
          <a:solidFill>
            <a:srgbClr val="DEEBF7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094215" y="6877430"/>
            <a:ext cx="2763203" cy="98873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2100" b="1" spc="-8" dirty="0">
                <a:solidFill>
                  <a:prstClr val="black"/>
                </a:solidFill>
                <a:latin typeface="Calibri"/>
                <a:cs typeface="Calibri"/>
              </a:rPr>
              <a:t>Cetak</a:t>
            </a:r>
            <a:r>
              <a:rPr sz="2100" b="1" spc="-7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LRPD-CO</a:t>
            </a:r>
            <a:r>
              <a:rPr sz="2100" spc="-6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3" dirty="0">
                <a:solidFill>
                  <a:prstClr val="black"/>
                </a:solidFill>
                <a:latin typeface="Calibri"/>
                <a:cs typeface="Calibri"/>
              </a:rPr>
              <a:t>TAYL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  <a:p>
            <a:pPr marL="19050" defTabSz="1371600">
              <a:spcBef>
                <a:spcPts val="8"/>
              </a:spcBef>
            </a:pP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(Tahunan)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pada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30" dirty="0">
                <a:solidFill>
                  <a:prstClr val="black"/>
                </a:solidFill>
                <a:latin typeface="Calibri"/>
                <a:cs typeface="Calibri"/>
              </a:rPr>
              <a:t>OMSPAN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  <a:p>
            <a:pPr marL="19050" defTabSz="1371600"/>
            <a:r>
              <a:rPr sz="2100" spc="-68" dirty="0">
                <a:solidFill>
                  <a:prstClr val="black"/>
                </a:solidFill>
                <a:latin typeface="Calibri"/>
                <a:cs typeface="Calibri"/>
              </a:rPr>
              <a:t>TAYL.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9884664" y="8204453"/>
            <a:ext cx="3246120" cy="1227773"/>
          </a:xfrm>
          <a:custGeom>
            <a:avLst/>
            <a:gdLst/>
            <a:ahLst/>
            <a:cxnLst/>
            <a:rect l="l" t="t" r="r" b="b"/>
            <a:pathLst>
              <a:path w="2164079" h="818514">
                <a:moveTo>
                  <a:pt x="2027681" y="0"/>
                </a:moveTo>
                <a:lnTo>
                  <a:pt x="136398" y="0"/>
                </a:lnTo>
                <a:lnTo>
                  <a:pt x="93293" y="6955"/>
                </a:lnTo>
                <a:lnTo>
                  <a:pt x="55851" y="26322"/>
                </a:lnTo>
                <a:lnTo>
                  <a:pt x="26322" y="55851"/>
                </a:lnTo>
                <a:lnTo>
                  <a:pt x="6955" y="93293"/>
                </a:lnTo>
                <a:lnTo>
                  <a:pt x="0" y="136397"/>
                </a:lnTo>
                <a:lnTo>
                  <a:pt x="0" y="681990"/>
                </a:lnTo>
                <a:lnTo>
                  <a:pt x="6955" y="725099"/>
                </a:lnTo>
                <a:lnTo>
                  <a:pt x="26322" y="762541"/>
                </a:lnTo>
                <a:lnTo>
                  <a:pt x="55851" y="792069"/>
                </a:lnTo>
                <a:lnTo>
                  <a:pt x="93293" y="811433"/>
                </a:lnTo>
                <a:lnTo>
                  <a:pt x="136398" y="818388"/>
                </a:lnTo>
                <a:lnTo>
                  <a:pt x="2027681" y="818388"/>
                </a:lnTo>
                <a:lnTo>
                  <a:pt x="2070786" y="811433"/>
                </a:lnTo>
                <a:lnTo>
                  <a:pt x="2108228" y="792069"/>
                </a:lnTo>
                <a:lnTo>
                  <a:pt x="2137757" y="762541"/>
                </a:lnTo>
                <a:lnTo>
                  <a:pt x="2157124" y="725099"/>
                </a:lnTo>
                <a:lnTo>
                  <a:pt x="2164079" y="681990"/>
                </a:lnTo>
                <a:lnTo>
                  <a:pt x="2164079" y="136397"/>
                </a:lnTo>
                <a:lnTo>
                  <a:pt x="2157124" y="93293"/>
                </a:lnTo>
                <a:lnTo>
                  <a:pt x="2137757" y="55851"/>
                </a:lnTo>
                <a:lnTo>
                  <a:pt x="2108228" y="26322"/>
                </a:lnTo>
                <a:lnTo>
                  <a:pt x="2070786" y="6955"/>
                </a:lnTo>
                <a:lnTo>
                  <a:pt x="2027681" y="0"/>
                </a:lnTo>
                <a:close/>
              </a:path>
            </a:pathLst>
          </a:custGeom>
          <a:solidFill>
            <a:srgbClr val="DEEBF7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064496" y="8297875"/>
            <a:ext cx="2771775" cy="98873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marR="7620" defTabSz="1371600">
              <a:spcBef>
                <a:spcPts val="150"/>
              </a:spcBef>
            </a:pP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Me</a:t>
            </a:r>
            <a:r>
              <a:rPr sz="2100" b="1" spc="-38" dirty="0">
                <a:solidFill>
                  <a:prstClr val="black"/>
                </a:solidFill>
                <a:latin typeface="Calibri"/>
                <a:cs typeface="Calibri"/>
              </a:rPr>
              <a:t>n</a:t>
            </a:r>
            <a:r>
              <a:rPr sz="2100" b="1" spc="-45" dirty="0">
                <a:solidFill>
                  <a:prstClr val="black"/>
                </a:solidFill>
                <a:latin typeface="Calibri"/>
                <a:cs typeface="Calibri"/>
              </a:rPr>
              <a:t>y</a:t>
            </a: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ampai</a:t>
            </a:r>
            <a:r>
              <a:rPr sz="2100" b="1" spc="-23" dirty="0">
                <a:solidFill>
                  <a:prstClr val="black"/>
                </a:solidFill>
                <a:latin typeface="Calibri"/>
                <a:cs typeface="Calibri"/>
              </a:rPr>
              <a:t>k</a:t>
            </a:r>
            <a:r>
              <a:rPr sz="2100" b="1" spc="-15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n</a:t>
            </a:r>
            <a:r>
              <a:rPr sz="2100" b="1" spc="-6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LRP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D-</a:t>
            </a:r>
            <a:r>
              <a:rPr sz="2100" spc="-30" dirty="0">
                <a:solidFill>
                  <a:prstClr val="black"/>
                </a:solidFill>
                <a:latin typeface="Calibri"/>
                <a:cs typeface="Calibri"/>
              </a:rPr>
              <a:t>C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O  </a:t>
            </a:r>
            <a:r>
              <a:rPr sz="2100" spc="-83" dirty="0">
                <a:solidFill>
                  <a:prstClr val="black"/>
                </a:solidFill>
                <a:latin typeface="Calibri"/>
                <a:cs typeface="Calibri"/>
              </a:rPr>
              <a:t>TAYL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30" dirty="0">
                <a:solidFill>
                  <a:prstClr val="black"/>
                </a:solidFill>
                <a:latin typeface="Calibri"/>
                <a:cs typeface="Calibri"/>
              </a:rPr>
              <a:t>(Tahunan)</a:t>
            </a:r>
            <a:r>
              <a:rPr sz="2100" spc="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kepada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 Kepala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Daerah.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13846872" y="1405891"/>
            <a:ext cx="4070985" cy="8121968"/>
            <a:chOff x="9231248" y="937260"/>
            <a:chExt cx="2713990" cy="5414645"/>
          </a:xfrm>
        </p:grpSpPr>
        <p:sp>
          <p:nvSpPr>
            <p:cNvPr id="36" name="object 36"/>
            <p:cNvSpPr/>
            <p:nvPr/>
          </p:nvSpPr>
          <p:spPr>
            <a:xfrm>
              <a:off x="9240773" y="977646"/>
              <a:ext cx="2694940" cy="5364480"/>
            </a:xfrm>
            <a:custGeom>
              <a:avLst/>
              <a:gdLst/>
              <a:ahLst/>
              <a:cxnLst/>
              <a:rect l="l" t="t" r="r" b="b"/>
              <a:pathLst>
                <a:path w="2694940" h="5364480">
                  <a:moveTo>
                    <a:pt x="0" y="449071"/>
                  </a:moveTo>
                  <a:lnTo>
                    <a:pt x="2634" y="400137"/>
                  </a:lnTo>
                  <a:lnTo>
                    <a:pt x="10357" y="352730"/>
                  </a:lnTo>
                  <a:lnTo>
                    <a:pt x="22892" y="307124"/>
                  </a:lnTo>
                  <a:lnTo>
                    <a:pt x="39967" y="263592"/>
                  </a:lnTo>
                  <a:lnTo>
                    <a:pt x="61308" y="222409"/>
                  </a:lnTo>
                  <a:lnTo>
                    <a:pt x="86640" y="183849"/>
                  </a:lnTo>
                  <a:lnTo>
                    <a:pt x="115690" y="148184"/>
                  </a:lnTo>
                  <a:lnTo>
                    <a:pt x="148184" y="115690"/>
                  </a:lnTo>
                  <a:lnTo>
                    <a:pt x="183849" y="86640"/>
                  </a:lnTo>
                  <a:lnTo>
                    <a:pt x="222409" y="61308"/>
                  </a:lnTo>
                  <a:lnTo>
                    <a:pt x="263592" y="39967"/>
                  </a:lnTo>
                  <a:lnTo>
                    <a:pt x="307124" y="22892"/>
                  </a:lnTo>
                  <a:lnTo>
                    <a:pt x="352730" y="10357"/>
                  </a:lnTo>
                  <a:lnTo>
                    <a:pt x="400137" y="2634"/>
                  </a:lnTo>
                  <a:lnTo>
                    <a:pt x="449072" y="0"/>
                  </a:lnTo>
                  <a:lnTo>
                    <a:pt x="2245359" y="0"/>
                  </a:lnTo>
                  <a:lnTo>
                    <a:pt x="2294294" y="2634"/>
                  </a:lnTo>
                  <a:lnTo>
                    <a:pt x="2341701" y="10357"/>
                  </a:lnTo>
                  <a:lnTo>
                    <a:pt x="2387307" y="22892"/>
                  </a:lnTo>
                  <a:lnTo>
                    <a:pt x="2430839" y="39967"/>
                  </a:lnTo>
                  <a:lnTo>
                    <a:pt x="2472022" y="61308"/>
                  </a:lnTo>
                  <a:lnTo>
                    <a:pt x="2510582" y="86640"/>
                  </a:lnTo>
                  <a:lnTo>
                    <a:pt x="2546247" y="115690"/>
                  </a:lnTo>
                  <a:lnTo>
                    <a:pt x="2578741" y="148184"/>
                  </a:lnTo>
                  <a:lnTo>
                    <a:pt x="2607791" y="183849"/>
                  </a:lnTo>
                  <a:lnTo>
                    <a:pt x="2633123" y="222409"/>
                  </a:lnTo>
                  <a:lnTo>
                    <a:pt x="2654464" y="263592"/>
                  </a:lnTo>
                  <a:lnTo>
                    <a:pt x="2671539" y="307124"/>
                  </a:lnTo>
                  <a:lnTo>
                    <a:pt x="2684074" y="352730"/>
                  </a:lnTo>
                  <a:lnTo>
                    <a:pt x="2691797" y="400137"/>
                  </a:lnTo>
                  <a:lnTo>
                    <a:pt x="2694431" y="449071"/>
                  </a:lnTo>
                  <a:lnTo>
                    <a:pt x="2694431" y="4915395"/>
                  </a:lnTo>
                  <a:lnTo>
                    <a:pt x="2691797" y="4964327"/>
                  </a:lnTo>
                  <a:lnTo>
                    <a:pt x="2684074" y="5011733"/>
                  </a:lnTo>
                  <a:lnTo>
                    <a:pt x="2671539" y="5057339"/>
                  </a:lnTo>
                  <a:lnTo>
                    <a:pt x="2654464" y="5100871"/>
                  </a:lnTo>
                  <a:lnTo>
                    <a:pt x="2633123" y="5142055"/>
                  </a:lnTo>
                  <a:lnTo>
                    <a:pt x="2607791" y="5180617"/>
                  </a:lnTo>
                  <a:lnTo>
                    <a:pt x="2578741" y="5216283"/>
                  </a:lnTo>
                  <a:lnTo>
                    <a:pt x="2546247" y="5248779"/>
                  </a:lnTo>
                  <a:lnTo>
                    <a:pt x="2510582" y="5277831"/>
                  </a:lnTo>
                  <a:lnTo>
                    <a:pt x="2472022" y="5303165"/>
                  </a:lnTo>
                  <a:lnTo>
                    <a:pt x="2430839" y="5324508"/>
                  </a:lnTo>
                  <a:lnTo>
                    <a:pt x="2387307" y="5341584"/>
                  </a:lnTo>
                  <a:lnTo>
                    <a:pt x="2341701" y="5354121"/>
                  </a:lnTo>
                  <a:lnTo>
                    <a:pt x="2294294" y="5361844"/>
                  </a:lnTo>
                  <a:lnTo>
                    <a:pt x="2245359" y="5364480"/>
                  </a:lnTo>
                  <a:lnTo>
                    <a:pt x="449072" y="5364480"/>
                  </a:lnTo>
                  <a:lnTo>
                    <a:pt x="400137" y="5361844"/>
                  </a:lnTo>
                  <a:lnTo>
                    <a:pt x="352730" y="5354121"/>
                  </a:lnTo>
                  <a:lnTo>
                    <a:pt x="307124" y="5341584"/>
                  </a:lnTo>
                  <a:lnTo>
                    <a:pt x="263592" y="5324508"/>
                  </a:lnTo>
                  <a:lnTo>
                    <a:pt x="222409" y="5303165"/>
                  </a:lnTo>
                  <a:lnTo>
                    <a:pt x="183849" y="5277831"/>
                  </a:lnTo>
                  <a:lnTo>
                    <a:pt x="148184" y="5248779"/>
                  </a:lnTo>
                  <a:lnTo>
                    <a:pt x="115690" y="5216283"/>
                  </a:lnTo>
                  <a:lnTo>
                    <a:pt x="86640" y="5180617"/>
                  </a:lnTo>
                  <a:lnTo>
                    <a:pt x="61308" y="5142055"/>
                  </a:lnTo>
                  <a:lnTo>
                    <a:pt x="39967" y="5100871"/>
                  </a:lnTo>
                  <a:lnTo>
                    <a:pt x="22892" y="5057339"/>
                  </a:lnTo>
                  <a:lnTo>
                    <a:pt x="10357" y="5011733"/>
                  </a:lnTo>
                  <a:lnTo>
                    <a:pt x="2634" y="4964327"/>
                  </a:lnTo>
                  <a:lnTo>
                    <a:pt x="0" y="4915395"/>
                  </a:lnTo>
                  <a:lnTo>
                    <a:pt x="0" y="449071"/>
                  </a:lnTo>
                  <a:close/>
                </a:path>
              </a:pathLst>
            </a:custGeom>
            <a:ln w="19050">
              <a:solidFill>
                <a:srgbClr val="EC7C3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37" name="object 3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40011" y="937260"/>
              <a:ext cx="553211" cy="554736"/>
            </a:xfrm>
            <a:prstGeom prst="rect">
              <a:avLst/>
            </a:prstGeom>
          </p:spPr>
        </p:pic>
      </p:grpSp>
      <p:sp>
        <p:nvSpPr>
          <p:cNvPr id="38" name="object 38"/>
          <p:cNvSpPr txBox="1"/>
          <p:nvPr/>
        </p:nvSpPr>
        <p:spPr>
          <a:xfrm>
            <a:off x="14706027" y="1604390"/>
            <a:ext cx="2904171" cy="526106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defTabSz="1371600">
              <a:spcBef>
                <a:spcPts val="143"/>
              </a:spcBef>
            </a:pPr>
            <a:r>
              <a:rPr sz="3300" b="1" spc="-45" dirty="0">
                <a:solidFill>
                  <a:prstClr val="black"/>
                </a:solidFill>
                <a:latin typeface="Calibri"/>
                <a:cs typeface="Calibri"/>
              </a:rPr>
              <a:t>KEPALA</a:t>
            </a:r>
            <a:r>
              <a:rPr sz="3300" b="1" spc="-11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300" b="1" spc="-23" dirty="0">
                <a:solidFill>
                  <a:prstClr val="black"/>
                </a:solidFill>
                <a:latin typeface="Calibri"/>
                <a:cs typeface="Calibri"/>
              </a:rPr>
              <a:t>DAERAH</a:t>
            </a:r>
            <a:endParaRPr sz="3300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9432035" y="4844033"/>
            <a:ext cx="8348663" cy="4476750"/>
            <a:chOff x="6288023" y="3229355"/>
            <a:chExt cx="5565775" cy="2984500"/>
          </a:xfrm>
        </p:grpSpPr>
        <p:sp>
          <p:nvSpPr>
            <p:cNvPr id="40" name="object 40"/>
            <p:cNvSpPr/>
            <p:nvPr/>
          </p:nvSpPr>
          <p:spPr>
            <a:xfrm>
              <a:off x="9688067" y="5396483"/>
              <a:ext cx="2165985" cy="817244"/>
            </a:xfrm>
            <a:custGeom>
              <a:avLst/>
              <a:gdLst/>
              <a:ahLst/>
              <a:cxnLst/>
              <a:rect l="l" t="t" r="r" b="b"/>
              <a:pathLst>
                <a:path w="2165984" h="817245">
                  <a:moveTo>
                    <a:pt x="2029459" y="0"/>
                  </a:moveTo>
                  <a:lnTo>
                    <a:pt x="136143" y="0"/>
                  </a:lnTo>
                  <a:lnTo>
                    <a:pt x="93114" y="6941"/>
                  </a:lnTo>
                  <a:lnTo>
                    <a:pt x="55741" y="26269"/>
                  </a:lnTo>
                  <a:lnTo>
                    <a:pt x="26269" y="55741"/>
                  </a:lnTo>
                  <a:lnTo>
                    <a:pt x="6941" y="93114"/>
                  </a:lnTo>
                  <a:lnTo>
                    <a:pt x="0" y="136143"/>
                  </a:lnTo>
                  <a:lnTo>
                    <a:pt x="0" y="680719"/>
                  </a:lnTo>
                  <a:lnTo>
                    <a:pt x="6941" y="723749"/>
                  </a:lnTo>
                  <a:lnTo>
                    <a:pt x="26269" y="761122"/>
                  </a:lnTo>
                  <a:lnTo>
                    <a:pt x="55741" y="790594"/>
                  </a:lnTo>
                  <a:lnTo>
                    <a:pt x="93114" y="809922"/>
                  </a:lnTo>
                  <a:lnTo>
                    <a:pt x="136143" y="816863"/>
                  </a:lnTo>
                  <a:lnTo>
                    <a:pt x="2029459" y="816863"/>
                  </a:lnTo>
                  <a:lnTo>
                    <a:pt x="2072489" y="809922"/>
                  </a:lnTo>
                  <a:lnTo>
                    <a:pt x="2109862" y="790594"/>
                  </a:lnTo>
                  <a:lnTo>
                    <a:pt x="2139334" y="761122"/>
                  </a:lnTo>
                  <a:lnTo>
                    <a:pt x="2158662" y="723749"/>
                  </a:lnTo>
                  <a:lnTo>
                    <a:pt x="2165604" y="680719"/>
                  </a:lnTo>
                  <a:lnTo>
                    <a:pt x="2165604" y="136143"/>
                  </a:lnTo>
                  <a:lnTo>
                    <a:pt x="2158662" y="93114"/>
                  </a:lnTo>
                  <a:lnTo>
                    <a:pt x="2139334" y="55741"/>
                  </a:lnTo>
                  <a:lnTo>
                    <a:pt x="2109862" y="26269"/>
                  </a:lnTo>
                  <a:lnTo>
                    <a:pt x="2072489" y="6941"/>
                  </a:lnTo>
                  <a:lnTo>
                    <a:pt x="2029459" y="0"/>
                  </a:lnTo>
                  <a:close/>
                </a:path>
              </a:pathLst>
            </a:custGeom>
            <a:solidFill>
              <a:srgbClr val="FFF1CC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6288023" y="3229355"/>
              <a:ext cx="321945" cy="326390"/>
            </a:xfrm>
            <a:custGeom>
              <a:avLst/>
              <a:gdLst/>
              <a:ahLst/>
              <a:cxnLst/>
              <a:rect l="l" t="t" r="r" b="b"/>
              <a:pathLst>
                <a:path w="321945" h="326389">
                  <a:moveTo>
                    <a:pt x="160781" y="0"/>
                  </a:moveTo>
                  <a:lnTo>
                    <a:pt x="118048" y="5826"/>
                  </a:lnTo>
                  <a:lnTo>
                    <a:pt x="79643" y="22267"/>
                  </a:lnTo>
                  <a:lnTo>
                    <a:pt x="47101" y="47767"/>
                  </a:lnTo>
                  <a:lnTo>
                    <a:pt x="21956" y="80772"/>
                  </a:lnTo>
                  <a:lnTo>
                    <a:pt x="5744" y="119723"/>
                  </a:lnTo>
                  <a:lnTo>
                    <a:pt x="0" y="163068"/>
                  </a:lnTo>
                  <a:lnTo>
                    <a:pt x="5744" y="206412"/>
                  </a:lnTo>
                  <a:lnTo>
                    <a:pt x="21956" y="245363"/>
                  </a:lnTo>
                  <a:lnTo>
                    <a:pt x="47101" y="278368"/>
                  </a:lnTo>
                  <a:lnTo>
                    <a:pt x="79643" y="303868"/>
                  </a:lnTo>
                  <a:lnTo>
                    <a:pt x="118048" y="320309"/>
                  </a:lnTo>
                  <a:lnTo>
                    <a:pt x="160781" y="326136"/>
                  </a:lnTo>
                  <a:lnTo>
                    <a:pt x="203515" y="320309"/>
                  </a:lnTo>
                  <a:lnTo>
                    <a:pt x="241920" y="303868"/>
                  </a:lnTo>
                  <a:lnTo>
                    <a:pt x="274462" y="278368"/>
                  </a:lnTo>
                  <a:lnTo>
                    <a:pt x="299607" y="245363"/>
                  </a:lnTo>
                  <a:lnTo>
                    <a:pt x="315819" y="206412"/>
                  </a:lnTo>
                  <a:lnTo>
                    <a:pt x="321564" y="163068"/>
                  </a:lnTo>
                  <a:lnTo>
                    <a:pt x="315819" y="119723"/>
                  </a:lnTo>
                  <a:lnTo>
                    <a:pt x="299607" y="80772"/>
                  </a:lnTo>
                  <a:lnTo>
                    <a:pt x="274462" y="47767"/>
                  </a:lnTo>
                  <a:lnTo>
                    <a:pt x="241920" y="22267"/>
                  </a:lnTo>
                  <a:lnTo>
                    <a:pt x="203515" y="5826"/>
                  </a:lnTo>
                  <a:lnTo>
                    <a:pt x="160781" y="0"/>
                  </a:lnTo>
                  <a:close/>
                </a:path>
              </a:pathLst>
            </a:custGeom>
            <a:solidFill>
              <a:srgbClr val="5B9BD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9549764" y="4945760"/>
            <a:ext cx="3164205" cy="13131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 defTabSz="1371600">
              <a:lnSpc>
                <a:spcPts val="2768"/>
              </a:lnSpc>
              <a:tabLst>
                <a:tab pos="550545" algn="l"/>
              </a:tabLst>
            </a:pPr>
            <a:r>
              <a:rPr sz="3000" dirty="0">
                <a:solidFill>
                  <a:srgbClr val="FFFFFF"/>
                </a:solidFill>
                <a:latin typeface="Arial MT"/>
                <a:cs typeface="Arial MT"/>
              </a:rPr>
              <a:t>5	</a:t>
            </a:r>
            <a:r>
              <a:rPr sz="2100" b="1" spc="-8" dirty="0">
                <a:solidFill>
                  <a:prstClr val="black"/>
                </a:solidFill>
                <a:latin typeface="Calibri"/>
                <a:cs typeface="Calibri"/>
              </a:rPr>
              <a:t>Menyetujui/menolak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  <a:p>
            <a:pPr marL="550545" defTabSz="1371600">
              <a:lnSpc>
                <a:spcPts val="2430"/>
              </a:lnSpc>
            </a:pP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data</a:t>
            </a: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SP2D</a:t>
            </a:r>
            <a:r>
              <a:rPr sz="2100" spc="-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BUD</a:t>
            </a:r>
            <a:r>
              <a:rPr sz="2100" spc="-5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dan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  <a:p>
            <a:pPr marL="550545" marR="7620" defTabSz="1371600"/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Volume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Capaian Output </a:t>
            </a:r>
            <a:r>
              <a:rPr sz="2100" spc="-45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yang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 telah</a:t>
            </a:r>
            <a:r>
              <a:rPr sz="21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direviu</a:t>
            </a:r>
            <a:r>
              <a:rPr sz="2100" spc="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60" dirty="0">
                <a:solidFill>
                  <a:prstClr val="black"/>
                </a:solidFill>
                <a:latin typeface="Calibri"/>
                <a:cs typeface="Calibri"/>
              </a:rPr>
              <a:t>APIP.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9432035" y="6766560"/>
            <a:ext cx="482918" cy="487680"/>
          </a:xfrm>
          <a:custGeom>
            <a:avLst/>
            <a:gdLst/>
            <a:ahLst/>
            <a:cxnLst/>
            <a:rect l="l" t="t" r="r" b="b"/>
            <a:pathLst>
              <a:path w="321945" h="325120">
                <a:moveTo>
                  <a:pt x="160781" y="0"/>
                </a:moveTo>
                <a:lnTo>
                  <a:pt x="118048" y="5796"/>
                </a:lnTo>
                <a:lnTo>
                  <a:pt x="79643" y="22154"/>
                </a:lnTo>
                <a:lnTo>
                  <a:pt x="47101" y="47529"/>
                </a:lnTo>
                <a:lnTo>
                  <a:pt x="21956" y="80376"/>
                </a:lnTo>
                <a:lnTo>
                  <a:pt x="5744" y="119150"/>
                </a:lnTo>
                <a:lnTo>
                  <a:pt x="0" y="162306"/>
                </a:lnTo>
                <a:lnTo>
                  <a:pt x="5744" y="205461"/>
                </a:lnTo>
                <a:lnTo>
                  <a:pt x="21956" y="244235"/>
                </a:lnTo>
                <a:lnTo>
                  <a:pt x="47101" y="277082"/>
                </a:lnTo>
                <a:lnTo>
                  <a:pt x="79643" y="302457"/>
                </a:lnTo>
                <a:lnTo>
                  <a:pt x="118048" y="318815"/>
                </a:lnTo>
                <a:lnTo>
                  <a:pt x="160781" y="324612"/>
                </a:lnTo>
                <a:lnTo>
                  <a:pt x="203515" y="318815"/>
                </a:lnTo>
                <a:lnTo>
                  <a:pt x="241920" y="302457"/>
                </a:lnTo>
                <a:lnTo>
                  <a:pt x="274462" y="277082"/>
                </a:lnTo>
                <a:lnTo>
                  <a:pt x="299607" y="244235"/>
                </a:lnTo>
                <a:lnTo>
                  <a:pt x="315819" y="205461"/>
                </a:lnTo>
                <a:lnTo>
                  <a:pt x="321564" y="162306"/>
                </a:lnTo>
                <a:lnTo>
                  <a:pt x="315819" y="119150"/>
                </a:lnTo>
                <a:lnTo>
                  <a:pt x="299607" y="80376"/>
                </a:lnTo>
                <a:lnTo>
                  <a:pt x="274462" y="47529"/>
                </a:lnTo>
                <a:lnTo>
                  <a:pt x="241920" y="22154"/>
                </a:lnTo>
                <a:lnTo>
                  <a:pt x="203515" y="5796"/>
                </a:lnTo>
                <a:lnTo>
                  <a:pt x="160781" y="0"/>
                </a:lnTo>
                <a:close/>
              </a:path>
            </a:pathLst>
          </a:custGeom>
          <a:solidFill>
            <a:srgbClr val="5B9BD4">
              <a:alpha val="85096"/>
            </a:srgbClr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549764" y="6752462"/>
            <a:ext cx="250508" cy="480901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3000" dirty="0">
                <a:solidFill>
                  <a:srgbClr val="FFFFFF"/>
                </a:solidFill>
                <a:latin typeface="Arial MT"/>
                <a:cs typeface="Arial MT"/>
              </a:rPr>
              <a:t>6</a:t>
            </a:r>
            <a:endParaRPr sz="3000">
              <a:solidFill>
                <a:prstClr val="black"/>
              </a:solidFill>
              <a:latin typeface="Arial MT"/>
              <a:cs typeface="Arial MT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9436607" y="8225028"/>
            <a:ext cx="482918" cy="487680"/>
          </a:xfrm>
          <a:custGeom>
            <a:avLst/>
            <a:gdLst/>
            <a:ahLst/>
            <a:cxnLst/>
            <a:rect l="l" t="t" r="r" b="b"/>
            <a:pathLst>
              <a:path w="321945" h="325120">
                <a:moveTo>
                  <a:pt x="160781" y="0"/>
                </a:moveTo>
                <a:lnTo>
                  <a:pt x="118048" y="5796"/>
                </a:lnTo>
                <a:lnTo>
                  <a:pt x="79643" y="22154"/>
                </a:lnTo>
                <a:lnTo>
                  <a:pt x="47101" y="47529"/>
                </a:lnTo>
                <a:lnTo>
                  <a:pt x="21956" y="80376"/>
                </a:lnTo>
                <a:lnTo>
                  <a:pt x="5744" y="119150"/>
                </a:lnTo>
                <a:lnTo>
                  <a:pt x="0" y="162306"/>
                </a:lnTo>
                <a:lnTo>
                  <a:pt x="5744" y="205452"/>
                </a:lnTo>
                <a:lnTo>
                  <a:pt x="21956" y="244223"/>
                </a:lnTo>
                <a:lnTo>
                  <a:pt x="47101" y="277072"/>
                </a:lnTo>
                <a:lnTo>
                  <a:pt x="79643" y="302451"/>
                </a:lnTo>
                <a:lnTo>
                  <a:pt x="118048" y="318814"/>
                </a:lnTo>
                <a:lnTo>
                  <a:pt x="160781" y="324612"/>
                </a:lnTo>
                <a:lnTo>
                  <a:pt x="203515" y="318814"/>
                </a:lnTo>
                <a:lnTo>
                  <a:pt x="241920" y="302451"/>
                </a:lnTo>
                <a:lnTo>
                  <a:pt x="274462" y="277072"/>
                </a:lnTo>
                <a:lnTo>
                  <a:pt x="299607" y="244223"/>
                </a:lnTo>
                <a:lnTo>
                  <a:pt x="315819" y="205452"/>
                </a:lnTo>
                <a:lnTo>
                  <a:pt x="321563" y="162306"/>
                </a:lnTo>
                <a:lnTo>
                  <a:pt x="315819" y="119150"/>
                </a:lnTo>
                <a:lnTo>
                  <a:pt x="299607" y="80376"/>
                </a:lnTo>
                <a:lnTo>
                  <a:pt x="274462" y="47529"/>
                </a:lnTo>
                <a:lnTo>
                  <a:pt x="241920" y="22154"/>
                </a:lnTo>
                <a:lnTo>
                  <a:pt x="203515" y="5796"/>
                </a:lnTo>
                <a:lnTo>
                  <a:pt x="160781" y="0"/>
                </a:lnTo>
                <a:close/>
              </a:path>
            </a:pathLst>
          </a:custGeom>
          <a:solidFill>
            <a:srgbClr val="5B9BD4">
              <a:alpha val="85096"/>
            </a:srgbClr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553766" y="8211008"/>
            <a:ext cx="250508" cy="480901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3000" dirty="0">
                <a:solidFill>
                  <a:srgbClr val="FFFFFF"/>
                </a:solidFill>
                <a:latin typeface="Arial MT"/>
                <a:cs typeface="Arial MT"/>
              </a:rPr>
              <a:t>7</a:t>
            </a:r>
            <a:endParaRPr sz="3000">
              <a:solidFill>
                <a:prstClr val="black"/>
              </a:solidFill>
              <a:latin typeface="Arial MT"/>
              <a:cs typeface="Arial MT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14063471" y="8078723"/>
            <a:ext cx="482918" cy="489585"/>
          </a:xfrm>
          <a:custGeom>
            <a:avLst/>
            <a:gdLst/>
            <a:ahLst/>
            <a:cxnLst/>
            <a:rect l="l" t="t" r="r" b="b"/>
            <a:pathLst>
              <a:path w="321945" h="326389">
                <a:moveTo>
                  <a:pt x="160781" y="0"/>
                </a:moveTo>
                <a:lnTo>
                  <a:pt x="118048" y="5826"/>
                </a:lnTo>
                <a:lnTo>
                  <a:pt x="79643" y="22267"/>
                </a:lnTo>
                <a:lnTo>
                  <a:pt x="47101" y="47767"/>
                </a:lnTo>
                <a:lnTo>
                  <a:pt x="21956" y="80772"/>
                </a:lnTo>
                <a:lnTo>
                  <a:pt x="5744" y="119723"/>
                </a:lnTo>
                <a:lnTo>
                  <a:pt x="0" y="163068"/>
                </a:lnTo>
                <a:lnTo>
                  <a:pt x="5744" y="206416"/>
                </a:lnTo>
                <a:lnTo>
                  <a:pt x="21956" y="245369"/>
                </a:lnTo>
                <a:lnTo>
                  <a:pt x="47101" y="278372"/>
                </a:lnTo>
                <a:lnTo>
                  <a:pt x="79643" y="303871"/>
                </a:lnTo>
                <a:lnTo>
                  <a:pt x="118048" y="320310"/>
                </a:lnTo>
                <a:lnTo>
                  <a:pt x="160781" y="326136"/>
                </a:lnTo>
                <a:lnTo>
                  <a:pt x="203515" y="320310"/>
                </a:lnTo>
                <a:lnTo>
                  <a:pt x="241920" y="303871"/>
                </a:lnTo>
                <a:lnTo>
                  <a:pt x="274462" y="278372"/>
                </a:lnTo>
                <a:lnTo>
                  <a:pt x="299607" y="245369"/>
                </a:lnTo>
                <a:lnTo>
                  <a:pt x="315819" y="206416"/>
                </a:lnTo>
                <a:lnTo>
                  <a:pt x="321563" y="163068"/>
                </a:lnTo>
                <a:lnTo>
                  <a:pt x="315819" y="119723"/>
                </a:lnTo>
                <a:lnTo>
                  <a:pt x="299607" y="80772"/>
                </a:lnTo>
                <a:lnTo>
                  <a:pt x="274462" y="47767"/>
                </a:lnTo>
                <a:lnTo>
                  <a:pt x="241920" y="22267"/>
                </a:lnTo>
                <a:lnTo>
                  <a:pt x="203515" y="5826"/>
                </a:lnTo>
                <a:lnTo>
                  <a:pt x="160781" y="0"/>
                </a:lnTo>
                <a:close/>
              </a:path>
            </a:pathLst>
          </a:custGeom>
          <a:solidFill>
            <a:srgbClr val="5B9BD4">
              <a:alpha val="85096"/>
            </a:srgbClr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4181583" y="8187233"/>
            <a:ext cx="3155633" cy="9900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 defTabSz="1371600">
              <a:lnSpc>
                <a:spcPts val="2768"/>
              </a:lnSpc>
              <a:tabLst>
                <a:tab pos="549593" algn="l"/>
              </a:tabLst>
            </a:pPr>
            <a:r>
              <a:rPr sz="4500" baseline="1388" dirty="0">
                <a:solidFill>
                  <a:srgbClr val="FFFFFF"/>
                </a:solidFill>
                <a:latin typeface="Arial MT"/>
                <a:cs typeface="Arial MT"/>
              </a:rPr>
              <a:t>8	</a:t>
            </a: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Me</a:t>
            </a:r>
            <a:r>
              <a:rPr sz="2100" b="1" spc="8" dirty="0">
                <a:solidFill>
                  <a:prstClr val="black"/>
                </a:solidFill>
                <a:latin typeface="Calibri"/>
                <a:cs typeface="Calibri"/>
              </a:rPr>
              <a:t>n</a:t>
            </a: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and</a:t>
            </a:r>
            <a:r>
              <a:rPr sz="2100" b="1" spc="-30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100" b="1" spc="-15" dirty="0">
                <a:solidFill>
                  <a:prstClr val="black"/>
                </a:solidFill>
                <a:latin typeface="Calibri"/>
                <a:cs typeface="Calibri"/>
              </a:rPr>
              <a:t>ta</a:t>
            </a: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n</a:t>
            </a:r>
            <a:r>
              <a:rPr sz="2100" b="1" spc="-45" dirty="0">
                <a:solidFill>
                  <a:prstClr val="black"/>
                </a:solidFill>
                <a:latin typeface="Calibri"/>
                <a:cs typeface="Calibri"/>
              </a:rPr>
              <a:t>g</a:t>
            </a:r>
            <a:r>
              <a:rPr sz="2100" b="1" spc="-15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ni</a:t>
            </a:r>
            <a:r>
              <a:rPr sz="2100" b="1" spc="-8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LRP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D-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  <a:p>
            <a:pPr marL="549593" defTabSz="1371600">
              <a:lnSpc>
                <a:spcPts val="2430"/>
              </a:lnSpc>
            </a:pP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CO</a:t>
            </a: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3" dirty="0">
                <a:solidFill>
                  <a:prstClr val="black"/>
                </a:solidFill>
                <a:latin typeface="Calibri"/>
                <a:cs typeface="Calibri"/>
              </a:rPr>
              <a:t>TAYL</a:t>
            </a: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30" dirty="0">
                <a:solidFill>
                  <a:prstClr val="black"/>
                </a:solidFill>
                <a:latin typeface="Calibri"/>
                <a:cs typeface="Calibri"/>
              </a:rPr>
              <a:t>(Tahunan)</a:t>
            </a:r>
            <a:r>
              <a:rPr sz="2100" spc="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yang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  <a:p>
            <a:pPr marL="549593" defTabSz="1371600"/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diserahkan</a:t>
            </a: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oleh</a:t>
            </a:r>
            <a:r>
              <a:rPr sz="2100" spc="-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BPKAD.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4265675" y="2947417"/>
            <a:ext cx="10196513" cy="5959793"/>
            <a:chOff x="2843783" y="1964944"/>
            <a:chExt cx="6797675" cy="3973195"/>
          </a:xfrm>
        </p:grpSpPr>
        <p:sp>
          <p:nvSpPr>
            <p:cNvPr id="50" name="object 50"/>
            <p:cNvSpPr/>
            <p:nvPr/>
          </p:nvSpPr>
          <p:spPr>
            <a:xfrm>
              <a:off x="2843784" y="1964943"/>
              <a:ext cx="3746500" cy="1976755"/>
            </a:xfrm>
            <a:custGeom>
              <a:avLst/>
              <a:gdLst/>
              <a:ahLst/>
              <a:cxnLst/>
              <a:rect l="l" t="t" r="r" b="b"/>
              <a:pathLst>
                <a:path w="3746500" h="1976754">
                  <a:moveTo>
                    <a:pt x="713105" y="737108"/>
                  </a:moveTo>
                  <a:lnTo>
                    <a:pt x="655955" y="708533"/>
                  </a:lnTo>
                  <a:lnTo>
                    <a:pt x="541655" y="651383"/>
                  </a:lnTo>
                  <a:lnTo>
                    <a:pt x="541655" y="708533"/>
                  </a:lnTo>
                  <a:lnTo>
                    <a:pt x="50292" y="708533"/>
                  </a:lnTo>
                  <a:lnTo>
                    <a:pt x="50292" y="765683"/>
                  </a:lnTo>
                  <a:lnTo>
                    <a:pt x="541655" y="765683"/>
                  </a:lnTo>
                  <a:lnTo>
                    <a:pt x="541655" y="822833"/>
                  </a:lnTo>
                  <a:lnTo>
                    <a:pt x="655955" y="765683"/>
                  </a:lnTo>
                  <a:lnTo>
                    <a:pt x="713105" y="737108"/>
                  </a:lnTo>
                  <a:close/>
                </a:path>
                <a:path w="3746500" h="1976754">
                  <a:moveTo>
                    <a:pt x="3745611" y="107315"/>
                  </a:moveTo>
                  <a:lnTo>
                    <a:pt x="3745484" y="50165"/>
                  </a:lnTo>
                  <a:lnTo>
                    <a:pt x="171399" y="57226"/>
                  </a:lnTo>
                  <a:lnTo>
                    <a:pt x="171323" y="0"/>
                  </a:lnTo>
                  <a:lnTo>
                    <a:pt x="0" y="86106"/>
                  </a:lnTo>
                  <a:lnTo>
                    <a:pt x="171577" y="171450"/>
                  </a:lnTo>
                  <a:lnTo>
                    <a:pt x="171488" y="114427"/>
                  </a:lnTo>
                  <a:lnTo>
                    <a:pt x="3745611" y="107315"/>
                  </a:lnTo>
                  <a:close/>
                </a:path>
                <a:path w="3746500" h="1976754">
                  <a:moveTo>
                    <a:pt x="3746487" y="1890776"/>
                  </a:moveTo>
                  <a:lnTo>
                    <a:pt x="3689337" y="1862201"/>
                  </a:lnTo>
                  <a:lnTo>
                    <a:pt x="3575050" y="1805051"/>
                  </a:lnTo>
                  <a:lnTo>
                    <a:pt x="3575050" y="1862201"/>
                  </a:lnTo>
                  <a:lnTo>
                    <a:pt x="2942844" y="1862201"/>
                  </a:lnTo>
                  <a:lnTo>
                    <a:pt x="2942844" y="1919351"/>
                  </a:lnTo>
                  <a:lnTo>
                    <a:pt x="3575050" y="1919351"/>
                  </a:lnTo>
                  <a:lnTo>
                    <a:pt x="3575050" y="1976501"/>
                  </a:lnTo>
                  <a:lnTo>
                    <a:pt x="3689337" y="1919351"/>
                  </a:lnTo>
                  <a:lnTo>
                    <a:pt x="3746487" y="1890776"/>
                  </a:lnTo>
                  <a:close/>
                </a:path>
              </a:pathLst>
            </a:custGeom>
            <a:solidFill>
              <a:srgbClr val="FF9999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51" name="object 5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99223" y="4277867"/>
              <a:ext cx="171450" cy="253873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499223" y="5262372"/>
              <a:ext cx="171450" cy="253872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8837675" y="5766434"/>
              <a:ext cx="803910" cy="171450"/>
            </a:xfrm>
            <a:custGeom>
              <a:avLst/>
              <a:gdLst/>
              <a:ahLst/>
              <a:cxnLst/>
              <a:rect l="l" t="t" r="r" b="b"/>
              <a:pathLst>
                <a:path w="803909" h="171450">
                  <a:moveTo>
                    <a:pt x="632205" y="0"/>
                  </a:moveTo>
                  <a:lnTo>
                    <a:pt x="632205" y="171449"/>
                  </a:lnTo>
                  <a:lnTo>
                    <a:pt x="746505" y="114299"/>
                  </a:lnTo>
                  <a:lnTo>
                    <a:pt x="660780" y="114299"/>
                  </a:lnTo>
                  <a:lnTo>
                    <a:pt x="660780" y="57149"/>
                  </a:lnTo>
                  <a:lnTo>
                    <a:pt x="746505" y="57149"/>
                  </a:lnTo>
                  <a:lnTo>
                    <a:pt x="632205" y="0"/>
                  </a:lnTo>
                  <a:close/>
                </a:path>
                <a:path w="803909" h="171450">
                  <a:moveTo>
                    <a:pt x="632205" y="57149"/>
                  </a:moveTo>
                  <a:lnTo>
                    <a:pt x="0" y="57149"/>
                  </a:lnTo>
                  <a:lnTo>
                    <a:pt x="0" y="114299"/>
                  </a:lnTo>
                  <a:lnTo>
                    <a:pt x="632205" y="114299"/>
                  </a:lnTo>
                  <a:lnTo>
                    <a:pt x="632205" y="57149"/>
                  </a:lnTo>
                  <a:close/>
                </a:path>
                <a:path w="803909" h="171450">
                  <a:moveTo>
                    <a:pt x="746505" y="57149"/>
                  </a:moveTo>
                  <a:lnTo>
                    <a:pt x="660780" y="57149"/>
                  </a:lnTo>
                  <a:lnTo>
                    <a:pt x="660780" y="114299"/>
                  </a:lnTo>
                  <a:lnTo>
                    <a:pt x="746505" y="114299"/>
                  </a:lnTo>
                  <a:lnTo>
                    <a:pt x="803655" y="85724"/>
                  </a:lnTo>
                  <a:lnTo>
                    <a:pt x="746505" y="57149"/>
                  </a:lnTo>
                  <a:close/>
                </a:path>
              </a:pathLst>
            </a:custGeom>
            <a:solidFill>
              <a:srgbClr val="FF9999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54" name="object 5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48758" y="3006852"/>
              <a:ext cx="171450" cy="253873"/>
            </a:xfrm>
            <a:prstGeom prst="rect">
              <a:avLst/>
            </a:prstGeom>
          </p:spPr>
        </p:pic>
      </p:grpSp>
      <p:sp>
        <p:nvSpPr>
          <p:cNvPr id="55" name="object 55"/>
          <p:cNvSpPr txBox="1"/>
          <p:nvPr/>
        </p:nvSpPr>
        <p:spPr>
          <a:xfrm>
            <a:off x="14088236" y="9823832"/>
            <a:ext cx="2532696" cy="304892"/>
          </a:xfrm>
          <a:prstGeom prst="rect">
            <a:avLst/>
          </a:prstGeom>
        </p:spPr>
        <p:txBody>
          <a:bodyPr vert="horz" wrap="square" lIns="0" tIns="4763" rIns="0" bIns="0" rtlCol="0">
            <a:spAutoFit/>
          </a:bodyPr>
          <a:lstStyle/>
          <a:p>
            <a:pPr marL="19050" defTabSz="1371600">
              <a:spcBef>
                <a:spcPts val="38"/>
              </a:spcBef>
            </a:pPr>
            <a:r>
              <a:rPr sz="2475" b="1" baseline="2525" dirty="0">
                <a:solidFill>
                  <a:srgbClr val="FFFFFF"/>
                </a:solidFill>
                <a:latin typeface="Segoe UI"/>
                <a:cs typeface="Segoe UI"/>
              </a:rPr>
              <a:t>INDONESIAN</a:t>
            </a:r>
            <a:r>
              <a:rPr sz="2475" b="1" spc="-134" baseline="25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2475" b="1" spc="-248" baseline="2525" dirty="0">
                <a:solidFill>
                  <a:srgbClr val="FFFFFF"/>
                </a:solidFill>
                <a:latin typeface="Segoe UI"/>
                <a:cs typeface="Segoe UI"/>
              </a:rPr>
              <a:t>TRE</a:t>
            </a:r>
            <a:r>
              <a:rPr sz="1950" b="1" spc="-165" dirty="0">
                <a:solidFill>
                  <a:prstClr val="black"/>
                </a:solidFill>
                <a:latin typeface="Calibri"/>
                <a:cs typeface="Calibri"/>
              </a:rPr>
              <a:t>1</a:t>
            </a:r>
            <a:r>
              <a:rPr sz="2475" b="1" spc="-248" baseline="2525" dirty="0">
                <a:solidFill>
                  <a:srgbClr val="FFFFFF"/>
                </a:solidFill>
                <a:latin typeface="Segoe UI"/>
                <a:cs typeface="Segoe UI"/>
              </a:rPr>
              <a:t>A</a:t>
            </a:r>
            <a:r>
              <a:rPr sz="1950" b="1" spc="-165" dirty="0">
                <a:solidFill>
                  <a:prstClr val="black"/>
                </a:solidFill>
                <a:latin typeface="Calibri"/>
                <a:cs typeface="Calibri"/>
              </a:rPr>
              <a:t>9</a:t>
            </a:r>
            <a:r>
              <a:rPr sz="2475" b="1" spc="-248" baseline="2525" dirty="0">
                <a:solidFill>
                  <a:srgbClr val="FFFFFF"/>
                </a:solidFill>
                <a:latin typeface="Segoe UI"/>
                <a:cs typeface="Segoe UI"/>
              </a:rPr>
              <a:t>SURY</a:t>
            </a:r>
            <a:endParaRPr sz="2475" baseline="2525">
              <a:solidFill>
                <a:prstClr val="black"/>
              </a:solidFill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38479" y="1252729"/>
            <a:ext cx="14661833" cy="8352473"/>
            <a:chOff x="1025652" y="835152"/>
            <a:chExt cx="9774555" cy="5568315"/>
          </a:xfrm>
        </p:grpSpPr>
        <p:sp>
          <p:nvSpPr>
            <p:cNvPr id="3" name="object 3"/>
            <p:cNvSpPr/>
            <p:nvPr/>
          </p:nvSpPr>
          <p:spPr>
            <a:xfrm>
              <a:off x="8094725" y="1030986"/>
              <a:ext cx="2696210" cy="5363210"/>
            </a:xfrm>
            <a:custGeom>
              <a:avLst/>
              <a:gdLst/>
              <a:ahLst/>
              <a:cxnLst/>
              <a:rect l="l" t="t" r="r" b="b"/>
              <a:pathLst>
                <a:path w="2696209" h="5363210">
                  <a:moveTo>
                    <a:pt x="0" y="449325"/>
                  </a:moveTo>
                  <a:lnTo>
                    <a:pt x="2636" y="400366"/>
                  </a:lnTo>
                  <a:lnTo>
                    <a:pt x="10363" y="352934"/>
                  </a:lnTo>
                  <a:lnTo>
                    <a:pt x="22906" y="307303"/>
                  </a:lnTo>
                  <a:lnTo>
                    <a:pt x="39992" y="263747"/>
                  </a:lnTo>
                  <a:lnTo>
                    <a:pt x="61345" y="222541"/>
                  </a:lnTo>
                  <a:lnTo>
                    <a:pt x="86693" y="183958"/>
                  </a:lnTo>
                  <a:lnTo>
                    <a:pt x="115760" y="148273"/>
                  </a:lnTo>
                  <a:lnTo>
                    <a:pt x="148273" y="115760"/>
                  </a:lnTo>
                  <a:lnTo>
                    <a:pt x="183958" y="86693"/>
                  </a:lnTo>
                  <a:lnTo>
                    <a:pt x="222541" y="61345"/>
                  </a:lnTo>
                  <a:lnTo>
                    <a:pt x="263747" y="39992"/>
                  </a:lnTo>
                  <a:lnTo>
                    <a:pt x="307303" y="22906"/>
                  </a:lnTo>
                  <a:lnTo>
                    <a:pt x="352934" y="10363"/>
                  </a:lnTo>
                  <a:lnTo>
                    <a:pt x="400366" y="2636"/>
                  </a:lnTo>
                  <a:lnTo>
                    <a:pt x="449325" y="0"/>
                  </a:lnTo>
                  <a:lnTo>
                    <a:pt x="2246629" y="0"/>
                  </a:lnTo>
                  <a:lnTo>
                    <a:pt x="2295589" y="2636"/>
                  </a:lnTo>
                  <a:lnTo>
                    <a:pt x="2343021" y="10363"/>
                  </a:lnTo>
                  <a:lnTo>
                    <a:pt x="2388652" y="22906"/>
                  </a:lnTo>
                  <a:lnTo>
                    <a:pt x="2432208" y="39992"/>
                  </a:lnTo>
                  <a:lnTo>
                    <a:pt x="2473414" y="61345"/>
                  </a:lnTo>
                  <a:lnTo>
                    <a:pt x="2511997" y="86693"/>
                  </a:lnTo>
                  <a:lnTo>
                    <a:pt x="2547682" y="115760"/>
                  </a:lnTo>
                  <a:lnTo>
                    <a:pt x="2580195" y="148273"/>
                  </a:lnTo>
                  <a:lnTo>
                    <a:pt x="2609262" y="183958"/>
                  </a:lnTo>
                  <a:lnTo>
                    <a:pt x="2634610" y="222541"/>
                  </a:lnTo>
                  <a:lnTo>
                    <a:pt x="2655963" y="263747"/>
                  </a:lnTo>
                  <a:lnTo>
                    <a:pt x="2673049" y="307303"/>
                  </a:lnTo>
                  <a:lnTo>
                    <a:pt x="2685592" y="352934"/>
                  </a:lnTo>
                  <a:lnTo>
                    <a:pt x="2693319" y="400366"/>
                  </a:lnTo>
                  <a:lnTo>
                    <a:pt x="2695955" y="449325"/>
                  </a:lnTo>
                  <a:lnTo>
                    <a:pt x="2695955" y="4913617"/>
                  </a:lnTo>
                  <a:lnTo>
                    <a:pt x="2693319" y="4962576"/>
                  </a:lnTo>
                  <a:lnTo>
                    <a:pt x="2685592" y="5010009"/>
                  </a:lnTo>
                  <a:lnTo>
                    <a:pt x="2673049" y="5055641"/>
                  </a:lnTo>
                  <a:lnTo>
                    <a:pt x="2655963" y="5099197"/>
                  </a:lnTo>
                  <a:lnTo>
                    <a:pt x="2634610" y="5140404"/>
                  </a:lnTo>
                  <a:lnTo>
                    <a:pt x="2609262" y="5178988"/>
                  </a:lnTo>
                  <a:lnTo>
                    <a:pt x="2580195" y="5214675"/>
                  </a:lnTo>
                  <a:lnTo>
                    <a:pt x="2547682" y="5247189"/>
                  </a:lnTo>
                  <a:lnTo>
                    <a:pt x="2511997" y="5276258"/>
                  </a:lnTo>
                  <a:lnTo>
                    <a:pt x="2473414" y="5301607"/>
                  </a:lnTo>
                  <a:lnTo>
                    <a:pt x="2432208" y="5322961"/>
                  </a:lnTo>
                  <a:lnTo>
                    <a:pt x="2388652" y="5340047"/>
                  </a:lnTo>
                  <a:lnTo>
                    <a:pt x="2343021" y="5352591"/>
                  </a:lnTo>
                  <a:lnTo>
                    <a:pt x="2295589" y="5360319"/>
                  </a:lnTo>
                  <a:lnTo>
                    <a:pt x="2246629" y="5362956"/>
                  </a:lnTo>
                  <a:lnTo>
                    <a:pt x="449325" y="5362956"/>
                  </a:lnTo>
                  <a:lnTo>
                    <a:pt x="400366" y="5360319"/>
                  </a:lnTo>
                  <a:lnTo>
                    <a:pt x="352934" y="5352591"/>
                  </a:lnTo>
                  <a:lnTo>
                    <a:pt x="307303" y="5340047"/>
                  </a:lnTo>
                  <a:lnTo>
                    <a:pt x="263747" y="5322961"/>
                  </a:lnTo>
                  <a:lnTo>
                    <a:pt x="222541" y="5301607"/>
                  </a:lnTo>
                  <a:lnTo>
                    <a:pt x="183958" y="5276258"/>
                  </a:lnTo>
                  <a:lnTo>
                    <a:pt x="148273" y="5247189"/>
                  </a:lnTo>
                  <a:lnTo>
                    <a:pt x="115760" y="5214675"/>
                  </a:lnTo>
                  <a:lnTo>
                    <a:pt x="86693" y="5178988"/>
                  </a:lnTo>
                  <a:lnTo>
                    <a:pt x="61345" y="5140404"/>
                  </a:lnTo>
                  <a:lnTo>
                    <a:pt x="39992" y="5099197"/>
                  </a:lnTo>
                  <a:lnTo>
                    <a:pt x="22906" y="5055641"/>
                  </a:lnTo>
                  <a:lnTo>
                    <a:pt x="10363" y="5010009"/>
                  </a:lnTo>
                  <a:lnTo>
                    <a:pt x="2636" y="4962576"/>
                  </a:lnTo>
                  <a:lnTo>
                    <a:pt x="0" y="4913617"/>
                  </a:lnTo>
                  <a:lnTo>
                    <a:pt x="0" y="449325"/>
                  </a:lnTo>
                  <a:close/>
                </a:path>
              </a:pathLst>
            </a:custGeom>
            <a:ln w="19049">
              <a:solidFill>
                <a:srgbClr val="EC7C3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70163" y="900684"/>
              <a:ext cx="605027" cy="60502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613154" y="1030986"/>
              <a:ext cx="2696210" cy="5363210"/>
            </a:xfrm>
            <a:custGeom>
              <a:avLst/>
              <a:gdLst/>
              <a:ahLst/>
              <a:cxnLst/>
              <a:rect l="l" t="t" r="r" b="b"/>
              <a:pathLst>
                <a:path w="2696210" h="5363210">
                  <a:moveTo>
                    <a:pt x="0" y="449325"/>
                  </a:moveTo>
                  <a:lnTo>
                    <a:pt x="2636" y="400366"/>
                  </a:lnTo>
                  <a:lnTo>
                    <a:pt x="10363" y="352934"/>
                  </a:lnTo>
                  <a:lnTo>
                    <a:pt x="22906" y="307303"/>
                  </a:lnTo>
                  <a:lnTo>
                    <a:pt x="39992" y="263747"/>
                  </a:lnTo>
                  <a:lnTo>
                    <a:pt x="61345" y="222541"/>
                  </a:lnTo>
                  <a:lnTo>
                    <a:pt x="86693" y="183958"/>
                  </a:lnTo>
                  <a:lnTo>
                    <a:pt x="115760" y="148273"/>
                  </a:lnTo>
                  <a:lnTo>
                    <a:pt x="148273" y="115760"/>
                  </a:lnTo>
                  <a:lnTo>
                    <a:pt x="183958" y="86693"/>
                  </a:lnTo>
                  <a:lnTo>
                    <a:pt x="222541" y="61345"/>
                  </a:lnTo>
                  <a:lnTo>
                    <a:pt x="263747" y="39992"/>
                  </a:lnTo>
                  <a:lnTo>
                    <a:pt x="307303" y="22906"/>
                  </a:lnTo>
                  <a:lnTo>
                    <a:pt x="352934" y="10363"/>
                  </a:lnTo>
                  <a:lnTo>
                    <a:pt x="400366" y="2636"/>
                  </a:lnTo>
                  <a:lnTo>
                    <a:pt x="449326" y="0"/>
                  </a:lnTo>
                  <a:lnTo>
                    <a:pt x="2246630" y="0"/>
                  </a:lnTo>
                  <a:lnTo>
                    <a:pt x="2295589" y="2636"/>
                  </a:lnTo>
                  <a:lnTo>
                    <a:pt x="2343021" y="10363"/>
                  </a:lnTo>
                  <a:lnTo>
                    <a:pt x="2388652" y="22906"/>
                  </a:lnTo>
                  <a:lnTo>
                    <a:pt x="2432208" y="39992"/>
                  </a:lnTo>
                  <a:lnTo>
                    <a:pt x="2473414" y="61345"/>
                  </a:lnTo>
                  <a:lnTo>
                    <a:pt x="2511997" y="86693"/>
                  </a:lnTo>
                  <a:lnTo>
                    <a:pt x="2547682" y="115760"/>
                  </a:lnTo>
                  <a:lnTo>
                    <a:pt x="2580195" y="148273"/>
                  </a:lnTo>
                  <a:lnTo>
                    <a:pt x="2609262" y="183958"/>
                  </a:lnTo>
                  <a:lnTo>
                    <a:pt x="2634610" y="222541"/>
                  </a:lnTo>
                  <a:lnTo>
                    <a:pt x="2655963" y="263747"/>
                  </a:lnTo>
                  <a:lnTo>
                    <a:pt x="2673049" y="307303"/>
                  </a:lnTo>
                  <a:lnTo>
                    <a:pt x="2685592" y="352934"/>
                  </a:lnTo>
                  <a:lnTo>
                    <a:pt x="2693319" y="400366"/>
                  </a:lnTo>
                  <a:lnTo>
                    <a:pt x="2695956" y="449325"/>
                  </a:lnTo>
                  <a:lnTo>
                    <a:pt x="2695956" y="4913617"/>
                  </a:lnTo>
                  <a:lnTo>
                    <a:pt x="2693319" y="4962576"/>
                  </a:lnTo>
                  <a:lnTo>
                    <a:pt x="2685592" y="5010009"/>
                  </a:lnTo>
                  <a:lnTo>
                    <a:pt x="2673049" y="5055641"/>
                  </a:lnTo>
                  <a:lnTo>
                    <a:pt x="2655963" y="5099197"/>
                  </a:lnTo>
                  <a:lnTo>
                    <a:pt x="2634610" y="5140404"/>
                  </a:lnTo>
                  <a:lnTo>
                    <a:pt x="2609262" y="5178988"/>
                  </a:lnTo>
                  <a:lnTo>
                    <a:pt x="2580195" y="5214675"/>
                  </a:lnTo>
                  <a:lnTo>
                    <a:pt x="2547682" y="5247189"/>
                  </a:lnTo>
                  <a:lnTo>
                    <a:pt x="2511997" y="5276258"/>
                  </a:lnTo>
                  <a:lnTo>
                    <a:pt x="2473414" y="5301607"/>
                  </a:lnTo>
                  <a:lnTo>
                    <a:pt x="2432208" y="5322961"/>
                  </a:lnTo>
                  <a:lnTo>
                    <a:pt x="2388652" y="5340047"/>
                  </a:lnTo>
                  <a:lnTo>
                    <a:pt x="2343021" y="5352591"/>
                  </a:lnTo>
                  <a:lnTo>
                    <a:pt x="2295589" y="5360319"/>
                  </a:lnTo>
                  <a:lnTo>
                    <a:pt x="2246630" y="5362956"/>
                  </a:lnTo>
                  <a:lnTo>
                    <a:pt x="449326" y="5362956"/>
                  </a:lnTo>
                  <a:lnTo>
                    <a:pt x="400366" y="5360319"/>
                  </a:lnTo>
                  <a:lnTo>
                    <a:pt x="352934" y="5352591"/>
                  </a:lnTo>
                  <a:lnTo>
                    <a:pt x="307303" y="5340047"/>
                  </a:lnTo>
                  <a:lnTo>
                    <a:pt x="263747" y="5322961"/>
                  </a:lnTo>
                  <a:lnTo>
                    <a:pt x="222541" y="5301607"/>
                  </a:lnTo>
                  <a:lnTo>
                    <a:pt x="183958" y="5276258"/>
                  </a:lnTo>
                  <a:lnTo>
                    <a:pt x="148273" y="5247189"/>
                  </a:lnTo>
                  <a:lnTo>
                    <a:pt x="115760" y="5214675"/>
                  </a:lnTo>
                  <a:lnTo>
                    <a:pt x="86693" y="5178988"/>
                  </a:lnTo>
                  <a:lnTo>
                    <a:pt x="61345" y="5140404"/>
                  </a:lnTo>
                  <a:lnTo>
                    <a:pt x="39992" y="5099197"/>
                  </a:lnTo>
                  <a:lnTo>
                    <a:pt x="22906" y="5055641"/>
                  </a:lnTo>
                  <a:lnTo>
                    <a:pt x="10363" y="5010009"/>
                  </a:lnTo>
                  <a:lnTo>
                    <a:pt x="2636" y="4962576"/>
                  </a:lnTo>
                  <a:lnTo>
                    <a:pt x="0" y="4913617"/>
                  </a:lnTo>
                  <a:lnTo>
                    <a:pt x="0" y="449325"/>
                  </a:lnTo>
                  <a:close/>
                </a:path>
              </a:pathLst>
            </a:custGeom>
            <a:ln w="19050">
              <a:solidFill>
                <a:srgbClr val="EC7C3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3464" y="9715497"/>
            <a:ext cx="987552" cy="438912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270503" y="529971"/>
            <a:ext cx="12142470" cy="5732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sz="3600" b="1" dirty="0">
                <a:solidFill>
                  <a:srgbClr val="005FAC"/>
                </a:solidFill>
                <a:latin typeface="Arial"/>
                <a:cs typeface="Arial"/>
              </a:rPr>
              <a:t>2.</a:t>
            </a:r>
            <a:r>
              <a:rPr sz="3600" b="1" spc="-8" dirty="0">
                <a:solidFill>
                  <a:srgbClr val="005FAC"/>
                </a:solidFill>
                <a:latin typeface="Arial"/>
                <a:cs typeface="Arial"/>
              </a:rPr>
              <a:t> Pencetakan</a:t>
            </a:r>
            <a:r>
              <a:rPr sz="3600" b="1" spc="30" dirty="0">
                <a:solidFill>
                  <a:srgbClr val="005FAC"/>
                </a:solidFill>
                <a:latin typeface="Arial"/>
                <a:cs typeface="Arial"/>
              </a:rPr>
              <a:t> </a:t>
            </a:r>
            <a:r>
              <a:rPr sz="3600" b="1" spc="-8" dirty="0">
                <a:solidFill>
                  <a:srgbClr val="005FAC"/>
                </a:solidFill>
                <a:latin typeface="Arial"/>
                <a:cs typeface="Arial"/>
              </a:rPr>
              <a:t>Laporan</a:t>
            </a:r>
            <a:r>
              <a:rPr sz="3600" b="1" spc="-23" dirty="0">
                <a:solidFill>
                  <a:srgbClr val="005FAC"/>
                </a:solidFill>
                <a:latin typeface="Arial"/>
                <a:cs typeface="Arial"/>
              </a:rPr>
              <a:t> </a:t>
            </a:r>
            <a:r>
              <a:rPr sz="3600" b="1" spc="-8" dirty="0">
                <a:solidFill>
                  <a:srgbClr val="005FAC"/>
                </a:solidFill>
                <a:latin typeface="Arial"/>
                <a:cs typeface="Arial"/>
              </a:rPr>
              <a:t>Hasil</a:t>
            </a:r>
            <a:r>
              <a:rPr sz="3600" b="1" spc="15" dirty="0">
                <a:solidFill>
                  <a:srgbClr val="005FAC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005FAC"/>
                </a:solidFill>
                <a:latin typeface="Arial"/>
                <a:cs typeface="Arial"/>
              </a:rPr>
              <a:t>Reviu </a:t>
            </a:r>
            <a:r>
              <a:rPr sz="3600" b="1" spc="-8" dirty="0">
                <a:solidFill>
                  <a:srgbClr val="005FAC"/>
                </a:solidFill>
                <a:latin typeface="Arial"/>
                <a:cs typeface="Arial"/>
              </a:rPr>
              <a:t>(LHR)</a:t>
            </a:r>
            <a:r>
              <a:rPr sz="3600" b="1" spc="-143" dirty="0">
                <a:solidFill>
                  <a:srgbClr val="005FAC"/>
                </a:solidFill>
                <a:latin typeface="Arial"/>
                <a:cs typeface="Arial"/>
              </a:rPr>
              <a:t> </a:t>
            </a:r>
            <a:r>
              <a:rPr sz="3600" b="1" spc="-8" dirty="0">
                <a:solidFill>
                  <a:srgbClr val="005FAC"/>
                </a:solidFill>
                <a:latin typeface="Arial"/>
                <a:cs typeface="Arial"/>
              </a:rPr>
              <a:t>APIP</a:t>
            </a:r>
            <a:r>
              <a:rPr sz="3600" b="1" spc="-53" dirty="0">
                <a:solidFill>
                  <a:srgbClr val="005FAC"/>
                </a:solidFill>
                <a:latin typeface="Arial"/>
                <a:cs typeface="Arial"/>
              </a:rPr>
              <a:t> </a:t>
            </a:r>
            <a:r>
              <a:rPr sz="3600" b="1" spc="-45" dirty="0">
                <a:solidFill>
                  <a:srgbClr val="005FAC"/>
                </a:solidFill>
                <a:latin typeface="Arial"/>
                <a:cs typeface="Arial"/>
              </a:rPr>
              <a:t>Tahunan</a:t>
            </a:r>
            <a:endParaRPr sz="3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547408" y="1565148"/>
            <a:ext cx="1352550" cy="5732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3600" b="1" dirty="0">
                <a:solidFill>
                  <a:prstClr val="black"/>
                </a:solidFill>
                <a:latin typeface="Calibri"/>
                <a:cs typeface="Calibri"/>
              </a:rPr>
              <a:t>B</a:t>
            </a:r>
            <a:r>
              <a:rPr sz="3600" b="1" spc="-15" dirty="0">
                <a:solidFill>
                  <a:prstClr val="black"/>
                </a:solidFill>
                <a:latin typeface="Calibri"/>
                <a:cs typeface="Calibri"/>
              </a:rPr>
              <a:t>P</a:t>
            </a:r>
            <a:r>
              <a:rPr sz="3600" b="1" dirty="0">
                <a:solidFill>
                  <a:prstClr val="black"/>
                </a:solidFill>
                <a:latin typeface="Calibri"/>
                <a:cs typeface="Calibri"/>
              </a:rPr>
              <a:t>KAD</a:t>
            </a:r>
            <a:endParaRPr sz="3600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532888" y="1351025"/>
            <a:ext cx="8823960" cy="8254365"/>
            <a:chOff x="1688592" y="900683"/>
            <a:chExt cx="5882640" cy="550291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88592" y="900683"/>
              <a:ext cx="605028" cy="60502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865370" y="1030985"/>
              <a:ext cx="2696210" cy="5363210"/>
            </a:xfrm>
            <a:custGeom>
              <a:avLst/>
              <a:gdLst/>
              <a:ahLst/>
              <a:cxnLst/>
              <a:rect l="l" t="t" r="r" b="b"/>
              <a:pathLst>
                <a:path w="2696209" h="5363210">
                  <a:moveTo>
                    <a:pt x="0" y="449325"/>
                  </a:moveTo>
                  <a:lnTo>
                    <a:pt x="2636" y="400366"/>
                  </a:lnTo>
                  <a:lnTo>
                    <a:pt x="10363" y="352934"/>
                  </a:lnTo>
                  <a:lnTo>
                    <a:pt x="22906" y="307303"/>
                  </a:lnTo>
                  <a:lnTo>
                    <a:pt x="39992" y="263747"/>
                  </a:lnTo>
                  <a:lnTo>
                    <a:pt x="61345" y="222541"/>
                  </a:lnTo>
                  <a:lnTo>
                    <a:pt x="86693" y="183958"/>
                  </a:lnTo>
                  <a:lnTo>
                    <a:pt x="115760" y="148273"/>
                  </a:lnTo>
                  <a:lnTo>
                    <a:pt x="148273" y="115760"/>
                  </a:lnTo>
                  <a:lnTo>
                    <a:pt x="183958" y="86693"/>
                  </a:lnTo>
                  <a:lnTo>
                    <a:pt x="222541" y="61345"/>
                  </a:lnTo>
                  <a:lnTo>
                    <a:pt x="263747" y="39992"/>
                  </a:lnTo>
                  <a:lnTo>
                    <a:pt x="307303" y="22906"/>
                  </a:lnTo>
                  <a:lnTo>
                    <a:pt x="352934" y="10363"/>
                  </a:lnTo>
                  <a:lnTo>
                    <a:pt x="400366" y="2636"/>
                  </a:lnTo>
                  <a:lnTo>
                    <a:pt x="449325" y="0"/>
                  </a:lnTo>
                  <a:lnTo>
                    <a:pt x="2246629" y="0"/>
                  </a:lnTo>
                  <a:lnTo>
                    <a:pt x="2295589" y="2636"/>
                  </a:lnTo>
                  <a:lnTo>
                    <a:pt x="2343021" y="10363"/>
                  </a:lnTo>
                  <a:lnTo>
                    <a:pt x="2388652" y="22906"/>
                  </a:lnTo>
                  <a:lnTo>
                    <a:pt x="2432208" y="39992"/>
                  </a:lnTo>
                  <a:lnTo>
                    <a:pt x="2473414" y="61345"/>
                  </a:lnTo>
                  <a:lnTo>
                    <a:pt x="2511997" y="86693"/>
                  </a:lnTo>
                  <a:lnTo>
                    <a:pt x="2547682" y="115760"/>
                  </a:lnTo>
                  <a:lnTo>
                    <a:pt x="2580195" y="148273"/>
                  </a:lnTo>
                  <a:lnTo>
                    <a:pt x="2609262" y="183958"/>
                  </a:lnTo>
                  <a:lnTo>
                    <a:pt x="2634610" y="222541"/>
                  </a:lnTo>
                  <a:lnTo>
                    <a:pt x="2655963" y="263747"/>
                  </a:lnTo>
                  <a:lnTo>
                    <a:pt x="2673049" y="307303"/>
                  </a:lnTo>
                  <a:lnTo>
                    <a:pt x="2685592" y="352934"/>
                  </a:lnTo>
                  <a:lnTo>
                    <a:pt x="2693319" y="400366"/>
                  </a:lnTo>
                  <a:lnTo>
                    <a:pt x="2695955" y="449325"/>
                  </a:lnTo>
                  <a:lnTo>
                    <a:pt x="2695955" y="4913617"/>
                  </a:lnTo>
                  <a:lnTo>
                    <a:pt x="2693319" y="4962576"/>
                  </a:lnTo>
                  <a:lnTo>
                    <a:pt x="2685592" y="5010009"/>
                  </a:lnTo>
                  <a:lnTo>
                    <a:pt x="2673049" y="5055641"/>
                  </a:lnTo>
                  <a:lnTo>
                    <a:pt x="2655963" y="5099197"/>
                  </a:lnTo>
                  <a:lnTo>
                    <a:pt x="2634610" y="5140404"/>
                  </a:lnTo>
                  <a:lnTo>
                    <a:pt x="2609262" y="5178988"/>
                  </a:lnTo>
                  <a:lnTo>
                    <a:pt x="2580195" y="5214675"/>
                  </a:lnTo>
                  <a:lnTo>
                    <a:pt x="2547682" y="5247189"/>
                  </a:lnTo>
                  <a:lnTo>
                    <a:pt x="2511997" y="5276258"/>
                  </a:lnTo>
                  <a:lnTo>
                    <a:pt x="2473414" y="5301607"/>
                  </a:lnTo>
                  <a:lnTo>
                    <a:pt x="2432208" y="5322961"/>
                  </a:lnTo>
                  <a:lnTo>
                    <a:pt x="2388652" y="5340047"/>
                  </a:lnTo>
                  <a:lnTo>
                    <a:pt x="2343021" y="5352591"/>
                  </a:lnTo>
                  <a:lnTo>
                    <a:pt x="2295589" y="5360319"/>
                  </a:lnTo>
                  <a:lnTo>
                    <a:pt x="2246629" y="5362956"/>
                  </a:lnTo>
                  <a:lnTo>
                    <a:pt x="449325" y="5362956"/>
                  </a:lnTo>
                  <a:lnTo>
                    <a:pt x="400366" y="5360319"/>
                  </a:lnTo>
                  <a:lnTo>
                    <a:pt x="352934" y="5352591"/>
                  </a:lnTo>
                  <a:lnTo>
                    <a:pt x="307303" y="5340047"/>
                  </a:lnTo>
                  <a:lnTo>
                    <a:pt x="263747" y="5322961"/>
                  </a:lnTo>
                  <a:lnTo>
                    <a:pt x="222541" y="5301607"/>
                  </a:lnTo>
                  <a:lnTo>
                    <a:pt x="183958" y="5276258"/>
                  </a:lnTo>
                  <a:lnTo>
                    <a:pt x="148273" y="5247189"/>
                  </a:lnTo>
                  <a:lnTo>
                    <a:pt x="115760" y="5214675"/>
                  </a:lnTo>
                  <a:lnTo>
                    <a:pt x="86693" y="5178988"/>
                  </a:lnTo>
                  <a:lnTo>
                    <a:pt x="61345" y="5140404"/>
                  </a:lnTo>
                  <a:lnTo>
                    <a:pt x="39992" y="5099197"/>
                  </a:lnTo>
                  <a:lnTo>
                    <a:pt x="22906" y="5055641"/>
                  </a:lnTo>
                  <a:lnTo>
                    <a:pt x="10363" y="5010009"/>
                  </a:lnTo>
                  <a:lnTo>
                    <a:pt x="2636" y="4962576"/>
                  </a:lnTo>
                  <a:lnTo>
                    <a:pt x="0" y="4913617"/>
                  </a:lnTo>
                  <a:lnTo>
                    <a:pt x="0" y="449325"/>
                  </a:lnTo>
                  <a:close/>
                </a:path>
              </a:pathLst>
            </a:custGeom>
            <a:ln w="19049">
              <a:solidFill>
                <a:srgbClr val="EC7C3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981832" y="1599819"/>
            <a:ext cx="922973" cy="5732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3600" b="1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3600" b="1" spc="-15" dirty="0">
                <a:solidFill>
                  <a:prstClr val="black"/>
                </a:solidFill>
                <a:latin typeface="Calibri"/>
                <a:cs typeface="Calibri"/>
              </a:rPr>
              <a:t>P</a:t>
            </a:r>
            <a:r>
              <a:rPr sz="3600" b="1" dirty="0">
                <a:solidFill>
                  <a:prstClr val="black"/>
                </a:solidFill>
                <a:latin typeface="Calibri"/>
                <a:cs typeface="Calibri"/>
              </a:rPr>
              <a:t>IP</a:t>
            </a:r>
            <a:endParaRPr sz="36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254935" y="1599820"/>
            <a:ext cx="2179320" cy="112723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88608" marR="7620" indent="-270510" defTabSz="1371600">
              <a:spcBef>
                <a:spcPts val="150"/>
              </a:spcBef>
            </a:pPr>
            <a:r>
              <a:rPr sz="3600" b="1" dirty="0">
                <a:solidFill>
                  <a:prstClr val="black"/>
                </a:solidFill>
                <a:latin typeface="Calibri"/>
                <a:cs typeface="Calibri"/>
              </a:rPr>
              <a:t>IN</a:t>
            </a:r>
            <a:r>
              <a:rPr sz="3600" b="1" spc="8" dirty="0">
                <a:solidFill>
                  <a:prstClr val="black"/>
                </a:solidFill>
                <a:latin typeface="Calibri"/>
                <a:cs typeface="Calibri"/>
              </a:rPr>
              <a:t>S</a:t>
            </a:r>
            <a:r>
              <a:rPr sz="3600" b="1" spc="-8" dirty="0">
                <a:solidFill>
                  <a:prstClr val="black"/>
                </a:solidFill>
                <a:latin typeface="Calibri"/>
                <a:cs typeface="Calibri"/>
              </a:rPr>
              <a:t>PEKT</a:t>
            </a:r>
            <a:r>
              <a:rPr sz="3600" b="1" spc="8" dirty="0">
                <a:solidFill>
                  <a:prstClr val="black"/>
                </a:solidFill>
                <a:latin typeface="Calibri"/>
                <a:cs typeface="Calibri"/>
              </a:rPr>
              <a:t>U</a:t>
            </a:r>
            <a:r>
              <a:rPr sz="3600" b="1" dirty="0">
                <a:solidFill>
                  <a:prstClr val="black"/>
                </a:solidFill>
                <a:latin typeface="Calibri"/>
                <a:cs typeface="Calibri"/>
              </a:rPr>
              <a:t>R  </a:t>
            </a:r>
            <a:r>
              <a:rPr sz="3600" b="1" spc="-23" dirty="0">
                <a:solidFill>
                  <a:prstClr val="black"/>
                </a:solidFill>
                <a:latin typeface="Calibri"/>
                <a:cs typeface="Calibri"/>
              </a:rPr>
              <a:t>DAERAH</a:t>
            </a:r>
            <a:endParaRPr sz="3600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987801" y="1353313"/>
            <a:ext cx="5198744" cy="2700338"/>
            <a:chOff x="1991867" y="902208"/>
            <a:chExt cx="3465829" cy="1800225"/>
          </a:xfrm>
        </p:grpSpPr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39639" y="902208"/>
              <a:ext cx="717803" cy="85953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991867" y="1883663"/>
              <a:ext cx="2164080" cy="818515"/>
            </a:xfrm>
            <a:custGeom>
              <a:avLst/>
              <a:gdLst/>
              <a:ahLst/>
              <a:cxnLst/>
              <a:rect l="l" t="t" r="r" b="b"/>
              <a:pathLst>
                <a:path w="2164079" h="818514">
                  <a:moveTo>
                    <a:pt x="2027682" y="0"/>
                  </a:moveTo>
                  <a:lnTo>
                    <a:pt x="136398" y="0"/>
                  </a:lnTo>
                  <a:lnTo>
                    <a:pt x="93293" y="6955"/>
                  </a:lnTo>
                  <a:lnTo>
                    <a:pt x="55851" y="26322"/>
                  </a:lnTo>
                  <a:lnTo>
                    <a:pt x="26322" y="55851"/>
                  </a:lnTo>
                  <a:lnTo>
                    <a:pt x="6955" y="93293"/>
                  </a:lnTo>
                  <a:lnTo>
                    <a:pt x="0" y="136398"/>
                  </a:lnTo>
                  <a:lnTo>
                    <a:pt x="0" y="681989"/>
                  </a:lnTo>
                  <a:lnTo>
                    <a:pt x="6955" y="725094"/>
                  </a:lnTo>
                  <a:lnTo>
                    <a:pt x="26322" y="762536"/>
                  </a:lnTo>
                  <a:lnTo>
                    <a:pt x="55851" y="792065"/>
                  </a:lnTo>
                  <a:lnTo>
                    <a:pt x="93293" y="811432"/>
                  </a:lnTo>
                  <a:lnTo>
                    <a:pt x="136398" y="818388"/>
                  </a:lnTo>
                  <a:lnTo>
                    <a:pt x="2027682" y="818388"/>
                  </a:lnTo>
                  <a:lnTo>
                    <a:pt x="2070786" y="811432"/>
                  </a:lnTo>
                  <a:lnTo>
                    <a:pt x="2108228" y="792065"/>
                  </a:lnTo>
                  <a:lnTo>
                    <a:pt x="2137757" y="762536"/>
                  </a:lnTo>
                  <a:lnTo>
                    <a:pt x="2157124" y="725094"/>
                  </a:lnTo>
                  <a:lnTo>
                    <a:pt x="2164080" y="681989"/>
                  </a:lnTo>
                  <a:lnTo>
                    <a:pt x="2164080" y="136398"/>
                  </a:lnTo>
                  <a:lnTo>
                    <a:pt x="2157124" y="93293"/>
                  </a:lnTo>
                  <a:lnTo>
                    <a:pt x="2137757" y="55851"/>
                  </a:lnTo>
                  <a:lnTo>
                    <a:pt x="2108228" y="26322"/>
                  </a:lnTo>
                  <a:lnTo>
                    <a:pt x="2070786" y="6955"/>
                  </a:lnTo>
                  <a:lnTo>
                    <a:pt x="2027682" y="0"/>
                  </a:lnTo>
                  <a:close/>
                </a:path>
              </a:pathLst>
            </a:custGeom>
            <a:solidFill>
              <a:srgbClr val="E1EFD9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165728" y="2918080"/>
            <a:ext cx="2759393" cy="989695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2100" b="1" spc="-8" dirty="0">
                <a:solidFill>
                  <a:prstClr val="black"/>
                </a:solidFill>
                <a:latin typeface="Calibri"/>
                <a:cs typeface="Calibri"/>
              </a:rPr>
              <a:t>Cetak</a:t>
            </a:r>
            <a:r>
              <a:rPr sz="2100" b="1" spc="-7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LRPD-CO</a:t>
            </a:r>
            <a:r>
              <a:rPr sz="2100" spc="-6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3" dirty="0">
                <a:solidFill>
                  <a:prstClr val="black"/>
                </a:solidFill>
                <a:latin typeface="Calibri"/>
                <a:cs typeface="Calibri"/>
              </a:rPr>
              <a:t>TAYL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  <a:p>
            <a:pPr marL="19050" marR="7620" defTabSz="1371600"/>
            <a:r>
              <a:rPr sz="2100" spc="-30" dirty="0">
                <a:solidFill>
                  <a:prstClr val="black"/>
                </a:solidFill>
                <a:latin typeface="Calibri"/>
                <a:cs typeface="Calibri"/>
              </a:rPr>
              <a:t>(Tahunan)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pada </a:t>
            </a:r>
            <a:r>
              <a:rPr sz="2100" spc="-30" dirty="0">
                <a:solidFill>
                  <a:prstClr val="black"/>
                </a:solidFill>
                <a:latin typeface="Calibri"/>
                <a:cs typeface="Calibri"/>
              </a:rPr>
              <a:t>OMSPAN </a:t>
            </a:r>
            <a:r>
              <a:rPr sz="2100" spc="-45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68" dirty="0">
                <a:solidFill>
                  <a:prstClr val="black"/>
                </a:solidFill>
                <a:latin typeface="Calibri"/>
                <a:cs typeface="Calibri"/>
              </a:rPr>
              <a:t>TAYL.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987801" y="4697731"/>
            <a:ext cx="3246120" cy="1227773"/>
          </a:xfrm>
          <a:custGeom>
            <a:avLst/>
            <a:gdLst/>
            <a:ahLst/>
            <a:cxnLst/>
            <a:rect l="l" t="t" r="r" b="b"/>
            <a:pathLst>
              <a:path w="2164079" h="818514">
                <a:moveTo>
                  <a:pt x="2027682" y="0"/>
                </a:moveTo>
                <a:lnTo>
                  <a:pt x="136398" y="0"/>
                </a:lnTo>
                <a:lnTo>
                  <a:pt x="93293" y="6955"/>
                </a:lnTo>
                <a:lnTo>
                  <a:pt x="55851" y="26322"/>
                </a:lnTo>
                <a:lnTo>
                  <a:pt x="26322" y="55851"/>
                </a:lnTo>
                <a:lnTo>
                  <a:pt x="6955" y="93293"/>
                </a:lnTo>
                <a:lnTo>
                  <a:pt x="0" y="136397"/>
                </a:lnTo>
                <a:lnTo>
                  <a:pt x="0" y="681989"/>
                </a:lnTo>
                <a:lnTo>
                  <a:pt x="6955" y="725094"/>
                </a:lnTo>
                <a:lnTo>
                  <a:pt x="26322" y="762536"/>
                </a:lnTo>
                <a:lnTo>
                  <a:pt x="55851" y="792065"/>
                </a:lnTo>
                <a:lnTo>
                  <a:pt x="93293" y="811432"/>
                </a:lnTo>
                <a:lnTo>
                  <a:pt x="136398" y="818387"/>
                </a:lnTo>
                <a:lnTo>
                  <a:pt x="2027682" y="818387"/>
                </a:lnTo>
                <a:lnTo>
                  <a:pt x="2070786" y="811432"/>
                </a:lnTo>
                <a:lnTo>
                  <a:pt x="2108228" y="792065"/>
                </a:lnTo>
                <a:lnTo>
                  <a:pt x="2137757" y="762536"/>
                </a:lnTo>
                <a:lnTo>
                  <a:pt x="2157124" y="725094"/>
                </a:lnTo>
                <a:lnTo>
                  <a:pt x="2164080" y="681989"/>
                </a:lnTo>
                <a:lnTo>
                  <a:pt x="2164080" y="136397"/>
                </a:lnTo>
                <a:lnTo>
                  <a:pt x="2157124" y="93293"/>
                </a:lnTo>
                <a:lnTo>
                  <a:pt x="2137757" y="55851"/>
                </a:lnTo>
                <a:lnTo>
                  <a:pt x="2108228" y="26322"/>
                </a:lnTo>
                <a:lnTo>
                  <a:pt x="2070786" y="6955"/>
                </a:lnTo>
                <a:lnTo>
                  <a:pt x="2027682" y="0"/>
                </a:lnTo>
                <a:close/>
              </a:path>
            </a:pathLst>
          </a:custGeom>
          <a:solidFill>
            <a:srgbClr val="E1EFD9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165728" y="4790693"/>
            <a:ext cx="2771775" cy="989695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marR="7620" defTabSz="1371600">
              <a:spcBef>
                <a:spcPts val="158"/>
              </a:spcBef>
            </a:pP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Me</a:t>
            </a:r>
            <a:r>
              <a:rPr sz="2100" b="1" spc="-38" dirty="0">
                <a:solidFill>
                  <a:prstClr val="black"/>
                </a:solidFill>
                <a:latin typeface="Calibri"/>
                <a:cs typeface="Calibri"/>
              </a:rPr>
              <a:t>n</a:t>
            </a:r>
            <a:r>
              <a:rPr sz="2100" b="1" spc="-45" dirty="0">
                <a:solidFill>
                  <a:prstClr val="black"/>
                </a:solidFill>
                <a:latin typeface="Calibri"/>
                <a:cs typeface="Calibri"/>
              </a:rPr>
              <a:t>y</a:t>
            </a: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ampai</a:t>
            </a:r>
            <a:r>
              <a:rPr sz="2100" b="1" spc="-23" dirty="0">
                <a:solidFill>
                  <a:prstClr val="black"/>
                </a:solidFill>
                <a:latin typeface="Calibri"/>
                <a:cs typeface="Calibri"/>
              </a:rPr>
              <a:t>k</a:t>
            </a:r>
            <a:r>
              <a:rPr sz="2100" b="1" spc="-15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n</a:t>
            </a:r>
            <a:r>
              <a:rPr sz="2100" b="1" spc="-5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LRP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D-</a:t>
            </a:r>
            <a:r>
              <a:rPr sz="2100" spc="-30" dirty="0">
                <a:solidFill>
                  <a:prstClr val="black"/>
                </a:solidFill>
                <a:latin typeface="Calibri"/>
                <a:cs typeface="Calibri"/>
              </a:rPr>
              <a:t>C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O  </a:t>
            </a:r>
            <a:r>
              <a:rPr sz="2100" spc="-83" dirty="0">
                <a:solidFill>
                  <a:prstClr val="black"/>
                </a:solidFill>
                <a:latin typeface="Calibri"/>
                <a:cs typeface="Calibri"/>
              </a:rPr>
              <a:t>TAYL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30" dirty="0">
                <a:solidFill>
                  <a:prstClr val="black"/>
                </a:solidFill>
                <a:latin typeface="Calibri"/>
                <a:cs typeface="Calibri"/>
              </a:rPr>
              <a:t>(Tahunan)</a:t>
            </a:r>
            <a:r>
              <a:rPr sz="2100" spc="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kepada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Inspektur</a:t>
            </a:r>
            <a:r>
              <a:rPr sz="2100" spc="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Daerah.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847837" y="4697731"/>
            <a:ext cx="3246120" cy="1227773"/>
          </a:xfrm>
          <a:custGeom>
            <a:avLst/>
            <a:gdLst/>
            <a:ahLst/>
            <a:cxnLst/>
            <a:rect l="l" t="t" r="r" b="b"/>
            <a:pathLst>
              <a:path w="2164079" h="818514">
                <a:moveTo>
                  <a:pt x="2027682" y="0"/>
                </a:moveTo>
                <a:lnTo>
                  <a:pt x="136398" y="0"/>
                </a:lnTo>
                <a:lnTo>
                  <a:pt x="93293" y="6955"/>
                </a:lnTo>
                <a:lnTo>
                  <a:pt x="55851" y="26322"/>
                </a:lnTo>
                <a:lnTo>
                  <a:pt x="26322" y="55851"/>
                </a:lnTo>
                <a:lnTo>
                  <a:pt x="6955" y="93293"/>
                </a:lnTo>
                <a:lnTo>
                  <a:pt x="0" y="136397"/>
                </a:lnTo>
                <a:lnTo>
                  <a:pt x="0" y="681989"/>
                </a:lnTo>
                <a:lnTo>
                  <a:pt x="6955" y="725094"/>
                </a:lnTo>
                <a:lnTo>
                  <a:pt x="26322" y="762536"/>
                </a:lnTo>
                <a:lnTo>
                  <a:pt x="55851" y="792065"/>
                </a:lnTo>
                <a:lnTo>
                  <a:pt x="93293" y="811432"/>
                </a:lnTo>
                <a:lnTo>
                  <a:pt x="136398" y="818387"/>
                </a:lnTo>
                <a:lnTo>
                  <a:pt x="2027682" y="818387"/>
                </a:lnTo>
                <a:lnTo>
                  <a:pt x="2070786" y="811432"/>
                </a:lnTo>
                <a:lnTo>
                  <a:pt x="2108228" y="792065"/>
                </a:lnTo>
                <a:lnTo>
                  <a:pt x="2137757" y="762536"/>
                </a:lnTo>
                <a:lnTo>
                  <a:pt x="2157124" y="725094"/>
                </a:lnTo>
                <a:lnTo>
                  <a:pt x="2164080" y="681989"/>
                </a:lnTo>
                <a:lnTo>
                  <a:pt x="2164080" y="136397"/>
                </a:lnTo>
                <a:lnTo>
                  <a:pt x="2157124" y="93293"/>
                </a:lnTo>
                <a:lnTo>
                  <a:pt x="2137757" y="55851"/>
                </a:lnTo>
                <a:lnTo>
                  <a:pt x="2108228" y="26322"/>
                </a:lnTo>
                <a:lnTo>
                  <a:pt x="2070786" y="6955"/>
                </a:lnTo>
                <a:lnTo>
                  <a:pt x="2027682" y="0"/>
                </a:lnTo>
                <a:close/>
              </a:path>
            </a:pathLst>
          </a:custGeom>
          <a:solidFill>
            <a:srgbClr val="D0CECE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027669" y="4790693"/>
            <a:ext cx="2624138" cy="989695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marR="7620" algn="just" defTabSz="1371600">
              <a:spcBef>
                <a:spcPts val="158"/>
              </a:spcBef>
            </a:pP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Menand</a:t>
            </a:r>
            <a:r>
              <a:rPr sz="2100" b="1" spc="-30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100" b="1" spc="-15" dirty="0">
                <a:solidFill>
                  <a:prstClr val="black"/>
                </a:solidFill>
                <a:latin typeface="Calibri"/>
                <a:cs typeface="Calibri"/>
              </a:rPr>
              <a:t>ta</a:t>
            </a: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n</a:t>
            </a:r>
            <a:r>
              <a:rPr sz="2100" b="1" spc="-45" dirty="0">
                <a:solidFill>
                  <a:prstClr val="black"/>
                </a:solidFill>
                <a:latin typeface="Calibri"/>
                <a:cs typeface="Calibri"/>
              </a:rPr>
              <a:t>g</a:t>
            </a:r>
            <a:r>
              <a:rPr sz="2100" b="1" spc="-15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ni</a:t>
            </a:r>
            <a:r>
              <a:rPr sz="2100" b="1" spc="-5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LRP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D- 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CO </a:t>
            </a:r>
            <a:r>
              <a:rPr sz="2100" spc="-83" dirty="0">
                <a:solidFill>
                  <a:prstClr val="black"/>
                </a:solidFill>
                <a:latin typeface="Calibri"/>
                <a:cs typeface="Calibri"/>
              </a:rPr>
              <a:t>TAYL </a:t>
            </a:r>
            <a:r>
              <a:rPr sz="2100" spc="-30" dirty="0">
                <a:solidFill>
                  <a:prstClr val="black"/>
                </a:solidFill>
                <a:latin typeface="Calibri"/>
                <a:cs typeface="Calibri"/>
              </a:rPr>
              <a:t>(Tahunan)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yang </a:t>
            </a:r>
            <a:r>
              <a:rPr sz="2100" spc="-45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diserahkan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 oleh</a:t>
            </a:r>
            <a:r>
              <a:rPr sz="2100" spc="-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60" dirty="0">
                <a:solidFill>
                  <a:prstClr val="black"/>
                </a:solidFill>
                <a:latin typeface="Calibri"/>
                <a:cs typeface="Calibri"/>
              </a:rPr>
              <a:t>APIP.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505456" y="2745485"/>
            <a:ext cx="13451205" cy="5414010"/>
            <a:chOff x="1670304" y="1830323"/>
            <a:chExt cx="8967470" cy="3609340"/>
          </a:xfrm>
        </p:grpSpPr>
        <p:sp>
          <p:nvSpPr>
            <p:cNvPr id="23" name="object 23"/>
            <p:cNvSpPr/>
            <p:nvPr/>
          </p:nvSpPr>
          <p:spPr>
            <a:xfrm>
              <a:off x="1991868" y="4383023"/>
              <a:ext cx="2164080" cy="1056640"/>
            </a:xfrm>
            <a:custGeom>
              <a:avLst/>
              <a:gdLst/>
              <a:ahLst/>
              <a:cxnLst/>
              <a:rect l="l" t="t" r="r" b="b"/>
              <a:pathLst>
                <a:path w="2164079" h="1056639">
                  <a:moveTo>
                    <a:pt x="1988058" y="0"/>
                  </a:moveTo>
                  <a:lnTo>
                    <a:pt x="176021" y="0"/>
                  </a:lnTo>
                  <a:lnTo>
                    <a:pt x="129248" y="6291"/>
                  </a:lnTo>
                  <a:lnTo>
                    <a:pt x="87206" y="24045"/>
                  </a:lnTo>
                  <a:lnTo>
                    <a:pt x="51577" y="51577"/>
                  </a:lnTo>
                  <a:lnTo>
                    <a:pt x="24045" y="87206"/>
                  </a:lnTo>
                  <a:lnTo>
                    <a:pt x="6291" y="129248"/>
                  </a:lnTo>
                  <a:lnTo>
                    <a:pt x="0" y="176021"/>
                  </a:lnTo>
                  <a:lnTo>
                    <a:pt x="0" y="880110"/>
                  </a:lnTo>
                  <a:lnTo>
                    <a:pt x="6291" y="926883"/>
                  </a:lnTo>
                  <a:lnTo>
                    <a:pt x="24045" y="968925"/>
                  </a:lnTo>
                  <a:lnTo>
                    <a:pt x="51577" y="1004554"/>
                  </a:lnTo>
                  <a:lnTo>
                    <a:pt x="87206" y="1032086"/>
                  </a:lnTo>
                  <a:lnTo>
                    <a:pt x="129248" y="1049840"/>
                  </a:lnTo>
                  <a:lnTo>
                    <a:pt x="176021" y="1056132"/>
                  </a:lnTo>
                  <a:lnTo>
                    <a:pt x="1988058" y="1056132"/>
                  </a:lnTo>
                  <a:lnTo>
                    <a:pt x="2034831" y="1049840"/>
                  </a:lnTo>
                  <a:lnTo>
                    <a:pt x="2076873" y="1032086"/>
                  </a:lnTo>
                  <a:lnTo>
                    <a:pt x="2112502" y="1004554"/>
                  </a:lnTo>
                  <a:lnTo>
                    <a:pt x="2140034" y="968925"/>
                  </a:lnTo>
                  <a:lnTo>
                    <a:pt x="2157788" y="926883"/>
                  </a:lnTo>
                  <a:lnTo>
                    <a:pt x="2164080" y="880110"/>
                  </a:lnTo>
                  <a:lnTo>
                    <a:pt x="2164080" y="176021"/>
                  </a:lnTo>
                  <a:lnTo>
                    <a:pt x="2157788" y="129248"/>
                  </a:lnTo>
                  <a:lnTo>
                    <a:pt x="2140034" y="87206"/>
                  </a:lnTo>
                  <a:lnTo>
                    <a:pt x="2112502" y="51577"/>
                  </a:lnTo>
                  <a:lnTo>
                    <a:pt x="2076873" y="24045"/>
                  </a:lnTo>
                  <a:lnTo>
                    <a:pt x="2034831" y="6291"/>
                  </a:lnTo>
                  <a:lnTo>
                    <a:pt x="1988058" y="0"/>
                  </a:lnTo>
                  <a:close/>
                </a:path>
              </a:pathLst>
            </a:custGeom>
            <a:solidFill>
              <a:srgbClr val="E1EFD9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8473439" y="4354067"/>
              <a:ext cx="2164080" cy="1056640"/>
            </a:xfrm>
            <a:custGeom>
              <a:avLst/>
              <a:gdLst/>
              <a:ahLst/>
              <a:cxnLst/>
              <a:rect l="l" t="t" r="r" b="b"/>
              <a:pathLst>
                <a:path w="2164079" h="1056639">
                  <a:moveTo>
                    <a:pt x="1988057" y="0"/>
                  </a:moveTo>
                  <a:lnTo>
                    <a:pt x="176021" y="0"/>
                  </a:lnTo>
                  <a:lnTo>
                    <a:pt x="129248" y="6291"/>
                  </a:lnTo>
                  <a:lnTo>
                    <a:pt x="87206" y="24045"/>
                  </a:lnTo>
                  <a:lnTo>
                    <a:pt x="51577" y="51577"/>
                  </a:lnTo>
                  <a:lnTo>
                    <a:pt x="24045" y="87206"/>
                  </a:lnTo>
                  <a:lnTo>
                    <a:pt x="6291" y="129248"/>
                  </a:lnTo>
                  <a:lnTo>
                    <a:pt x="0" y="176021"/>
                  </a:lnTo>
                  <a:lnTo>
                    <a:pt x="0" y="880109"/>
                  </a:lnTo>
                  <a:lnTo>
                    <a:pt x="6291" y="926883"/>
                  </a:lnTo>
                  <a:lnTo>
                    <a:pt x="24045" y="968925"/>
                  </a:lnTo>
                  <a:lnTo>
                    <a:pt x="51577" y="1004554"/>
                  </a:lnTo>
                  <a:lnTo>
                    <a:pt x="87206" y="1032086"/>
                  </a:lnTo>
                  <a:lnTo>
                    <a:pt x="129248" y="1049840"/>
                  </a:lnTo>
                  <a:lnTo>
                    <a:pt x="176021" y="1056131"/>
                  </a:lnTo>
                  <a:lnTo>
                    <a:pt x="1988057" y="1056131"/>
                  </a:lnTo>
                  <a:lnTo>
                    <a:pt x="2034831" y="1049840"/>
                  </a:lnTo>
                  <a:lnTo>
                    <a:pt x="2076873" y="1032086"/>
                  </a:lnTo>
                  <a:lnTo>
                    <a:pt x="2112502" y="1004554"/>
                  </a:lnTo>
                  <a:lnTo>
                    <a:pt x="2140034" y="968925"/>
                  </a:lnTo>
                  <a:lnTo>
                    <a:pt x="2157788" y="926883"/>
                  </a:lnTo>
                  <a:lnTo>
                    <a:pt x="2164079" y="880109"/>
                  </a:lnTo>
                  <a:lnTo>
                    <a:pt x="2164079" y="176021"/>
                  </a:lnTo>
                  <a:lnTo>
                    <a:pt x="2157788" y="129248"/>
                  </a:lnTo>
                  <a:lnTo>
                    <a:pt x="2140034" y="87206"/>
                  </a:lnTo>
                  <a:lnTo>
                    <a:pt x="2112502" y="51577"/>
                  </a:lnTo>
                  <a:lnTo>
                    <a:pt x="2076873" y="24045"/>
                  </a:lnTo>
                  <a:lnTo>
                    <a:pt x="2034831" y="6291"/>
                  </a:lnTo>
                  <a:lnTo>
                    <a:pt x="1988057" y="0"/>
                  </a:lnTo>
                  <a:close/>
                </a:path>
              </a:pathLst>
            </a:custGeom>
            <a:solidFill>
              <a:srgbClr val="DEEBF7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1670304" y="1830323"/>
              <a:ext cx="321945" cy="326390"/>
            </a:xfrm>
            <a:custGeom>
              <a:avLst/>
              <a:gdLst/>
              <a:ahLst/>
              <a:cxnLst/>
              <a:rect l="l" t="t" r="r" b="b"/>
              <a:pathLst>
                <a:path w="321944" h="326389">
                  <a:moveTo>
                    <a:pt x="160781" y="0"/>
                  </a:moveTo>
                  <a:lnTo>
                    <a:pt x="118048" y="5826"/>
                  </a:lnTo>
                  <a:lnTo>
                    <a:pt x="79643" y="22267"/>
                  </a:lnTo>
                  <a:lnTo>
                    <a:pt x="47101" y="47767"/>
                  </a:lnTo>
                  <a:lnTo>
                    <a:pt x="21956" y="80772"/>
                  </a:lnTo>
                  <a:lnTo>
                    <a:pt x="5744" y="119723"/>
                  </a:lnTo>
                  <a:lnTo>
                    <a:pt x="0" y="163067"/>
                  </a:lnTo>
                  <a:lnTo>
                    <a:pt x="5744" y="206412"/>
                  </a:lnTo>
                  <a:lnTo>
                    <a:pt x="21956" y="245363"/>
                  </a:lnTo>
                  <a:lnTo>
                    <a:pt x="47101" y="278368"/>
                  </a:lnTo>
                  <a:lnTo>
                    <a:pt x="79643" y="303868"/>
                  </a:lnTo>
                  <a:lnTo>
                    <a:pt x="118048" y="320309"/>
                  </a:lnTo>
                  <a:lnTo>
                    <a:pt x="160781" y="326136"/>
                  </a:lnTo>
                  <a:lnTo>
                    <a:pt x="203515" y="320309"/>
                  </a:lnTo>
                  <a:lnTo>
                    <a:pt x="241920" y="303868"/>
                  </a:lnTo>
                  <a:lnTo>
                    <a:pt x="274462" y="278368"/>
                  </a:lnTo>
                  <a:lnTo>
                    <a:pt x="299607" y="245363"/>
                  </a:lnTo>
                  <a:lnTo>
                    <a:pt x="315819" y="206412"/>
                  </a:lnTo>
                  <a:lnTo>
                    <a:pt x="321563" y="163067"/>
                  </a:lnTo>
                  <a:lnTo>
                    <a:pt x="315819" y="119723"/>
                  </a:lnTo>
                  <a:lnTo>
                    <a:pt x="299607" y="80772"/>
                  </a:lnTo>
                  <a:lnTo>
                    <a:pt x="274462" y="47767"/>
                  </a:lnTo>
                  <a:lnTo>
                    <a:pt x="241920" y="22267"/>
                  </a:lnTo>
                  <a:lnTo>
                    <a:pt x="203515" y="5826"/>
                  </a:lnTo>
                  <a:lnTo>
                    <a:pt x="160781" y="0"/>
                  </a:lnTo>
                  <a:close/>
                </a:path>
              </a:pathLst>
            </a:custGeom>
            <a:solidFill>
              <a:srgbClr val="5B9BD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2621281" y="2731961"/>
            <a:ext cx="250508" cy="481863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3000" dirty="0">
                <a:solidFill>
                  <a:srgbClr val="FFFFFF"/>
                </a:solidFill>
                <a:latin typeface="Arial MT"/>
                <a:cs typeface="Arial MT"/>
              </a:rPr>
              <a:t>1</a:t>
            </a:r>
            <a:endParaRPr sz="3000">
              <a:solidFill>
                <a:prstClr val="black"/>
              </a:solidFill>
              <a:latin typeface="Arial MT"/>
              <a:cs typeface="Arial MT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462023" y="4594859"/>
            <a:ext cx="482918" cy="489585"/>
          </a:xfrm>
          <a:custGeom>
            <a:avLst/>
            <a:gdLst/>
            <a:ahLst/>
            <a:cxnLst/>
            <a:rect l="l" t="t" r="r" b="b"/>
            <a:pathLst>
              <a:path w="321944" h="326389">
                <a:moveTo>
                  <a:pt x="160781" y="0"/>
                </a:moveTo>
                <a:lnTo>
                  <a:pt x="118048" y="5826"/>
                </a:lnTo>
                <a:lnTo>
                  <a:pt x="79643" y="22267"/>
                </a:lnTo>
                <a:lnTo>
                  <a:pt x="47101" y="47767"/>
                </a:lnTo>
                <a:lnTo>
                  <a:pt x="21956" y="80772"/>
                </a:lnTo>
                <a:lnTo>
                  <a:pt x="5744" y="119723"/>
                </a:lnTo>
                <a:lnTo>
                  <a:pt x="0" y="163068"/>
                </a:lnTo>
                <a:lnTo>
                  <a:pt x="5744" y="206412"/>
                </a:lnTo>
                <a:lnTo>
                  <a:pt x="21956" y="245363"/>
                </a:lnTo>
                <a:lnTo>
                  <a:pt x="47101" y="278368"/>
                </a:lnTo>
                <a:lnTo>
                  <a:pt x="79643" y="303868"/>
                </a:lnTo>
                <a:lnTo>
                  <a:pt x="118048" y="320309"/>
                </a:lnTo>
                <a:lnTo>
                  <a:pt x="160781" y="326136"/>
                </a:lnTo>
                <a:lnTo>
                  <a:pt x="203515" y="320309"/>
                </a:lnTo>
                <a:lnTo>
                  <a:pt x="241920" y="303868"/>
                </a:lnTo>
                <a:lnTo>
                  <a:pt x="274462" y="278368"/>
                </a:lnTo>
                <a:lnTo>
                  <a:pt x="299607" y="245363"/>
                </a:lnTo>
                <a:lnTo>
                  <a:pt x="315819" y="206412"/>
                </a:lnTo>
                <a:lnTo>
                  <a:pt x="321563" y="163068"/>
                </a:lnTo>
                <a:lnTo>
                  <a:pt x="315819" y="119723"/>
                </a:lnTo>
                <a:lnTo>
                  <a:pt x="299607" y="80772"/>
                </a:lnTo>
                <a:lnTo>
                  <a:pt x="274462" y="47767"/>
                </a:lnTo>
                <a:lnTo>
                  <a:pt x="241920" y="22267"/>
                </a:lnTo>
                <a:lnTo>
                  <a:pt x="203515" y="5826"/>
                </a:lnTo>
                <a:lnTo>
                  <a:pt x="160781" y="0"/>
                </a:lnTo>
                <a:close/>
              </a:path>
            </a:pathLst>
          </a:custGeom>
          <a:solidFill>
            <a:srgbClr val="5B9BD4">
              <a:alpha val="85096"/>
            </a:srgbClr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578797" y="4581258"/>
            <a:ext cx="251460" cy="481863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3000" dirty="0">
                <a:solidFill>
                  <a:srgbClr val="FFFFFF"/>
                </a:solidFill>
                <a:latin typeface="Arial MT"/>
                <a:cs typeface="Arial MT"/>
              </a:rPr>
              <a:t>2</a:t>
            </a:r>
            <a:endParaRPr sz="3000">
              <a:solidFill>
                <a:prstClr val="black"/>
              </a:solidFill>
              <a:latin typeface="Arial MT"/>
              <a:cs typeface="Arial MT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7354063" y="4594859"/>
            <a:ext cx="484823" cy="489585"/>
          </a:xfrm>
          <a:custGeom>
            <a:avLst/>
            <a:gdLst/>
            <a:ahLst/>
            <a:cxnLst/>
            <a:rect l="l" t="t" r="r" b="b"/>
            <a:pathLst>
              <a:path w="323214" h="326389">
                <a:moveTo>
                  <a:pt x="161543" y="0"/>
                </a:moveTo>
                <a:lnTo>
                  <a:pt x="118577" y="5826"/>
                </a:lnTo>
                <a:lnTo>
                  <a:pt x="79981" y="22267"/>
                </a:lnTo>
                <a:lnTo>
                  <a:pt x="47291" y="47767"/>
                </a:lnTo>
                <a:lnTo>
                  <a:pt x="22041" y="80772"/>
                </a:lnTo>
                <a:lnTo>
                  <a:pt x="5766" y="119723"/>
                </a:lnTo>
                <a:lnTo>
                  <a:pt x="0" y="163068"/>
                </a:lnTo>
                <a:lnTo>
                  <a:pt x="5766" y="206412"/>
                </a:lnTo>
                <a:lnTo>
                  <a:pt x="22041" y="245363"/>
                </a:lnTo>
                <a:lnTo>
                  <a:pt x="47291" y="278368"/>
                </a:lnTo>
                <a:lnTo>
                  <a:pt x="79981" y="303868"/>
                </a:lnTo>
                <a:lnTo>
                  <a:pt x="118577" y="320309"/>
                </a:lnTo>
                <a:lnTo>
                  <a:pt x="161543" y="326136"/>
                </a:lnTo>
                <a:lnTo>
                  <a:pt x="204510" y="320309"/>
                </a:lnTo>
                <a:lnTo>
                  <a:pt x="243106" y="303868"/>
                </a:lnTo>
                <a:lnTo>
                  <a:pt x="275796" y="278368"/>
                </a:lnTo>
                <a:lnTo>
                  <a:pt x="301046" y="245363"/>
                </a:lnTo>
                <a:lnTo>
                  <a:pt x="317321" y="206412"/>
                </a:lnTo>
                <a:lnTo>
                  <a:pt x="323088" y="163068"/>
                </a:lnTo>
                <a:lnTo>
                  <a:pt x="317321" y="119723"/>
                </a:lnTo>
                <a:lnTo>
                  <a:pt x="301046" y="80772"/>
                </a:lnTo>
                <a:lnTo>
                  <a:pt x="275796" y="47767"/>
                </a:lnTo>
                <a:lnTo>
                  <a:pt x="243106" y="22267"/>
                </a:lnTo>
                <a:lnTo>
                  <a:pt x="204510" y="5826"/>
                </a:lnTo>
                <a:lnTo>
                  <a:pt x="161543" y="0"/>
                </a:lnTo>
                <a:close/>
              </a:path>
            </a:pathLst>
          </a:custGeom>
          <a:solidFill>
            <a:srgbClr val="5B9BD4">
              <a:alpha val="85096"/>
            </a:srgbClr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472553" y="4581258"/>
            <a:ext cx="251460" cy="481863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3000" dirty="0">
                <a:solidFill>
                  <a:srgbClr val="FFFFFF"/>
                </a:solidFill>
                <a:latin typeface="Arial MT"/>
                <a:cs typeface="Arial MT"/>
              </a:rPr>
              <a:t>3</a:t>
            </a:r>
            <a:endParaRPr sz="3000">
              <a:solidFill>
                <a:prstClr val="black"/>
              </a:solidFill>
              <a:latin typeface="Arial MT"/>
              <a:cs typeface="Arial MT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494025" y="6574535"/>
            <a:ext cx="482918" cy="489585"/>
          </a:xfrm>
          <a:custGeom>
            <a:avLst/>
            <a:gdLst/>
            <a:ahLst/>
            <a:cxnLst/>
            <a:rect l="l" t="t" r="r" b="b"/>
            <a:pathLst>
              <a:path w="321944" h="326389">
                <a:moveTo>
                  <a:pt x="160782" y="0"/>
                </a:moveTo>
                <a:lnTo>
                  <a:pt x="118048" y="5826"/>
                </a:lnTo>
                <a:lnTo>
                  <a:pt x="79643" y="22267"/>
                </a:lnTo>
                <a:lnTo>
                  <a:pt x="47101" y="47767"/>
                </a:lnTo>
                <a:lnTo>
                  <a:pt x="21956" y="80772"/>
                </a:lnTo>
                <a:lnTo>
                  <a:pt x="5744" y="119723"/>
                </a:lnTo>
                <a:lnTo>
                  <a:pt x="0" y="163068"/>
                </a:lnTo>
                <a:lnTo>
                  <a:pt x="5744" y="206412"/>
                </a:lnTo>
                <a:lnTo>
                  <a:pt x="21956" y="245364"/>
                </a:lnTo>
                <a:lnTo>
                  <a:pt x="47101" y="278368"/>
                </a:lnTo>
                <a:lnTo>
                  <a:pt x="79643" y="303868"/>
                </a:lnTo>
                <a:lnTo>
                  <a:pt x="118048" y="320309"/>
                </a:lnTo>
                <a:lnTo>
                  <a:pt x="160782" y="326136"/>
                </a:lnTo>
                <a:lnTo>
                  <a:pt x="203515" y="320309"/>
                </a:lnTo>
                <a:lnTo>
                  <a:pt x="241920" y="303868"/>
                </a:lnTo>
                <a:lnTo>
                  <a:pt x="274462" y="278368"/>
                </a:lnTo>
                <a:lnTo>
                  <a:pt x="299607" y="245363"/>
                </a:lnTo>
                <a:lnTo>
                  <a:pt x="315819" y="206412"/>
                </a:lnTo>
                <a:lnTo>
                  <a:pt x="321564" y="163068"/>
                </a:lnTo>
                <a:lnTo>
                  <a:pt x="315819" y="119723"/>
                </a:lnTo>
                <a:lnTo>
                  <a:pt x="299607" y="80771"/>
                </a:lnTo>
                <a:lnTo>
                  <a:pt x="274462" y="47767"/>
                </a:lnTo>
                <a:lnTo>
                  <a:pt x="241920" y="22267"/>
                </a:lnTo>
                <a:lnTo>
                  <a:pt x="203515" y="5826"/>
                </a:lnTo>
                <a:lnTo>
                  <a:pt x="160782" y="0"/>
                </a:lnTo>
                <a:close/>
              </a:path>
            </a:pathLst>
          </a:custGeom>
          <a:solidFill>
            <a:srgbClr val="5B9BD4">
              <a:alpha val="85096"/>
            </a:srgbClr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611184" y="6684378"/>
            <a:ext cx="3344228" cy="13131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 defTabSz="1371600">
              <a:lnSpc>
                <a:spcPts val="2775"/>
              </a:lnSpc>
              <a:tabLst>
                <a:tab pos="590550" algn="l"/>
              </a:tabLst>
            </a:pPr>
            <a:r>
              <a:rPr sz="4500" baseline="1388" dirty="0">
                <a:solidFill>
                  <a:srgbClr val="FFFFFF"/>
                </a:solidFill>
                <a:latin typeface="Arial MT"/>
                <a:cs typeface="Arial MT"/>
              </a:rPr>
              <a:t>4	</a:t>
            </a:r>
            <a:r>
              <a:rPr sz="2100" b="1" spc="-15" dirty="0">
                <a:solidFill>
                  <a:prstClr val="black"/>
                </a:solidFill>
                <a:latin typeface="Calibri"/>
                <a:cs typeface="Calibri"/>
              </a:rPr>
              <a:t>Menyampaikan</a:t>
            </a:r>
            <a:r>
              <a:rPr sz="2100" b="1" spc="-9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LRPD-CO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  <a:p>
            <a:pPr marL="591503" defTabSz="1371600">
              <a:lnSpc>
                <a:spcPts val="2430"/>
              </a:lnSpc>
            </a:pPr>
            <a:r>
              <a:rPr sz="2100" spc="-83" dirty="0">
                <a:solidFill>
                  <a:prstClr val="black"/>
                </a:solidFill>
                <a:latin typeface="Calibri"/>
                <a:cs typeface="Calibri"/>
              </a:rPr>
              <a:t>TAYL</a:t>
            </a: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30" dirty="0">
                <a:solidFill>
                  <a:prstClr val="black"/>
                </a:solidFill>
                <a:latin typeface="Calibri"/>
                <a:cs typeface="Calibri"/>
              </a:rPr>
              <a:t>(Tahunan)</a:t>
            </a:r>
            <a:r>
              <a:rPr sz="2100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yang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  <a:p>
            <a:pPr marL="591503" marR="249555" defTabSz="1371600"/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telah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 dittd</a:t>
            </a:r>
            <a:r>
              <a:rPr sz="2100" spc="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Inspektur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Daerah</a:t>
            </a:r>
            <a:r>
              <a:rPr sz="2100" spc="-5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kepada</a:t>
            </a:r>
            <a:r>
              <a:rPr sz="21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BPKAD.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2225529" y="6531101"/>
            <a:ext cx="484823" cy="489585"/>
          </a:xfrm>
          <a:custGeom>
            <a:avLst/>
            <a:gdLst/>
            <a:ahLst/>
            <a:cxnLst/>
            <a:rect l="l" t="t" r="r" b="b"/>
            <a:pathLst>
              <a:path w="323215" h="326389">
                <a:moveTo>
                  <a:pt x="161544" y="0"/>
                </a:moveTo>
                <a:lnTo>
                  <a:pt x="118577" y="5826"/>
                </a:lnTo>
                <a:lnTo>
                  <a:pt x="79981" y="22267"/>
                </a:lnTo>
                <a:lnTo>
                  <a:pt x="47291" y="47767"/>
                </a:lnTo>
                <a:lnTo>
                  <a:pt x="22041" y="80771"/>
                </a:lnTo>
                <a:lnTo>
                  <a:pt x="5766" y="119723"/>
                </a:lnTo>
                <a:lnTo>
                  <a:pt x="0" y="163067"/>
                </a:lnTo>
                <a:lnTo>
                  <a:pt x="5766" y="206412"/>
                </a:lnTo>
                <a:lnTo>
                  <a:pt x="22041" y="245363"/>
                </a:lnTo>
                <a:lnTo>
                  <a:pt x="47291" y="278368"/>
                </a:lnTo>
                <a:lnTo>
                  <a:pt x="79981" y="303868"/>
                </a:lnTo>
                <a:lnTo>
                  <a:pt x="118577" y="320309"/>
                </a:lnTo>
                <a:lnTo>
                  <a:pt x="161544" y="326135"/>
                </a:lnTo>
                <a:lnTo>
                  <a:pt x="204510" y="320309"/>
                </a:lnTo>
                <a:lnTo>
                  <a:pt x="243106" y="303868"/>
                </a:lnTo>
                <a:lnTo>
                  <a:pt x="275796" y="278368"/>
                </a:lnTo>
                <a:lnTo>
                  <a:pt x="301046" y="245363"/>
                </a:lnTo>
                <a:lnTo>
                  <a:pt x="317321" y="206412"/>
                </a:lnTo>
                <a:lnTo>
                  <a:pt x="323088" y="163067"/>
                </a:lnTo>
                <a:lnTo>
                  <a:pt x="317321" y="119723"/>
                </a:lnTo>
                <a:lnTo>
                  <a:pt x="301046" y="80771"/>
                </a:lnTo>
                <a:lnTo>
                  <a:pt x="275796" y="47767"/>
                </a:lnTo>
                <a:lnTo>
                  <a:pt x="243106" y="22267"/>
                </a:lnTo>
                <a:lnTo>
                  <a:pt x="204510" y="5826"/>
                </a:lnTo>
                <a:lnTo>
                  <a:pt x="161544" y="0"/>
                </a:lnTo>
                <a:close/>
              </a:path>
            </a:pathLst>
          </a:custGeom>
          <a:solidFill>
            <a:srgbClr val="5B9BD4">
              <a:alpha val="85096"/>
            </a:srgbClr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2344018" y="6641973"/>
            <a:ext cx="3316605" cy="13131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 defTabSz="1371600">
              <a:lnSpc>
                <a:spcPts val="2768"/>
              </a:lnSpc>
              <a:tabLst>
                <a:tab pos="580073" algn="l"/>
              </a:tabLst>
            </a:pPr>
            <a:r>
              <a:rPr sz="4500" baseline="1388" dirty="0">
                <a:solidFill>
                  <a:srgbClr val="FFFFFF"/>
                </a:solidFill>
                <a:latin typeface="Arial MT"/>
                <a:cs typeface="Arial MT"/>
              </a:rPr>
              <a:t>5	</a:t>
            </a: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Menerima</a:t>
            </a:r>
            <a:r>
              <a:rPr sz="2100" b="1" spc="-9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LRPD-CO</a:t>
            </a:r>
            <a:r>
              <a:rPr sz="2100" spc="-6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3" dirty="0">
                <a:solidFill>
                  <a:prstClr val="black"/>
                </a:solidFill>
                <a:latin typeface="Calibri"/>
                <a:cs typeface="Calibri"/>
              </a:rPr>
              <a:t>TAYL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  <a:p>
            <a:pPr marL="581025" defTabSz="1371600">
              <a:lnSpc>
                <a:spcPts val="2430"/>
              </a:lnSpc>
            </a:pPr>
            <a:r>
              <a:rPr sz="2100" spc="-30" dirty="0">
                <a:solidFill>
                  <a:prstClr val="black"/>
                </a:solidFill>
                <a:latin typeface="Calibri"/>
                <a:cs typeface="Calibri"/>
              </a:rPr>
              <a:t>(Tahunan)</a:t>
            </a:r>
            <a:r>
              <a:rPr sz="2100" spc="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dari</a:t>
            </a:r>
            <a:r>
              <a:rPr sz="21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APIP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  <a:p>
            <a:pPr marL="581025" marR="121920" defTabSz="1371600"/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untuk</a:t>
            </a:r>
            <a:r>
              <a:rPr sz="21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di-upload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 sebagai </a:t>
            </a:r>
            <a:r>
              <a:rPr sz="2100" spc="-45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syarat </a:t>
            </a:r>
            <a:r>
              <a:rPr sz="2100" spc="-38" dirty="0">
                <a:solidFill>
                  <a:prstClr val="black"/>
                </a:solidFill>
                <a:latin typeface="Calibri"/>
                <a:cs typeface="Calibri"/>
              </a:rPr>
              <a:t>salur.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4390835" y="4053077"/>
            <a:ext cx="8078153" cy="3790950"/>
          </a:xfrm>
          <a:custGeom>
            <a:avLst/>
            <a:gdLst/>
            <a:ahLst/>
            <a:cxnLst/>
            <a:rect l="l" t="t" r="r" b="b"/>
            <a:pathLst>
              <a:path w="5385434" h="2527300">
                <a:moveTo>
                  <a:pt x="171450" y="259715"/>
                </a:moveTo>
                <a:lnTo>
                  <a:pt x="114300" y="259715"/>
                </a:lnTo>
                <a:lnTo>
                  <a:pt x="114300" y="0"/>
                </a:lnTo>
                <a:lnTo>
                  <a:pt x="57150" y="0"/>
                </a:lnTo>
                <a:lnTo>
                  <a:pt x="57150" y="259715"/>
                </a:lnTo>
                <a:lnTo>
                  <a:pt x="0" y="259715"/>
                </a:lnTo>
                <a:lnTo>
                  <a:pt x="85725" y="431165"/>
                </a:lnTo>
                <a:lnTo>
                  <a:pt x="157162" y="288290"/>
                </a:lnTo>
                <a:lnTo>
                  <a:pt x="171450" y="259715"/>
                </a:lnTo>
                <a:close/>
              </a:path>
              <a:path w="5385434" h="2527300">
                <a:moveTo>
                  <a:pt x="2212086" y="854964"/>
                </a:moveTo>
                <a:lnTo>
                  <a:pt x="2154936" y="826389"/>
                </a:lnTo>
                <a:lnTo>
                  <a:pt x="2040636" y="769239"/>
                </a:lnTo>
                <a:lnTo>
                  <a:pt x="2040636" y="826389"/>
                </a:lnTo>
                <a:lnTo>
                  <a:pt x="1218057" y="826389"/>
                </a:lnTo>
                <a:lnTo>
                  <a:pt x="1218057" y="883539"/>
                </a:lnTo>
                <a:lnTo>
                  <a:pt x="2040636" y="883539"/>
                </a:lnTo>
                <a:lnTo>
                  <a:pt x="2040636" y="940689"/>
                </a:lnTo>
                <a:lnTo>
                  <a:pt x="2154936" y="883539"/>
                </a:lnTo>
                <a:lnTo>
                  <a:pt x="2212086" y="854964"/>
                </a:lnTo>
                <a:close/>
              </a:path>
              <a:path w="5385434" h="2527300">
                <a:moveTo>
                  <a:pt x="3416300" y="1248156"/>
                </a:moveTo>
                <a:lnTo>
                  <a:pt x="3359150" y="1248156"/>
                </a:lnTo>
                <a:lnTo>
                  <a:pt x="3359150" y="2074672"/>
                </a:lnTo>
                <a:lnTo>
                  <a:pt x="1493139" y="2074672"/>
                </a:lnTo>
                <a:lnTo>
                  <a:pt x="1493139" y="2017522"/>
                </a:lnTo>
                <a:lnTo>
                  <a:pt x="1321689" y="2103247"/>
                </a:lnTo>
                <a:lnTo>
                  <a:pt x="1493139" y="2188972"/>
                </a:lnTo>
                <a:lnTo>
                  <a:pt x="1493139" y="2131822"/>
                </a:lnTo>
                <a:lnTo>
                  <a:pt x="3416300" y="2131822"/>
                </a:lnTo>
                <a:lnTo>
                  <a:pt x="3416300" y="2103247"/>
                </a:lnTo>
                <a:lnTo>
                  <a:pt x="3416300" y="2074672"/>
                </a:lnTo>
                <a:lnTo>
                  <a:pt x="3416300" y="1248156"/>
                </a:lnTo>
                <a:close/>
              </a:path>
              <a:path w="5385434" h="2527300">
                <a:moveTo>
                  <a:pt x="5385181" y="2441448"/>
                </a:moveTo>
                <a:lnTo>
                  <a:pt x="5328031" y="2412873"/>
                </a:lnTo>
                <a:lnTo>
                  <a:pt x="5213731" y="2355723"/>
                </a:lnTo>
                <a:lnTo>
                  <a:pt x="5213731" y="2412873"/>
                </a:lnTo>
                <a:lnTo>
                  <a:pt x="1304925" y="2412873"/>
                </a:lnTo>
                <a:lnTo>
                  <a:pt x="1304925" y="2470023"/>
                </a:lnTo>
                <a:lnTo>
                  <a:pt x="5213731" y="2470023"/>
                </a:lnTo>
                <a:lnTo>
                  <a:pt x="5213731" y="2527173"/>
                </a:lnTo>
                <a:lnTo>
                  <a:pt x="5328031" y="2470023"/>
                </a:lnTo>
                <a:lnTo>
                  <a:pt x="5385181" y="2441448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4088236" y="9823832"/>
            <a:ext cx="2532696" cy="304892"/>
          </a:xfrm>
          <a:prstGeom prst="rect">
            <a:avLst/>
          </a:prstGeom>
        </p:spPr>
        <p:txBody>
          <a:bodyPr vert="horz" wrap="square" lIns="0" tIns="4763" rIns="0" bIns="0" rtlCol="0">
            <a:spAutoFit/>
          </a:bodyPr>
          <a:lstStyle/>
          <a:p>
            <a:pPr marL="19050" defTabSz="1371600">
              <a:spcBef>
                <a:spcPts val="38"/>
              </a:spcBef>
            </a:pPr>
            <a:r>
              <a:rPr sz="2475" b="1" baseline="2525" dirty="0">
                <a:solidFill>
                  <a:srgbClr val="FFFFFF"/>
                </a:solidFill>
                <a:latin typeface="Segoe UI"/>
                <a:cs typeface="Segoe UI"/>
              </a:rPr>
              <a:t>INDONESIAN</a:t>
            </a:r>
            <a:r>
              <a:rPr sz="2475" b="1" spc="-134" baseline="25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2475" b="1" spc="-248" baseline="2525" dirty="0">
                <a:solidFill>
                  <a:srgbClr val="FFFFFF"/>
                </a:solidFill>
                <a:latin typeface="Segoe UI"/>
                <a:cs typeface="Segoe UI"/>
              </a:rPr>
              <a:t>TRE</a:t>
            </a:r>
            <a:r>
              <a:rPr sz="1950" b="1" spc="-165" dirty="0">
                <a:solidFill>
                  <a:prstClr val="black"/>
                </a:solidFill>
                <a:latin typeface="Calibri"/>
                <a:cs typeface="Calibri"/>
              </a:rPr>
              <a:t>2</a:t>
            </a:r>
            <a:r>
              <a:rPr sz="2475" b="1" spc="-248" baseline="2525" dirty="0">
                <a:solidFill>
                  <a:srgbClr val="FFFFFF"/>
                </a:solidFill>
                <a:latin typeface="Segoe UI"/>
                <a:cs typeface="Segoe UI"/>
              </a:rPr>
              <a:t>A</a:t>
            </a:r>
            <a:r>
              <a:rPr sz="1950" b="1" spc="-165" dirty="0">
                <a:solidFill>
                  <a:prstClr val="black"/>
                </a:solidFill>
                <a:latin typeface="Calibri"/>
                <a:cs typeface="Calibri"/>
              </a:rPr>
              <a:t>9</a:t>
            </a:r>
            <a:r>
              <a:rPr sz="2475" b="1" spc="-248" baseline="2525" dirty="0">
                <a:solidFill>
                  <a:srgbClr val="FFFFFF"/>
                </a:solidFill>
                <a:latin typeface="Segoe UI"/>
                <a:cs typeface="Segoe UI"/>
              </a:rPr>
              <a:t>SURY</a:t>
            </a:r>
            <a:endParaRPr sz="2475" baseline="2525">
              <a:solidFill>
                <a:prstClr val="black"/>
              </a:solidFill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19732" y="1546479"/>
            <a:ext cx="13766483" cy="8044815"/>
          </a:xfrm>
          <a:custGeom>
            <a:avLst/>
            <a:gdLst/>
            <a:ahLst/>
            <a:cxnLst/>
            <a:rect l="l" t="t" r="r" b="b"/>
            <a:pathLst>
              <a:path w="9177655" h="5363210">
                <a:moveTo>
                  <a:pt x="0" y="449325"/>
                </a:moveTo>
                <a:lnTo>
                  <a:pt x="2636" y="400366"/>
                </a:lnTo>
                <a:lnTo>
                  <a:pt x="10363" y="352934"/>
                </a:lnTo>
                <a:lnTo>
                  <a:pt x="22906" y="307303"/>
                </a:lnTo>
                <a:lnTo>
                  <a:pt x="39992" y="263747"/>
                </a:lnTo>
                <a:lnTo>
                  <a:pt x="61345" y="222541"/>
                </a:lnTo>
                <a:lnTo>
                  <a:pt x="86693" y="183958"/>
                </a:lnTo>
                <a:lnTo>
                  <a:pt x="115760" y="148273"/>
                </a:lnTo>
                <a:lnTo>
                  <a:pt x="148273" y="115760"/>
                </a:lnTo>
                <a:lnTo>
                  <a:pt x="183958" y="86693"/>
                </a:lnTo>
                <a:lnTo>
                  <a:pt x="222541" y="61345"/>
                </a:lnTo>
                <a:lnTo>
                  <a:pt x="263747" y="39992"/>
                </a:lnTo>
                <a:lnTo>
                  <a:pt x="307303" y="22906"/>
                </a:lnTo>
                <a:lnTo>
                  <a:pt x="352934" y="10363"/>
                </a:lnTo>
                <a:lnTo>
                  <a:pt x="400366" y="2636"/>
                </a:lnTo>
                <a:lnTo>
                  <a:pt x="449326" y="0"/>
                </a:lnTo>
                <a:lnTo>
                  <a:pt x="2246630" y="0"/>
                </a:lnTo>
                <a:lnTo>
                  <a:pt x="2295589" y="2636"/>
                </a:lnTo>
                <a:lnTo>
                  <a:pt x="2343021" y="10363"/>
                </a:lnTo>
                <a:lnTo>
                  <a:pt x="2388652" y="22906"/>
                </a:lnTo>
                <a:lnTo>
                  <a:pt x="2432208" y="39992"/>
                </a:lnTo>
                <a:lnTo>
                  <a:pt x="2473414" y="61345"/>
                </a:lnTo>
                <a:lnTo>
                  <a:pt x="2511997" y="86693"/>
                </a:lnTo>
                <a:lnTo>
                  <a:pt x="2547682" y="115760"/>
                </a:lnTo>
                <a:lnTo>
                  <a:pt x="2580195" y="148273"/>
                </a:lnTo>
                <a:lnTo>
                  <a:pt x="2609262" y="183958"/>
                </a:lnTo>
                <a:lnTo>
                  <a:pt x="2634610" y="222541"/>
                </a:lnTo>
                <a:lnTo>
                  <a:pt x="2655963" y="263747"/>
                </a:lnTo>
                <a:lnTo>
                  <a:pt x="2673049" y="307303"/>
                </a:lnTo>
                <a:lnTo>
                  <a:pt x="2685592" y="352934"/>
                </a:lnTo>
                <a:lnTo>
                  <a:pt x="2693319" y="400366"/>
                </a:lnTo>
                <a:lnTo>
                  <a:pt x="2695956" y="449325"/>
                </a:lnTo>
                <a:lnTo>
                  <a:pt x="2695956" y="4913617"/>
                </a:lnTo>
                <a:lnTo>
                  <a:pt x="2693319" y="4962576"/>
                </a:lnTo>
                <a:lnTo>
                  <a:pt x="2685592" y="5010009"/>
                </a:lnTo>
                <a:lnTo>
                  <a:pt x="2673049" y="5055641"/>
                </a:lnTo>
                <a:lnTo>
                  <a:pt x="2655963" y="5099197"/>
                </a:lnTo>
                <a:lnTo>
                  <a:pt x="2634610" y="5140404"/>
                </a:lnTo>
                <a:lnTo>
                  <a:pt x="2609262" y="5178988"/>
                </a:lnTo>
                <a:lnTo>
                  <a:pt x="2580195" y="5214675"/>
                </a:lnTo>
                <a:lnTo>
                  <a:pt x="2547682" y="5247189"/>
                </a:lnTo>
                <a:lnTo>
                  <a:pt x="2511997" y="5276258"/>
                </a:lnTo>
                <a:lnTo>
                  <a:pt x="2473414" y="5301607"/>
                </a:lnTo>
                <a:lnTo>
                  <a:pt x="2432208" y="5322961"/>
                </a:lnTo>
                <a:lnTo>
                  <a:pt x="2388652" y="5340047"/>
                </a:lnTo>
                <a:lnTo>
                  <a:pt x="2343021" y="5352591"/>
                </a:lnTo>
                <a:lnTo>
                  <a:pt x="2295589" y="5360319"/>
                </a:lnTo>
                <a:lnTo>
                  <a:pt x="2246630" y="5362956"/>
                </a:lnTo>
                <a:lnTo>
                  <a:pt x="449326" y="5362956"/>
                </a:lnTo>
                <a:lnTo>
                  <a:pt x="400366" y="5360319"/>
                </a:lnTo>
                <a:lnTo>
                  <a:pt x="352934" y="5352591"/>
                </a:lnTo>
                <a:lnTo>
                  <a:pt x="307303" y="5340047"/>
                </a:lnTo>
                <a:lnTo>
                  <a:pt x="263747" y="5322961"/>
                </a:lnTo>
                <a:lnTo>
                  <a:pt x="222541" y="5301607"/>
                </a:lnTo>
                <a:lnTo>
                  <a:pt x="183958" y="5276258"/>
                </a:lnTo>
                <a:lnTo>
                  <a:pt x="148273" y="5247189"/>
                </a:lnTo>
                <a:lnTo>
                  <a:pt x="115760" y="5214675"/>
                </a:lnTo>
                <a:lnTo>
                  <a:pt x="86693" y="5178988"/>
                </a:lnTo>
                <a:lnTo>
                  <a:pt x="61345" y="5140404"/>
                </a:lnTo>
                <a:lnTo>
                  <a:pt x="39992" y="5099197"/>
                </a:lnTo>
                <a:lnTo>
                  <a:pt x="22906" y="5055641"/>
                </a:lnTo>
                <a:lnTo>
                  <a:pt x="10363" y="5010009"/>
                </a:lnTo>
                <a:lnTo>
                  <a:pt x="2636" y="4962576"/>
                </a:lnTo>
                <a:lnTo>
                  <a:pt x="0" y="4913617"/>
                </a:lnTo>
                <a:lnTo>
                  <a:pt x="0" y="449325"/>
                </a:lnTo>
                <a:close/>
              </a:path>
              <a:path w="9177655" h="5363210">
                <a:moveTo>
                  <a:pt x="3252216" y="449325"/>
                </a:moveTo>
                <a:lnTo>
                  <a:pt x="3254852" y="400366"/>
                </a:lnTo>
                <a:lnTo>
                  <a:pt x="3262579" y="352934"/>
                </a:lnTo>
                <a:lnTo>
                  <a:pt x="3275122" y="307303"/>
                </a:lnTo>
                <a:lnTo>
                  <a:pt x="3292208" y="263747"/>
                </a:lnTo>
                <a:lnTo>
                  <a:pt x="3313561" y="222541"/>
                </a:lnTo>
                <a:lnTo>
                  <a:pt x="3338909" y="183958"/>
                </a:lnTo>
                <a:lnTo>
                  <a:pt x="3367976" y="148273"/>
                </a:lnTo>
                <a:lnTo>
                  <a:pt x="3400489" y="115760"/>
                </a:lnTo>
                <a:lnTo>
                  <a:pt x="3436174" y="86693"/>
                </a:lnTo>
                <a:lnTo>
                  <a:pt x="3474757" y="61345"/>
                </a:lnTo>
                <a:lnTo>
                  <a:pt x="3515963" y="39992"/>
                </a:lnTo>
                <a:lnTo>
                  <a:pt x="3559519" y="22906"/>
                </a:lnTo>
                <a:lnTo>
                  <a:pt x="3605150" y="10363"/>
                </a:lnTo>
                <a:lnTo>
                  <a:pt x="3652582" y="2636"/>
                </a:lnTo>
                <a:lnTo>
                  <a:pt x="3701542" y="0"/>
                </a:lnTo>
                <a:lnTo>
                  <a:pt x="5498846" y="0"/>
                </a:lnTo>
                <a:lnTo>
                  <a:pt x="5547805" y="2636"/>
                </a:lnTo>
                <a:lnTo>
                  <a:pt x="5595237" y="10363"/>
                </a:lnTo>
                <a:lnTo>
                  <a:pt x="5640868" y="22906"/>
                </a:lnTo>
                <a:lnTo>
                  <a:pt x="5684424" y="39992"/>
                </a:lnTo>
                <a:lnTo>
                  <a:pt x="5725630" y="61345"/>
                </a:lnTo>
                <a:lnTo>
                  <a:pt x="5764213" y="86693"/>
                </a:lnTo>
                <a:lnTo>
                  <a:pt x="5799898" y="115760"/>
                </a:lnTo>
                <a:lnTo>
                  <a:pt x="5832411" y="148273"/>
                </a:lnTo>
                <a:lnTo>
                  <a:pt x="5861478" y="183958"/>
                </a:lnTo>
                <a:lnTo>
                  <a:pt x="5886826" y="222541"/>
                </a:lnTo>
                <a:lnTo>
                  <a:pt x="5908179" y="263747"/>
                </a:lnTo>
                <a:lnTo>
                  <a:pt x="5925265" y="307303"/>
                </a:lnTo>
                <a:lnTo>
                  <a:pt x="5937808" y="352934"/>
                </a:lnTo>
                <a:lnTo>
                  <a:pt x="5945535" y="400366"/>
                </a:lnTo>
                <a:lnTo>
                  <a:pt x="5948172" y="449325"/>
                </a:lnTo>
                <a:lnTo>
                  <a:pt x="5948172" y="4913617"/>
                </a:lnTo>
                <a:lnTo>
                  <a:pt x="5945535" y="4962576"/>
                </a:lnTo>
                <a:lnTo>
                  <a:pt x="5937808" y="5010009"/>
                </a:lnTo>
                <a:lnTo>
                  <a:pt x="5925265" y="5055641"/>
                </a:lnTo>
                <a:lnTo>
                  <a:pt x="5908179" y="5099197"/>
                </a:lnTo>
                <a:lnTo>
                  <a:pt x="5886826" y="5140404"/>
                </a:lnTo>
                <a:lnTo>
                  <a:pt x="5861478" y="5178988"/>
                </a:lnTo>
                <a:lnTo>
                  <a:pt x="5832411" y="5214675"/>
                </a:lnTo>
                <a:lnTo>
                  <a:pt x="5799898" y="5247189"/>
                </a:lnTo>
                <a:lnTo>
                  <a:pt x="5764213" y="5276258"/>
                </a:lnTo>
                <a:lnTo>
                  <a:pt x="5725630" y="5301607"/>
                </a:lnTo>
                <a:lnTo>
                  <a:pt x="5684424" y="5322961"/>
                </a:lnTo>
                <a:lnTo>
                  <a:pt x="5640868" y="5340047"/>
                </a:lnTo>
                <a:lnTo>
                  <a:pt x="5595237" y="5352591"/>
                </a:lnTo>
                <a:lnTo>
                  <a:pt x="5547805" y="5360319"/>
                </a:lnTo>
                <a:lnTo>
                  <a:pt x="5498846" y="5362956"/>
                </a:lnTo>
                <a:lnTo>
                  <a:pt x="3701542" y="5362956"/>
                </a:lnTo>
                <a:lnTo>
                  <a:pt x="3652582" y="5360319"/>
                </a:lnTo>
                <a:lnTo>
                  <a:pt x="3605150" y="5352591"/>
                </a:lnTo>
                <a:lnTo>
                  <a:pt x="3559519" y="5340047"/>
                </a:lnTo>
                <a:lnTo>
                  <a:pt x="3515963" y="5322961"/>
                </a:lnTo>
                <a:lnTo>
                  <a:pt x="3474757" y="5301607"/>
                </a:lnTo>
                <a:lnTo>
                  <a:pt x="3436174" y="5276258"/>
                </a:lnTo>
                <a:lnTo>
                  <a:pt x="3400489" y="5247189"/>
                </a:lnTo>
                <a:lnTo>
                  <a:pt x="3367976" y="5214675"/>
                </a:lnTo>
                <a:lnTo>
                  <a:pt x="3338909" y="5178988"/>
                </a:lnTo>
                <a:lnTo>
                  <a:pt x="3313561" y="5140404"/>
                </a:lnTo>
                <a:lnTo>
                  <a:pt x="3292208" y="5099197"/>
                </a:lnTo>
                <a:lnTo>
                  <a:pt x="3275122" y="5055641"/>
                </a:lnTo>
                <a:lnTo>
                  <a:pt x="3262579" y="5010009"/>
                </a:lnTo>
                <a:lnTo>
                  <a:pt x="3254852" y="4962576"/>
                </a:lnTo>
                <a:lnTo>
                  <a:pt x="3252216" y="4913617"/>
                </a:lnTo>
                <a:lnTo>
                  <a:pt x="3252216" y="449325"/>
                </a:lnTo>
                <a:close/>
              </a:path>
              <a:path w="9177655" h="5363210">
                <a:moveTo>
                  <a:pt x="6481572" y="449325"/>
                </a:moveTo>
                <a:lnTo>
                  <a:pt x="6484208" y="400366"/>
                </a:lnTo>
                <a:lnTo>
                  <a:pt x="6491935" y="352934"/>
                </a:lnTo>
                <a:lnTo>
                  <a:pt x="6504478" y="307303"/>
                </a:lnTo>
                <a:lnTo>
                  <a:pt x="6521564" y="263747"/>
                </a:lnTo>
                <a:lnTo>
                  <a:pt x="6542917" y="222541"/>
                </a:lnTo>
                <a:lnTo>
                  <a:pt x="6568265" y="183958"/>
                </a:lnTo>
                <a:lnTo>
                  <a:pt x="6597332" y="148273"/>
                </a:lnTo>
                <a:lnTo>
                  <a:pt x="6629845" y="115760"/>
                </a:lnTo>
                <a:lnTo>
                  <a:pt x="6665530" y="86693"/>
                </a:lnTo>
                <a:lnTo>
                  <a:pt x="6704113" y="61345"/>
                </a:lnTo>
                <a:lnTo>
                  <a:pt x="6745319" y="39992"/>
                </a:lnTo>
                <a:lnTo>
                  <a:pt x="6788875" y="22906"/>
                </a:lnTo>
                <a:lnTo>
                  <a:pt x="6834506" y="10363"/>
                </a:lnTo>
                <a:lnTo>
                  <a:pt x="6881938" y="2636"/>
                </a:lnTo>
                <a:lnTo>
                  <a:pt x="6930898" y="0"/>
                </a:lnTo>
                <a:lnTo>
                  <a:pt x="8728202" y="0"/>
                </a:lnTo>
                <a:lnTo>
                  <a:pt x="8777161" y="2636"/>
                </a:lnTo>
                <a:lnTo>
                  <a:pt x="8824593" y="10363"/>
                </a:lnTo>
                <a:lnTo>
                  <a:pt x="8870224" y="22906"/>
                </a:lnTo>
                <a:lnTo>
                  <a:pt x="8913780" y="39992"/>
                </a:lnTo>
                <a:lnTo>
                  <a:pt x="8954986" y="61345"/>
                </a:lnTo>
                <a:lnTo>
                  <a:pt x="8993569" y="86693"/>
                </a:lnTo>
                <a:lnTo>
                  <a:pt x="9029254" y="115760"/>
                </a:lnTo>
                <a:lnTo>
                  <a:pt x="9061767" y="148273"/>
                </a:lnTo>
                <a:lnTo>
                  <a:pt x="9090834" y="183958"/>
                </a:lnTo>
                <a:lnTo>
                  <a:pt x="9116182" y="222541"/>
                </a:lnTo>
                <a:lnTo>
                  <a:pt x="9137535" y="263747"/>
                </a:lnTo>
                <a:lnTo>
                  <a:pt x="9154621" y="307303"/>
                </a:lnTo>
                <a:lnTo>
                  <a:pt x="9167164" y="352934"/>
                </a:lnTo>
                <a:lnTo>
                  <a:pt x="9174891" y="400366"/>
                </a:lnTo>
                <a:lnTo>
                  <a:pt x="9177528" y="449325"/>
                </a:lnTo>
                <a:lnTo>
                  <a:pt x="9177528" y="4913617"/>
                </a:lnTo>
                <a:lnTo>
                  <a:pt x="9174891" y="4962576"/>
                </a:lnTo>
                <a:lnTo>
                  <a:pt x="9167164" y="5010009"/>
                </a:lnTo>
                <a:lnTo>
                  <a:pt x="9154621" y="5055641"/>
                </a:lnTo>
                <a:lnTo>
                  <a:pt x="9137535" y="5099197"/>
                </a:lnTo>
                <a:lnTo>
                  <a:pt x="9116182" y="5140404"/>
                </a:lnTo>
                <a:lnTo>
                  <a:pt x="9090834" y="5178988"/>
                </a:lnTo>
                <a:lnTo>
                  <a:pt x="9061767" y="5214675"/>
                </a:lnTo>
                <a:lnTo>
                  <a:pt x="9029254" y="5247189"/>
                </a:lnTo>
                <a:lnTo>
                  <a:pt x="8993569" y="5276258"/>
                </a:lnTo>
                <a:lnTo>
                  <a:pt x="8954986" y="5301607"/>
                </a:lnTo>
                <a:lnTo>
                  <a:pt x="8913780" y="5322961"/>
                </a:lnTo>
                <a:lnTo>
                  <a:pt x="8870224" y="5340047"/>
                </a:lnTo>
                <a:lnTo>
                  <a:pt x="8824593" y="5352591"/>
                </a:lnTo>
                <a:lnTo>
                  <a:pt x="8777161" y="5360319"/>
                </a:lnTo>
                <a:lnTo>
                  <a:pt x="8728202" y="5362956"/>
                </a:lnTo>
                <a:lnTo>
                  <a:pt x="6930898" y="5362956"/>
                </a:lnTo>
                <a:lnTo>
                  <a:pt x="6881938" y="5360319"/>
                </a:lnTo>
                <a:lnTo>
                  <a:pt x="6834506" y="5352591"/>
                </a:lnTo>
                <a:lnTo>
                  <a:pt x="6788875" y="5340047"/>
                </a:lnTo>
                <a:lnTo>
                  <a:pt x="6745319" y="5322961"/>
                </a:lnTo>
                <a:lnTo>
                  <a:pt x="6704113" y="5301607"/>
                </a:lnTo>
                <a:lnTo>
                  <a:pt x="6665530" y="5276258"/>
                </a:lnTo>
                <a:lnTo>
                  <a:pt x="6629845" y="5247189"/>
                </a:lnTo>
                <a:lnTo>
                  <a:pt x="6597332" y="5214675"/>
                </a:lnTo>
                <a:lnTo>
                  <a:pt x="6568265" y="5178988"/>
                </a:lnTo>
                <a:lnTo>
                  <a:pt x="6542917" y="5140404"/>
                </a:lnTo>
                <a:lnTo>
                  <a:pt x="6521564" y="5099197"/>
                </a:lnTo>
                <a:lnTo>
                  <a:pt x="6504478" y="5055641"/>
                </a:lnTo>
                <a:lnTo>
                  <a:pt x="6491935" y="5010009"/>
                </a:lnTo>
                <a:lnTo>
                  <a:pt x="6484208" y="4962576"/>
                </a:lnTo>
                <a:lnTo>
                  <a:pt x="6481572" y="4913617"/>
                </a:lnTo>
                <a:lnTo>
                  <a:pt x="6481572" y="449325"/>
                </a:lnTo>
                <a:close/>
              </a:path>
            </a:pathLst>
          </a:custGeom>
          <a:ln w="19050">
            <a:solidFill>
              <a:srgbClr val="EC7C30"/>
            </a:solidFill>
            <a:prstDash val="sysDash"/>
          </a:ln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3464" y="9715497"/>
            <a:ext cx="987552" cy="43891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668898" y="529971"/>
            <a:ext cx="7350443" cy="5732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sz="3600" b="1" spc="-8" dirty="0">
                <a:solidFill>
                  <a:srgbClr val="005FAC"/>
                </a:solidFill>
                <a:latin typeface="Arial"/>
                <a:cs typeface="Arial"/>
              </a:rPr>
              <a:t>3.</a:t>
            </a:r>
            <a:r>
              <a:rPr sz="3600" b="1" spc="-15" dirty="0">
                <a:solidFill>
                  <a:srgbClr val="005FAC"/>
                </a:solidFill>
                <a:latin typeface="Arial"/>
                <a:cs typeface="Arial"/>
              </a:rPr>
              <a:t> </a:t>
            </a:r>
            <a:r>
              <a:rPr sz="3600" b="1" spc="-8" dirty="0">
                <a:solidFill>
                  <a:srgbClr val="005FAC"/>
                </a:solidFill>
                <a:latin typeface="Arial"/>
                <a:cs typeface="Arial"/>
              </a:rPr>
              <a:t>Pelaporan Sisa</a:t>
            </a:r>
            <a:r>
              <a:rPr sz="3600" b="1" spc="-30" dirty="0">
                <a:solidFill>
                  <a:srgbClr val="005FAC"/>
                </a:solidFill>
                <a:latin typeface="Arial"/>
                <a:cs typeface="Arial"/>
              </a:rPr>
              <a:t> </a:t>
            </a:r>
            <a:r>
              <a:rPr sz="3600" b="1" spc="-8" dirty="0">
                <a:solidFill>
                  <a:srgbClr val="005FAC"/>
                </a:solidFill>
                <a:latin typeface="Arial"/>
                <a:cs typeface="Arial"/>
              </a:rPr>
              <a:t>DAK</a:t>
            </a:r>
            <a:r>
              <a:rPr sz="3600" b="1" spc="15" dirty="0">
                <a:solidFill>
                  <a:srgbClr val="005FAC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005FAC"/>
                </a:solidFill>
                <a:latin typeface="Arial"/>
                <a:cs typeface="Arial"/>
              </a:rPr>
              <a:t>Fisik</a:t>
            </a:r>
            <a:r>
              <a:rPr sz="3600" b="1" spc="-30" dirty="0">
                <a:solidFill>
                  <a:srgbClr val="005FAC"/>
                </a:solidFill>
                <a:latin typeface="Arial"/>
                <a:cs typeface="Arial"/>
              </a:rPr>
              <a:t> </a:t>
            </a:r>
            <a:r>
              <a:rPr sz="3600" b="1" spc="-158" dirty="0">
                <a:solidFill>
                  <a:srgbClr val="005FAC"/>
                </a:solidFill>
                <a:latin typeface="Arial"/>
                <a:cs typeface="Arial"/>
              </a:rPr>
              <a:t>TAYL</a:t>
            </a:r>
            <a:endParaRPr sz="3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193649" y="1529449"/>
            <a:ext cx="2177415" cy="112723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algn="ctr" defTabSz="1371600">
              <a:spcBef>
                <a:spcPts val="150"/>
              </a:spcBef>
            </a:pPr>
            <a:r>
              <a:rPr sz="3600" b="1" spc="-8" dirty="0">
                <a:solidFill>
                  <a:prstClr val="black"/>
                </a:solidFill>
                <a:latin typeface="Calibri"/>
                <a:cs typeface="Calibri"/>
              </a:rPr>
              <a:t>INSPEKTUR</a:t>
            </a:r>
            <a:endParaRPr sz="3600">
              <a:solidFill>
                <a:prstClr val="black"/>
              </a:solidFill>
              <a:latin typeface="Calibri"/>
              <a:cs typeface="Calibri"/>
            </a:endParaRPr>
          </a:p>
          <a:p>
            <a:pPr marL="1905" algn="ctr" defTabSz="1371600">
              <a:spcBef>
                <a:spcPts val="8"/>
              </a:spcBef>
            </a:pPr>
            <a:r>
              <a:rPr sz="3600" b="1" spc="-15" dirty="0">
                <a:solidFill>
                  <a:prstClr val="black"/>
                </a:solidFill>
                <a:latin typeface="Calibri"/>
                <a:cs typeface="Calibri"/>
              </a:rPr>
              <a:t>DAERAH</a:t>
            </a:r>
            <a:endParaRPr sz="3600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999232" y="1415033"/>
            <a:ext cx="10126980" cy="2883218"/>
            <a:chOff x="1999488" y="943355"/>
            <a:chExt cx="6751320" cy="1922145"/>
          </a:xfrm>
        </p:grpSpPr>
        <p:sp>
          <p:nvSpPr>
            <p:cNvPr id="7" name="object 7"/>
            <p:cNvSpPr/>
            <p:nvPr/>
          </p:nvSpPr>
          <p:spPr>
            <a:xfrm>
              <a:off x="1999488" y="1808988"/>
              <a:ext cx="2164080" cy="1056640"/>
            </a:xfrm>
            <a:custGeom>
              <a:avLst/>
              <a:gdLst/>
              <a:ahLst/>
              <a:cxnLst/>
              <a:rect l="l" t="t" r="r" b="b"/>
              <a:pathLst>
                <a:path w="2164079" h="1056639">
                  <a:moveTo>
                    <a:pt x="1988058" y="0"/>
                  </a:moveTo>
                  <a:lnTo>
                    <a:pt x="176022" y="0"/>
                  </a:lnTo>
                  <a:lnTo>
                    <a:pt x="129248" y="6291"/>
                  </a:lnTo>
                  <a:lnTo>
                    <a:pt x="87206" y="24045"/>
                  </a:lnTo>
                  <a:lnTo>
                    <a:pt x="51577" y="51577"/>
                  </a:lnTo>
                  <a:lnTo>
                    <a:pt x="24045" y="87206"/>
                  </a:lnTo>
                  <a:lnTo>
                    <a:pt x="6291" y="129248"/>
                  </a:lnTo>
                  <a:lnTo>
                    <a:pt x="0" y="176022"/>
                  </a:lnTo>
                  <a:lnTo>
                    <a:pt x="0" y="880110"/>
                  </a:lnTo>
                  <a:lnTo>
                    <a:pt x="6291" y="926883"/>
                  </a:lnTo>
                  <a:lnTo>
                    <a:pt x="24045" y="968925"/>
                  </a:lnTo>
                  <a:lnTo>
                    <a:pt x="51577" y="1004554"/>
                  </a:lnTo>
                  <a:lnTo>
                    <a:pt x="87206" y="1032086"/>
                  </a:lnTo>
                  <a:lnTo>
                    <a:pt x="129248" y="1049840"/>
                  </a:lnTo>
                  <a:lnTo>
                    <a:pt x="176022" y="1056132"/>
                  </a:lnTo>
                  <a:lnTo>
                    <a:pt x="1988058" y="1056132"/>
                  </a:lnTo>
                  <a:lnTo>
                    <a:pt x="2034831" y="1049840"/>
                  </a:lnTo>
                  <a:lnTo>
                    <a:pt x="2076873" y="1032086"/>
                  </a:lnTo>
                  <a:lnTo>
                    <a:pt x="2112502" y="1004554"/>
                  </a:lnTo>
                  <a:lnTo>
                    <a:pt x="2140034" y="968925"/>
                  </a:lnTo>
                  <a:lnTo>
                    <a:pt x="2157788" y="926883"/>
                  </a:lnTo>
                  <a:lnTo>
                    <a:pt x="2164079" y="880110"/>
                  </a:lnTo>
                  <a:lnTo>
                    <a:pt x="2164079" y="176022"/>
                  </a:lnTo>
                  <a:lnTo>
                    <a:pt x="2157788" y="129248"/>
                  </a:lnTo>
                  <a:lnTo>
                    <a:pt x="2140034" y="87206"/>
                  </a:lnTo>
                  <a:lnTo>
                    <a:pt x="2112502" y="51577"/>
                  </a:lnTo>
                  <a:lnTo>
                    <a:pt x="2076873" y="24045"/>
                  </a:lnTo>
                  <a:lnTo>
                    <a:pt x="2034831" y="6291"/>
                  </a:lnTo>
                  <a:lnTo>
                    <a:pt x="1988058" y="0"/>
                  </a:lnTo>
                  <a:close/>
                </a:path>
              </a:pathLst>
            </a:custGeom>
            <a:solidFill>
              <a:srgbClr val="DEEBF7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33003" y="943355"/>
              <a:ext cx="717803" cy="858012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3194113" y="2822449"/>
            <a:ext cx="2351723" cy="1312860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marR="7620" defTabSz="1371600">
              <a:spcBef>
                <a:spcPts val="158"/>
              </a:spcBef>
            </a:pPr>
            <a:r>
              <a:rPr sz="2100" b="1" spc="-8" dirty="0">
                <a:solidFill>
                  <a:prstClr val="black"/>
                </a:solidFill>
                <a:latin typeface="Calibri"/>
                <a:cs typeface="Calibri"/>
              </a:rPr>
              <a:t>Merekam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data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 penggunaan</a:t>
            </a:r>
            <a:r>
              <a:rPr sz="2100" spc="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atas</a:t>
            </a: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sisa </a:t>
            </a:r>
            <a:r>
              <a:rPr sz="2100" spc="-45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DAK</a:t>
            </a:r>
            <a:r>
              <a:rPr sz="2100" spc="-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Fisik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3" dirty="0">
                <a:solidFill>
                  <a:prstClr val="black"/>
                </a:solidFill>
                <a:latin typeface="Calibri"/>
                <a:cs typeface="Calibri"/>
              </a:rPr>
              <a:t>TAYL</a:t>
            </a:r>
            <a:r>
              <a:rPr sz="2100" spc="-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pada 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OMSPAN.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971800" y="4850891"/>
            <a:ext cx="3246120" cy="1227773"/>
          </a:xfrm>
          <a:custGeom>
            <a:avLst/>
            <a:gdLst/>
            <a:ahLst/>
            <a:cxnLst/>
            <a:rect l="l" t="t" r="r" b="b"/>
            <a:pathLst>
              <a:path w="2164079" h="818514">
                <a:moveTo>
                  <a:pt x="2027682" y="0"/>
                </a:moveTo>
                <a:lnTo>
                  <a:pt x="136398" y="0"/>
                </a:lnTo>
                <a:lnTo>
                  <a:pt x="93293" y="6955"/>
                </a:lnTo>
                <a:lnTo>
                  <a:pt x="55851" y="26322"/>
                </a:lnTo>
                <a:lnTo>
                  <a:pt x="26322" y="55851"/>
                </a:lnTo>
                <a:lnTo>
                  <a:pt x="6955" y="93293"/>
                </a:lnTo>
                <a:lnTo>
                  <a:pt x="0" y="136398"/>
                </a:lnTo>
                <a:lnTo>
                  <a:pt x="0" y="681990"/>
                </a:lnTo>
                <a:lnTo>
                  <a:pt x="6955" y="725094"/>
                </a:lnTo>
                <a:lnTo>
                  <a:pt x="26322" y="762536"/>
                </a:lnTo>
                <a:lnTo>
                  <a:pt x="55851" y="792065"/>
                </a:lnTo>
                <a:lnTo>
                  <a:pt x="93293" y="811432"/>
                </a:lnTo>
                <a:lnTo>
                  <a:pt x="136398" y="818388"/>
                </a:lnTo>
                <a:lnTo>
                  <a:pt x="2027682" y="818388"/>
                </a:lnTo>
                <a:lnTo>
                  <a:pt x="2070786" y="811432"/>
                </a:lnTo>
                <a:lnTo>
                  <a:pt x="2108228" y="792065"/>
                </a:lnTo>
                <a:lnTo>
                  <a:pt x="2137757" y="762536"/>
                </a:lnTo>
                <a:lnTo>
                  <a:pt x="2157124" y="725094"/>
                </a:lnTo>
                <a:lnTo>
                  <a:pt x="2164079" y="681990"/>
                </a:lnTo>
                <a:lnTo>
                  <a:pt x="2164079" y="136398"/>
                </a:lnTo>
                <a:lnTo>
                  <a:pt x="2157124" y="93293"/>
                </a:lnTo>
                <a:lnTo>
                  <a:pt x="2137757" y="55851"/>
                </a:lnTo>
                <a:lnTo>
                  <a:pt x="2108228" y="26322"/>
                </a:lnTo>
                <a:lnTo>
                  <a:pt x="2070786" y="6955"/>
                </a:lnTo>
                <a:lnTo>
                  <a:pt x="2027682" y="0"/>
                </a:lnTo>
                <a:close/>
              </a:path>
            </a:pathLst>
          </a:custGeom>
          <a:solidFill>
            <a:srgbClr val="DEEBF7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50679" y="4943855"/>
            <a:ext cx="2557463" cy="989695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marR="7620" defTabSz="1371600">
              <a:spcBef>
                <a:spcPts val="158"/>
              </a:spcBef>
            </a:pPr>
            <a:r>
              <a:rPr sz="2100" b="1" spc="-8" dirty="0">
                <a:solidFill>
                  <a:prstClr val="black"/>
                </a:solidFill>
                <a:latin typeface="Calibri"/>
                <a:cs typeface="Calibri"/>
              </a:rPr>
              <a:t>Mencetak</a:t>
            </a:r>
            <a:r>
              <a:rPr sz="2100" b="1" spc="-10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Laporan</a:t>
            </a:r>
            <a:r>
              <a:rPr sz="2100" spc="-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Sisa </a:t>
            </a:r>
            <a:r>
              <a:rPr sz="2100" spc="-45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DAK</a:t>
            </a:r>
            <a:r>
              <a:rPr sz="2100" spc="-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Fisik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3" dirty="0">
                <a:solidFill>
                  <a:prstClr val="black"/>
                </a:solidFill>
                <a:latin typeface="Calibri"/>
                <a:cs typeface="Calibri"/>
              </a:rPr>
              <a:t>TAYL</a:t>
            </a:r>
            <a:r>
              <a:rPr sz="2100" spc="-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pada 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OMSPAN.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840980" y="6574535"/>
            <a:ext cx="3246120" cy="1227773"/>
          </a:xfrm>
          <a:custGeom>
            <a:avLst/>
            <a:gdLst/>
            <a:ahLst/>
            <a:cxnLst/>
            <a:rect l="l" t="t" r="r" b="b"/>
            <a:pathLst>
              <a:path w="2164079" h="818514">
                <a:moveTo>
                  <a:pt x="2027681" y="0"/>
                </a:moveTo>
                <a:lnTo>
                  <a:pt x="136397" y="0"/>
                </a:lnTo>
                <a:lnTo>
                  <a:pt x="93293" y="6955"/>
                </a:lnTo>
                <a:lnTo>
                  <a:pt x="55851" y="26322"/>
                </a:lnTo>
                <a:lnTo>
                  <a:pt x="26322" y="55851"/>
                </a:lnTo>
                <a:lnTo>
                  <a:pt x="6955" y="93293"/>
                </a:lnTo>
                <a:lnTo>
                  <a:pt x="0" y="136398"/>
                </a:lnTo>
                <a:lnTo>
                  <a:pt x="0" y="681989"/>
                </a:lnTo>
                <a:lnTo>
                  <a:pt x="6955" y="725094"/>
                </a:lnTo>
                <a:lnTo>
                  <a:pt x="26322" y="762536"/>
                </a:lnTo>
                <a:lnTo>
                  <a:pt x="55851" y="792065"/>
                </a:lnTo>
                <a:lnTo>
                  <a:pt x="93293" y="811432"/>
                </a:lnTo>
                <a:lnTo>
                  <a:pt x="136397" y="818388"/>
                </a:lnTo>
                <a:lnTo>
                  <a:pt x="2027681" y="818388"/>
                </a:lnTo>
                <a:lnTo>
                  <a:pt x="2070786" y="811432"/>
                </a:lnTo>
                <a:lnTo>
                  <a:pt x="2108228" y="792065"/>
                </a:lnTo>
                <a:lnTo>
                  <a:pt x="2137757" y="762536"/>
                </a:lnTo>
                <a:lnTo>
                  <a:pt x="2157124" y="725094"/>
                </a:lnTo>
                <a:lnTo>
                  <a:pt x="2164079" y="681989"/>
                </a:lnTo>
                <a:lnTo>
                  <a:pt x="2164079" y="136398"/>
                </a:lnTo>
                <a:lnTo>
                  <a:pt x="2157124" y="93293"/>
                </a:lnTo>
                <a:lnTo>
                  <a:pt x="2137757" y="55851"/>
                </a:lnTo>
                <a:lnTo>
                  <a:pt x="2108228" y="26322"/>
                </a:lnTo>
                <a:lnTo>
                  <a:pt x="2070786" y="6955"/>
                </a:lnTo>
                <a:lnTo>
                  <a:pt x="2027681" y="0"/>
                </a:lnTo>
                <a:close/>
              </a:path>
            </a:pathLst>
          </a:custGeom>
          <a:solidFill>
            <a:srgbClr val="FFF1CC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019479" y="6667501"/>
            <a:ext cx="2858453" cy="98873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marR="7620" defTabSz="1371600">
              <a:spcBef>
                <a:spcPts val="150"/>
              </a:spcBef>
            </a:pP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Menand</a:t>
            </a:r>
            <a:r>
              <a:rPr sz="2100" b="1" spc="-30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100" b="1" spc="-15" dirty="0">
                <a:solidFill>
                  <a:prstClr val="black"/>
                </a:solidFill>
                <a:latin typeface="Calibri"/>
                <a:cs typeface="Calibri"/>
              </a:rPr>
              <a:t>ta</a:t>
            </a: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n</a:t>
            </a:r>
            <a:r>
              <a:rPr sz="2100" b="1" spc="-45" dirty="0">
                <a:solidFill>
                  <a:prstClr val="black"/>
                </a:solidFill>
                <a:latin typeface="Calibri"/>
                <a:cs typeface="Calibri"/>
              </a:rPr>
              <a:t>g</a:t>
            </a:r>
            <a:r>
              <a:rPr sz="2100" b="1" spc="-15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ni</a:t>
            </a:r>
            <a:r>
              <a:rPr sz="2100" b="1" spc="-5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La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p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o</a:t>
            </a:r>
            <a:r>
              <a:rPr sz="2100" spc="-30" dirty="0">
                <a:solidFill>
                  <a:prstClr val="black"/>
                </a:solidFill>
                <a:latin typeface="Calibri"/>
                <a:cs typeface="Calibri"/>
              </a:rPr>
              <a:t>r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an  Sisa</a:t>
            </a:r>
            <a:r>
              <a:rPr sz="2100" spc="-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DAK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 Fisik</a:t>
            </a:r>
            <a:r>
              <a:rPr sz="2100" spc="-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3" dirty="0">
                <a:solidFill>
                  <a:prstClr val="black"/>
                </a:solidFill>
                <a:latin typeface="Calibri"/>
                <a:cs typeface="Calibri"/>
              </a:rPr>
              <a:t>TAYL</a:t>
            </a:r>
            <a:r>
              <a:rPr sz="21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yang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diserahkan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 oleh</a:t>
            </a:r>
            <a:r>
              <a:rPr sz="2100" spc="-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BPKAD.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987801" y="6574535"/>
            <a:ext cx="3246120" cy="1584960"/>
          </a:xfrm>
          <a:custGeom>
            <a:avLst/>
            <a:gdLst/>
            <a:ahLst/>
            <a:cxnLst/>
            <a:rect l="l" t="t" r="r" b="b"/>
            <a:pathLst>
              <a:path w="2164079" h="1056639">
                <a:moveTo>
                  <a:pt x="1988058" y="0"/>
                </a:moveTo>
                <a:lnTo>
                  <a:pt x="176021" y="0"/>
                </a:lnTo>
                <a:lnTo>
                  <a:pt x="129248" y="6291"/>
                </a:lnTo>
                <a:lnTo>
                  <a:pt x="87206" y="24045"/>
                </a:lnTo>
                <a:lnTo>
                  <a:pt x="51577" y="51577"/>
                </a:lnTo>
                <a:lnTo>
                  <a:pt x="24045" y="87206"/>
                </a:lnTo>
                <a:lnTo>
                  <a:pt x="6291" y="129248"/>
                </a:lnTo>
                <a:lnTo>
                  <a:pt x="0" y="176021"/>
                </a:lnTo>
                <a:lnTo>
                  <a:pt x="0" y="880110"/>
                </a:lnTo>
                <a:lnTo>
                  <a:pt x="6291" y="926883"/>
                </a:lnTo>
                <a:lnTo>
                  <a:pt x="24045" y="968925"/>
                </a:lnTo>
                <a:lnTo>
                  <a:pt x="51577" y="1004554"/>
                </a:lnTo>
                <a:lnTo>
                  <a:pt x="87206" y="1032086"/>
                </a:lnTo>
                <a:lnTo>
                  <a:pt x="129248" y="1049840"/>
                </a:lnTo>
                <a:lnTo>
                  <a:pt x="176021" y="1056132"/>
                </a:lnTo>
                <a:lnTo>
                  <a:pt x="1988058" y="1056132"/>
                </a:lnTo>
                <a:lnTo>
                  <a:pt x="2034831" y="1049840"/>
                </a:lnTo>
                <a:lnTo>
                  <a:pt x="2076873" y="1032086"/>
                </a:lnTo>
                <a:lnTo>
                  <a:pt x="2112502" y="1004554"/>
                </a:lnTo>
                <a:lnTo>
                  <a:pt x="2140034" y="968925"/>
                </a:lnTo>
                <a:lnTo>
                  <a:pt x="2157788" y="926883"/>
                </a:lnTo>
                <a:lnTo>
                  <a:pt x="2164080" y="880110"/>
                </a:lnTo>
                <a:lnTo>
                  <a:pt x="2164080" y="176021"/>
                </a:lnTo>
                <a:lnTo>
                  <a:pt x="2157788" y="129248"/>
                </a:lnTo>
                <a:lnTo>
                  <a:pt x="2140034" y="87206"/>
                </a:lnTo>
                <a:lnTo>
                  <a:pt x="2112502" y="51577"/>
                </a:lnTo>
                <a:lnTo>
                  <a:pt x="2076873" y="24045"/>
                </a:lnTo>
                <a:lnTo>
                  <a:pt x="2034831" y="6291"/>
                </a:lnTo>
                <a:lnTo>
                  <a:pt x="1988058" y="0"/>
                </a:lnTo>
                <a:close/>
              </a:path>
            </a:pathLst>
          </a:custGeom>
          <a:solidFill>
            <a:srgbClr val="DEEBF7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83635" y="6684379"/>
            <a:ext cx="2691765" cy="1312860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marR="7620" defTabSz="1371600">
              <a:spcBef>
                <a:spcPts val="158"/>
              </a:spcBef>
            </a:pPr>
            <a:r>
              <a:rPr sz="2100" b="1" spc="-8" dirty="0">
                <a:solidFill>
                  <a:prstClr val="black"/>
                </a:solidFill>
                <a:latin typeface="Calibri"/>
                <a:cs typeface="Calibri"/>
              </a:rPr>
              <a:t>Me</a:t>
            </a:r>
            <a:r>
              <a:rPr sz="2100" b="1" spc="-38" dirty="0">
                <a:solidFill>
                  <a:prstClr val="black"/>
                </a:solidFill>
                <a:latin typeface="Calibri"/>
                <a:cs typeface="Calibri"/>
              </a:rPr>
              <a:t>n</a:t>
            </a:r>
            <a:r>
              <a:rPr sz="2100" b="1" spc="-53" dirty="0">
                <a:solidFill>
                  <a:prstClr val="black"/>
                </a:solidFill>
                <a:latin typeface="Calibri"/>
                <a:cs typeface="Calibri"/>
              </a:rPr>
              <a:t>y</a:t>
            </a: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ampai</a:t>
            </a:r>
            <a:r>
              <a:rPr sz="2100" b="1" spc="-23" dirty="0">
                <a:solidFill>
                  <a:prstClr val="black"/>
                </a:solidFill>
                <a:latin typeface="Calibri"/>
                <a:cs typeface="Calibri"/>
              </a:rPr>
              <a:t>ka</a:t>
            </a: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n</a:t>
            </a:r>
            <a:r>
              <a:rPr sz="2100" b="1" spc="-6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La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p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o</a:t>
            </a:r>
            <a:r>
              <a:rPr sz="2100" spc="-38" dirty="0">
                <a:solidFill>
                  <a:prstClr val="black"/>
                </a:solidFill>
                <a:latin typeface="Calibri"/>
                <a:cs typeface="Calibri"/>
              </a:rPr>
              <a:t>r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an 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Sisa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DAK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Fisik </a:t>
            </a:r>
            <a:r>
              <a:rPr sz="2100" spc="-83" dirty="0">
                <a:solidFill>
                  <a:prstClr val="black"/>
                </a:solidFill>
                <a:latin typeface="Calibri"/>
                <a:cs typeface="Calibri"/>
              </a:rPr>
              <a:t>TAYL </a:t>
            </a:r>
            <a:r>
              <a:rPr sz="2100" spc="-7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kepada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Kepala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Daerah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 dan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Inspektur</a:t>
            </a:r>
            <a:r>
              <a:rPr sz="2100" spc="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Daerah.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505457" y="2745485"/>
            <a:ext cx="482918" cy="489585"/>
          </a:xfrm>
          <a:custGeom>
            <a:avLst/>
            <a:gdLst/>
            <a:ahLst/>
            <a:cxnLst/>
            <a:rect l="l" t="t" r="r" b="b"/>
            <a:pathLst>
              <a:path w="321944" h="326389">
                <a:moveTo>
                  <a:pt x="160781" y="0"/>
                </a:moveTo>
                <a:lnTo>
                  <a:pt x="118048" y="5826"/>
                </a:lnTo>
                <a:lnTo>
                  <a:pt x="79643" y="22267"/>
                </a:lnTo>
                <a:lnTo>
                  <a:pt x="47101" y="47767"/>
                </a:lnTo>
                <a:lnTo>
                  <a:pt x="21956" y="80772"/>
                </a:lnTo>
                <a:lnTo>
                  <a:pt x="5744" y="119723"/>
                </a:lnTo>
                <a:lnTo>
                  <a:pt x="0" y="163067"/>
                </a:lnTo>
                <a:lnTo>
                  <a:pt x="5744" y="206412"/>
                </a:lnTo>
                <a:lnTo>
                  <a:pt x="21956" y="245363"/>
                </a:lnTo>
                <a:lnTo>
                  <a:pt x="47101" y="278368"/>
                </a:lnTo>
                <a:lnTo>
                  <a:pt x="79643" y="303868"/>
                </a:lnTo>
                <a:lnTo>
                  <a:pt x="118048" y="320309"/>
                </a:lnTo>
                <a:lnTo>
                  <a:pt x="160781" y="326136"/>
                </a:lnTo>
                <a:lnTo>
                  <a:pt x="203515" y="320309"/>
                </a:lnTo>
                <a:lnTo>
                  <a:pt x="241920" y="303868"/>
                </a:lnTo>
                <a:lnTo>
                  <a:pt x="274462" y="278368"/>
                </a:lnTo>
                <a:lnTo>
                  <a:pt x="299607" y="245363"/>
                </a:lnTo>
                <a:lnTo>
                  <a:pt x="315819" y="206412"/>
                </a:lnTo>
                <a:lnTo>
                  <a:pt x="321563" y="163067"/>
                </a:lnTo>
                <a:lnTo>
                  <a:pt x="315819" y="119723"/>
                </a:lnTo>
                <a:lnTo>
                  <a:pt x="299607" y="80772"/>
                </a:lnTo>
                <a:lnTo>
                  <a:pt x="274462" y="47767"/>
                </a:lnTo>
                <a:lnTo>
                  <a:pt x="241920" y="22267"/>
                </a:lnTo>
                <a:lnTo>
                  <a:pt x="203515" y="5826"/>
                </a:lnTo>
                <a:lnTo>
                  <a:pt x="160781" y="0"/>
                </a:lnTo>
                <a:close/>
              </a:path>
            </a:pathLst>
          </a:custGeom>
          <a:solidFill>
            <a:srgbClr val="5B9BD4">
              <a:alpha val="85096"/>
            </a:srgbClr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621281" y="2731961"/>
            <a:ext cx="250508" cy="481863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3000" dirty="0">
                <a:solidFill>
                  <a:srgbClr val="FFFFFF"/>
                </a:solidFill>
                <a:latin typeface="Arial MT"/>
                <a:cs typeface="Arial MT"/>
              </a:rPr>
              <a:t>1</a:t>
            </a:r>
            <a:endParaRPr sz="3000">
              <a:solidFill>
                <a:prstClr val="black"/>
              </a:solidFill>
              <a:latin typeface="Arial MT"/>
              <a:cs typeface="Arial MT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462023" y="4748022"/>
            <a:ext cx="482918" cy="489585"/>
          </a:xfrm>
          <a:custGeom>
            <a:avLst/>
            <a:gdLst/>
            <a:ahLst/>
            <a:cxnLst/>
            <a:rect l="l" t="t" r="r" b="b"/>
            <a:pathLst>
              <a:path w="321944" h="326389">
                <a:moveTo>
                  <a:pt x="160781" y="0"/>
                </a:moveTo>
                <a:lnTo>
                  <a:pt x="118048" y="5826"/>
                </a:lnTo>
                <a:lnTo>
                  <a:pt x="79643" y="22267"/>
                </a:lnTo>
                <a:lnTo>
                  <a:pt x="47101" y="47767"/>
                </a:lnTo>
                <a:lnTo>
                  <a:pt x="21956" y="80772"/>
                </a:lnTo>
                <a:lnTo>
                  <a:pt x="5744" y="119723"/>
                </a:lnTo>
                <a:lnTo>
                  <a:pt x="0" y="163067"/>
                </a:lnTo>
                <a:lnTo>
                  <a:pt x="5744" y="206412"/>
                </a:lnTo>
                <a:lnTo>
                  <a:pt x="21956" y="245363"/>
                </a:lnTo>
                <a:lnTo>
                  <a:pt x="47101" y="278368"/>
                </a:lnTo>
                <a:lnTo>
                  <a:pt x="79643" y="303868"/>
                </a:lnTo>
                <a:lnTo>
                  <a:pt x="118048" y="320309"/>
                </a:lnTo>
                <a:lnTo>
                  <a:pt x="160781" y="326136"/>
                </a:lnTo>
                <a:lnTo>
                  <a:pt x="203515" y="320309"/>
                </a:lnTo>
                <a:lnTo>
                  <a:pt x="241920" y="303868"/>
                </a:lnTo>
                <a:lnTo>
                  <a:pt x="274462" y="278368"/>
                </a:lnTo>
                <a:lnTo>
                  <a:pt x="299607" y="245363"/>
                </a:lnTo>
                <a:lnTo>
                  <a:pt x="315819" y="206412"/>
                </a:lnTo>
                <a:lnTo>
                  <a:pt x="321563" y="163067"/>
                </a:lnTo>
                <a:lnTo>
                  <a:pt x="315819" y="119723"/>
                </a:lnTo>
                <a:lnTo>
                  <a:pt x="299607" y="80772"/>
                </a:lnTo>
                <a:lnTo>
                  <a:pt x="274462" y="47767"/>
                </a:lnTo>
                <a:lnTo>
                  <a:pt x="241920" y="22267"/>
                </a:lnTo>
                <a:lnTo>
                  <a:pt x="203515" y="5826"/>
                </a:lnTo>
                <a:lnTo>
                  <a:pt x="160781" y="0"/>
                </a:lnTo>
                <a:close/>
              </a:path>
            </a:pathLst>
          </a:custGeom>
          <a:solidFill>
            <a:srgbClr val="5B9BD4">
              <a:alpha val="85096"/>
            </a:srgbClr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577847" y="4735449"/>
            <a:ext cx="250508" cy="481863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3000" dirty="0">
                <a:solidFill>
                  <a:srgbClr val="FFFFFF"/>
                </a:solidFill>
                <a:latin typeface="Arial MT"/>
                <a:cs typeface="Arial MT"/>
              </a:rPr>
              <a:t>2</a:t>
            </a:r>
            <a:endParaRPr sz="3000">
              <a:solidFill>
                <a:prstClr val="black"/>
              </a:solidFill>
              <a:latin typeface="Arial MT"/>
              <a:cs typeface="Arial MT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489453" y="6517385"/>
            <a:ext cx="482918" cy="487680"/>
          </a:xfrm>
          <a:custGeom>
            <a:avLst/>
            <a:gdLst/>
            <a:ahLst/>
            <a:cxnLst/>
            <a:rect l="l" t="t" r="r" b="b"/>
            <a:pathLst>
              <a:path w="321944" h="325120">
                <a:moveTo>
                  <a:pt x="160781" y="0"/>
                </a:moveTo>
                <a:lnTo>
                  <a:pt x="118048" y="5796"/>
                </a:lnTo>
                <a:lnTo>
                  <a:pt x="79643" y="22154"/>
                </a:lnTo>
                <a:lnTo>
                  <a:pt x="47101" y="47529"/>
                </a:lnTo>
                <a:lnTo>
                  <a:pt x="21956" y="80376"/>
                </a:lnTo>
                <a:lnTo>
                  <a:pt x="5744" y="119150"/>
                </a:lnTo>
                <a:lnTo>
                  <a:pt x="0" y="162306"/>
                </a:lnTo>
                <a:lnTo>
                  <a:pt x="5744" y="205461"/>
                </a:lnTo>
                <a:lnTo>
                  <a:pt x="21956" y="244235"/>
                </a:lnTo>
                <a:lnTo>
                  <a:pt x="47101" y="277082"/>
                </a:lnTo>
                <a:lnTo>
                  <a:pt x="79643" y="302457"/>
                </a:lnTo>
                <a:lnTo>
                  <a:pt x="118048" y="318815"/>
                </a:lnTo>
                <a:lnTo>
                  <a:pt x="160781" y="324612"/>
                </a:lnTo>
                <a:lnTo>
                  <a:pt x="203515" y="318815"/>
                </a:lnTo>
                <a:lnTo>
                  <a:pt x="241920" y="302457"/>
                </a:lnTo>
                <a:lnTo>
                  <a:pt x="274462" y="277082"/>
                </a:lnTo>
                <a:lnTo>
                  <a:pt x="299607" y="244235"/>
                </a:lnTo>
                <a:lnTo>
                  <a:pt x="315819" y="205461"/>
                </a:lnTo>
                <a:lnTo>
                  <a:pt x="321563" y="162306"/>
                </a:lnTo>
                <a:lnTo>
                  <a:pt x="315819" y="119150"/>
                </a:lnTo>
                <a:lnTo>
                  <a:pt x="299607" y="80376"/>
                </a:lnTo>
                <a:lnTo>
                  <a:pt x="274462" y="47529"/>
                </a:lnTo>
                <a:lnTo>
                  <a:pt x="241920" y="22154"/>
                </a:lnTo>
                <a:lnTo>
                  <a:pt x="203515" y="5796"/>
                </a:lnTo>
                <a:lnTo>
                  <a:pt x="160781" y="0"/>
                </a:lnTo>
                <a:close/>
              </a:path>
            </a:pathLst>
          </a:custGeom>
          <a:solidFill>
            <a:srgbClr val="5B9BD4">
              <a:alpha val="85096"/>
            </a:srgbClr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606230" y="6502907"/>
            <a:ext cx="250508" cy="480901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3000" dirty="0">
                <a:solidFill>
                  <a:srgbClr val="FFFFFF"/>
                </a:solidFill>
                <a:latin typeface="Arial MT"/>
                <a:cs typeface="Arial MT"/>
              </a:rPr>
              <a:t>3</a:t>
            </a:r>
            <a:endParaRPr sz="3000">
              <a:solidFill>
                <a:prstClr val="black"/>
              </a:solidFill>
              <a:latin typeface="Arial MT"/>
              <a:cs typeface="Arial MT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7331201" y="6517385"/>
            <a:ext cx="482918" cy="487680"/>
          </a:xfrm>
          <a:custGeom>
            <a:avLst/>
            <a:gdLst/>
            <a:ahLst/>
            <a:cxnLst/>
            <a:rect l="l" t="t" r="r" b="b"/>
            <a:pathLst>
              <a:path w="321945" h="325120">
                <a:moveTo>
                  <a:pt x="160782" y="0"/>
                </a:moveTo>
                <a:lnTo>
                  <a:pt x="118048" y="5796"/>
                </a:lnTo>
                <a:lnTo>
                  <a:pt x="79643" y="22154"/>
                </a:lnTo>
                <a:lnTo>
                  <a:pt x="47101" y="47529"/>
                </a:lnTo>
                <a:lnTo>
                  <a:pt x="21956" y="80376"/>
                </a:lnTo>
                <a:lnTo>
                  <a:pt x="5744" y="119150"/>
                </a:lnTo>
                <a:lnTo>
                  <a:pt x="0" y="162306"/>
                </a:lnTo>
                <a:lnTo>
                  <a:pt x="5744" y="205461"/>
                </a:lnTo>
                <a:lnTo>
                  <a:pt x="21956" y="244235"/>
                </a:lnTo>
                <a:lnTo>
                  <a:pt x="47101" y="277082"/>
                </a:lnTo>
                <a:lnTo>
                  <a:pt x="79643" y="302457"/>
                </a:lnTo>
                <a:lnTo>
                  <a:pt x="118048" y="318815"/>
                </a:lnTo>
                <a:lnTo>
                  <a:pt x="160782" y="324612"/>
                </a:lnTo>
                <a:lnTo>
                  <a:pt x="203515" y="318815"/>
                </a:lnTo>
                <a:lnTo>
                  <a:pt x="241920" y="302457"/>
                </a:lnTo>
                <a:lnTo>
                  <a:pt x="274462" y="277082"/>
                </a:lnTo>
                <a:lnTo>
                  <a:pt x="299607" y="244235"/>
                </a:lnTo>
                <a:lnTo>
                  <a:pt x="315819" y="205461"/>
                </a:lnTo>
                <a:lnTo>
                  <a:pt x="321564" y="162306"/>
                </a:lnTo>
                <a:lnTo>
                  <a:pt x="315819" y="119150"/>
                </a:lnTo>
                <a:lnTo>
                  <a:pt x="299607" y="80376"/>
                </a:lnTo>
                <a:lnTo>
                  <a:pt x="274462" y="47529"/>
                </a:lnTo>
                <a:lnTo>
                  <a:pt x="241920" y="22154"/>
                </a:lnTo>
                <a:lnTo>
                  <a:pt x="203515" y="5796"/>
                </a:lnTo>
                <a:lnTo>
                  <a:pt x="160782" y="0"/>
                </a:lnTo>
                <a:close/>
              </a:path>
            </a:pathLst>
          </a:custGeom>
          <a:solidFill>
            <a:srgbClr val="5B9BD4">
              <a:alpha val="85096"/>
            </a:srgbClr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448930" y="6502907"/>
            <a:ext cx="250508" cy="480901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3000" dirty="0">
                <a:solidFill>
                  <a:srgbClr val="FFFFFF"/>
                </a:solidFill>
                <a:latin typeface="Arial MT"/>
                <a:cs typeface="Arial MT"/>
              </a:rPr>
              <a:t>4</a:t>
            </a:r>
            <a:endParaRPr sz="3000">
              <a:solidFill>
                <a:prstClr val="black"/>
              </a:solidFill>
              <a:latin typeface="Arial MT"/>
              <a:cs typeface="Arial MT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2225529" y="6531101"/>
            <a:ext cx="484823" cy="489585"/>
          </a:xfrm>
          <a:custGeom>
            <a:avLst/>
            <a:gdLst/>
            <a:ahLst/>
            <a:cxnLst/>
            <a:rect l="l" t="t" r="r" b="b"/>
            <a:pathLst>
              <a:path w="323215" h="326389">
                <a:moveTo>
                  <a:pt x="161544" y="0"/>
                </a:moveTo>
                <a:lnTo>
                  <a:pt x="118577" y="5826"/>
                </a:lnTo>
                <a:lnTo>
                  <a:pt x="79981" y="22267"/>
                </a:lnTo>
                <a:lnTo>
                  <a:pt x="47291" y="47767"/>
                </a:lnTo>
                <a:lnTo>
                  <a:pt x="22041" y="80771"/>
                </a:lnTo>
                <a:lnTo>
                  <a:pt x="5766" y="119723"/>
                </a:lnTo>
                <a:lnTo>
                  <a:pt x="0" y="163067"/>
                </a:lnTo>
                <a:lnTo>
                  <a:pt x="5766" y="206412"/>
                </a:lnTo>
                <a:lnTo>
                  <a:pt x="22041" y="245363"/>
                </a:lnTo>
                <a:lnTo>
                  <a:pt x="47291" y="278368"/>
                </a:lnTo>
                <a:lnTo>
                  <a:pt x="79981" y="303868"/>
                </a:lnTo>
                <a:lnTo>
                  <a:pt x="118577" y="320309"/>
                </a:lnTo>
                <a:lnTo>
                  <a:pt x="161544" y="326135"/>
                </a:lnTo>
                <a:lnTo>
                  <a:pt x="204510" y="320309"/>
                </a:lnTo>
                <a:lnTo>
                  <a:pt x="243106" y="303868"/>
                </a:lnTo>
                <a:lnTo>
                  <a:pt x="275796" y="278368"/>
                </a:lnTo>
                <a:lnTo>
                  <a:pt x="301046" y="245363"/>
                </a:lnTo>
                <a:lnTo>
                  <a:pt x="317321" y="206412"/>
                </a:lnTo>
                <a:lnTo>
                  <a:pt x="323088" y="163067"/>
                </a:lnTo>
                <a:lnTo>
                  <a:pt x="317321" y="119723"/>
                </a:lnTo>
                <a:lnTo>
                  <a:pt x="301046" y="80771"/>
                </a:lnTo>
                <a:lnTo>
                  <a:pt x="275796" y="47767"/>
                </a:lnTo>
                <a:lnTo>
                  <a:pt x="243106" y="22267"/>
                </a:lnTo>
                <a:lnTo>
                  <a:pt x="204510" y="5826"/>
                </a:lnTo>
                <a:lnTo>
                  <a:pt x="161544" y="0"/>
                </a:lnTo>
                <a:close/>
              </a:path>
            </a:pathLst>
          </a:custGeom>
          <a:solidFill>
            <a:srgbClr val="5B9BD4">
              <a:alpha val="85096"/>
            </a:srgbClr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2344018" y="6517500"/>
            <a:ext cx="251460" cy="481863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3000" dirty="0">
                <a:solidFill>
                  <a:srgbClr val="FFFFFF"/>
                </a:solidFill>
                <a:latin typeface="Arial MT"/>
                <a:cs typeface="Arial MT"/>
              </a:rPr>
              <a:t>5</a:t>
            </a:r>
            <a:endParaRPr sz="3000">
              <a:solidFill>
                <a:prstClr val="black"/>
              </a:solidFill>
              <a:latin typeface="Arial MT"/>
              <a:cs typeface="Arial MT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2494025" y="1376171"/>
            <a:ext cx="13487400" cy="6426518"/>
            <a:chOff x="1662683" y="917447"/>
            <a:chExt cx="8991600" cy="4284345"/>
          </a:xfrm>
        </p:grpSpPr>
        <p:sp>
          <p:nvSpPr>
            <p:cNvPr id="27" name="object 27"/>
            <p:cNvSpPr/>
            <p:nvPr/>
          </p:nvSpPr>
          <p:spPr>
            <a:xfrm>
              <a:off x="2927223" y="2865119"/>
              <a:ext cx="2230755" cy="2012314"/>
            </a:xfrm>
            <a:custGeom>
              <a:avLst/>
              <a:gdLst/>
              <a:ahLst/>
              <a:cxnLst/>
              <a:rect l="l" t="t" r="r" b="b"/>
              <a:pathLst>
                <a:path w="2230754" h="2012314">
                  <a:moveTo>
                    <a:pt x="171450" y="205740"/>
                  </a:moveTo>
                  <a:lnTo>
                    <a:pt x="114300" y="205740"/>
                  </a:lnTo>
                  <a:lnTo>
                    <a:pt x="114300" y="0"/>
                  </a:lnTo>
                  <a:lnTo>
                    <a:pt x="57150" y="0"/>
                  </a:lnTo>
                  <a:lnTo>
                    <a:pt x="57150" y="205740"/>
                  </a:lnTo>
                  <a:lnTo>
                    <a:pt x="0" y="205740"/>
                  </a:lnTo>
                  <a:lnTo>
                    <a:pt x="85725" y="377190"/>
                  </a:lnTo>
                  <a:lnTo>
                    <a:pt x="157162" y="234315"/>
                  </a:lnTo>
                  <a:lnTo>
                    <a:pt x="171450" y="205740"/>
                  </a:lnTo>
                  <a:close/>
                </a:path>
                <a:path w="2230754" h="2012314">
                  <a:moveTo>
                    <a:pt x="2230374" y="1926336"/>
                  </a:moveTo>
                  <a:lnTo>
                    <a:pt x="2173224" y="1897761"/>
                  </a:lnTo>
                  <a:lnTo>
                    <a:pt x="2058924" y="1840611"/>
                  </a:lnTo>
                  <a:lnTo>
                    <a:pt x="2058924" y="1897761"/>
                  </a:lnTo>
                  <a:lnTo>
                    <a:pt x="1236345" y="1897761"/>
                  </a:lnTo>
                  <a:lnTo>
                    <a:pt x="1236345" y="1954911"/>
                  </a:lnTo>
                  <a:lnTo>
                    <a:pt x="2058924" y="1954911"/>
                  </a:lnTo>
                  <a:lnTo>
                    <a:pt x="2058924" y="2012061"/>
                  </a:lnTo>
                  <a:lnTo>
                    <a:pt x="2173224" y="1954911"/>
                  </a:lnTo>
                  <a:lnTo>
                    <a:pt x="2230374" y="1926336"/>
                  </a:lnTo>
                  <a:close/>
                </a:path>
              </a:pathLst>
            </a:custGeom>
            <a:solidFill>
              <a:srgbClr val="FF9999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28" name="object 2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62683" y="917447"/>
              <a:ext cx="605028" cy="60502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19472" y="970787"/>
              <a:ext cx="614172" cy="61417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2916555" y="4052315"/>
              <a:ext cx="171450" cy="377190"/>
            </a:xfrm>
            <a:custGeom>
              <a:avLst/>
              <a:gdLst/>
              <a:ahLst/>
              <a:cxnLst/>
              <a:rect l="l" t="t" r="r" b="b"/>
              <a:pathLst>
                <a:path w="171450" h="377189">
                  <a:moveTo>
                    <a:pt x="57150" y="205739"/>
                  </a:moveTo>
                  <a:lnTo>
                    <a:pt x="0" y="205739"/>
                  </a:lnTo>
                  <a:lnTo>
                    <a:pt x="85725" y="377189"/>
                  </a:lnTo>
                  <a:lnTo>
                    <a:pt x="157162" y="234314"/>
                  </a:lnTo>
                  <a:lnTo>
                    <a:pt x="57150" y="234314"/>
                  </a:lnTo>
                  <a:lnTo>
                    <a:pt x="57150" y="205739"/>
                  </a:lnTo>
                  <a:close/>
                </a:path>
                <a:path w="171450" h="377189">
                  <a:moveTo>
                    <a:pt x="114300" y="0"/>
                  </a:moveTo>
                  <a:lnTo>
                    <a:pt x="57150" y="0"/>
                  </a:lnTo>
                  <a:lnTo>
                    <a:pt x="57150" y="234314"/>
                  </a:lnTo>
                  <a:lnTo>
                    <a:pt x="114300" y="234314"/>
                  </a:lnTo>
                  <a:lnTo>
                    <a:pt x="114300" y="0"/>
                  </a:lnTo>
                  <a:close/>
                </a:path>
                <a:path w="171450" h="377189">
                  <a:moveTo>
                    <a:pt x="171450" y="205739"/>
                  </a:moveTo>
                  <a:lnTo>
                    <a:pt x="114300" y="205739"/>
                  </a:lnTo>
                  <a:lnTo>
                    <a:pt x="114300" y="234314"/>
                  </a:lnTo>
                  <a:lnTo>
                    <a:pt x="157162" y="234314"/>
                  </a:lnTo>
                  <a:lnTo>
                    <a:pt x="171450" y="205739"/>
                  </a:lnTo>
                  <a:close/>
                </a:path>
              </a:pathLst>
            </a:custGeom>
            <a:solidFill>
              <a:srgbClr val="FF9999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8490203" y="4383024"/>
              <a:ext cx="2164080" cy="818515"/>
            </a:xfrm>
            <a:custGeom>
              <a:avLst/>
              <a:gdLst/>
              <a:ahLst/>
              <a:cxnLst/>
              <a:rect l="l" t="t" r="r" b="b"/>
              <a:pathLst>
                <a:path w="2164079" h="818514">
                  <a:moveTo>
                    <a:pt x="2027681" y="0"/>
                  </a:moveTo>
                  <a:lnTo>
                    <a:pt x="136398" y="0"/>
                  </a:lnTo>
                  <a:lnTo>
                    <a:pt x="93293" y="6955"/>
                  </a:lnTo>
                  <a:lnTo>
                    <a:pt x="55851" y="26322"/>
                  </a:lnTo>
                  <a:lnTo>
                    <a:pt x="26322" y="55851"/>
                  </a:lnTo>
                  <a:lnTo>
                    <a:pt x="6955" y="93293"/>
                  </a:lnTo>
                  <a:lnTo>
                    <a:pt x="0" y="136398"/>
                  </a:lnTo>
                  <a:lnTo>
                    <a:pt x="0" y="681989"/>
                  </a:lnTo>
                  <a:lnTo>
                    <a:pt x="6955" y="725094"/>
                  </a:lnTo>
                  <a:lnTo>
                    <a:pt x="26322" y="762536"/>
                  </a:lnTo>
                  <a:lnTo>
                    <a:pt x="55851" y="792065"/>
                  </a:lnTo>
                  <a:lnTo>
                    <a:pt x="93293" y="811432"/>
                  </a:lnTo>
                  <a:lnTo>
                    <a:pt x="136398" y="818388"/>
                  </a:lnTo>
                  <a:lnTo>
                    <a:pt x="2027681" y="818388"/>
                  </a:lnTo>
                  <a:lnTo>
                    <a:pt x="2070786" y="811432"/>
                  </a:lnTo>
                  <a:lnTo>
                    <a:pt x="2108228" y="792065"/>
                  </a:lnTo>
                  <a:lnTo>
                    <a:pt x="2137757" y="762536"/>
                  </a:lnTo>
                  <a:lnTo>
                    <a:pt x="2157124" y="725094"/>
                  </a:lnTo>
                  <a:lnTo>
                    <a:pt x="2164079" y="681989"/>
                  </a:lnTo>
                  <a:lnTo>
                    <a:pt x="2164079" y="136398"/>
                  </a:lnTo>
                  <a:lnTo>
                    <a:pt x="2157124" y="93293"/>
                  </a:lnTo>
                  <a:lnTo>
                    <a:pt x="2137757" y="55851"/>
                  </a:lnTo>
                  <a:lnTo>
                    <a:pt x="2108228" y="26322"/>
                  </a:lnTo>
                  <a:lnTo>
                    <a:pt x="2070786" y="6955"/>
                  </a:lnTo>
                  <a:lnTo>
                    <a:pt x="2027681" y="0"/>
                  </a:lnTo>
                  <a:close/>
                </a:path>
              </a:pathLst>
            </a:custGeom>
            <a:solidFill>
              <a:srgbClr val="D0CECE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3785234" y="1590675"/>
            <a:ext cx="1352550" cy="5732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3600" b="1" dirty="0">
                <a:solidFill>
                  <a:prstClr val="black"/>
                </a:solidFill>
                <a:latin typeface="Calibri"/>
                <a:cs typeface="Calibri"/>
              </a:rPr>
              <a:t>B</a:t>
            </a:r>
            <a:r>
              <a:rPr sz="3600" b="1" spc="-15" dirty="0">
                <a:solidFill>
                  <a:prstClr val="black"/>
                </a:solidFill>
                <a:latin typeface="Calibri"/>
                <a:cs typeface="Calibri"/>
              </a:rPr>
              <a:t>P</a:t>
            </a:r>
            <a:r>
              <a:rPr sz="3600" b="1" dirty="0">
                <a:solidFill>
                  <a:prstClr val="black"/>
                </a:solidFill>
                <a:latin typeface="Calibri"/>
                <a:cs typeface="Calibri"/>
              </a:rPr>
              <a:t>KAD</a:t>
            </a:r>
            <a:endParaRPr sz="36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605075" y="1460488"/>
            <a:ext cx="1639253" cy="112723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02870" defTabSz="1371600">
              <a:spcBef>
                <a:spcPts val="150"/>
              </a:spcBef>
            </a:pPr>
            <a:r>
              <a:rPr sz="3600" b="1" spc="-45" dirty="0">
                <a:solidFill>
                  <a:prstClr val="black"/>
                </a:solidFill>
                <a:latin typeface="Calibri"/>
                <a:cs typeface="Calibri"/>
              </a:rPr>
              <a:t>KEPALA</a:t>
            </a:r>
            <a:endParaRPr sz="3600">
              <a:solidFill>
                <a:prstClr val="black"/>
              </a:solidFill>
              <a:latin typeface="Calibri"/>
              <a:cs typeface="Calibri"/>
            </a:endParaRPr>
          </a:p>
          <a:p>
            <a:pPr marL="19050" defTabSz="1371600">
              <a:spcBef>
                <a:spcPts val="8"/>
              </a:spcBef>
            </a:pPr>
            <a:r>
              <a:rPr sz="3600" b="1" spc="-23" dirty="0">
                <a:solidFill>
                  <a:prstClr val="black"/>
                </a:solidFill>
                <a:latin typeface="Calibri"/>
                <a:cs typeface="Calibri"/>
              </a:rPr>
              <a:t>DAERAH</a:t>
            </a:r>
            <a:endParaRPr sz="36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2914758" y="6667501"/>
            <a:ext cx="2858453" cy="98873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marR="7620" defTabSz="1371600">
              <a:spcBef>
                <a:spcPts val="150"/>
              </a:spcBef>
            </a:pP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Menand</a:t>
            </a:r>
            <a:r>
              <a:rPr sz="2100" b="1" spc="-30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100" b="1" spc="-15" dirty="0">
                <a:solidFill>
                  <a:prstClr val="black"/>
                </a:solidFill>
                <a:latin typeface="Calibri"/>
                <a:cs typeface="Calibri"/>
              </a:rPr>
              <a:t>ta</a:t>
            </a: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n</a:t>
            </a:r>
            <a:r>
              <a:rPr sz="2100" b="1" spc="-45" dirty="0">
                <a:solidFill>
                  <a:prstClr val="black"/>
                </a:solidFill>
                <a:latin typeface="Calibri"/>
                <a:cs typeface="Calibri"/>
              </a:rPr>
              <a:t>g</a:t>
            </a:r>
            <a:r>
              <a:rPr sz="2100" b="1" spc="-15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ni</a:t>
            </a:r>
            <a:r>
              <a:rPr sz="2100" b="1" spc="-5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La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p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o</a:t>
            </a:r>
            <a:r>
              <a:rPr sz="2100" spc="-30" dirty="0">
                <a:solidFill>
                  <a:prstClr val="black"/>
                </a:solidFill>
                <a:latin typeface="Calibri"/>
                <a:cs typeface="Calibri"/>
              </a:rPr>
              <a:t>r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an  Sisa</a:t>
            </a:r>
            <a:r>
              <a:rPr sz="2100" spc="-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DAK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 Fisik</a:t>
            </a:r>
            <a:r>
              <a:rPr sz="2100" spc="-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3" dirty="0">
                <a:solidFill>
                  <a:prstClr val="black"/>
                </a:solidFill>
                <a:latin typeface="Calibri"/>
                <a:cs typeface="Calibri"/>
              </a:rPr>
              <a:t>TAYL</a:t>
            </a:r>
            <a:r>
              <a:rPr sz="21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yang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diserahkan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 oleh</a:t>
            </a:r>
            <a:r>
              <a:rPr sz="2100" spc="-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BPKAD.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1087100" y="7058595"/>
            <a:ext cx="1491615" cy="257175"/>
          </a:xfrm>
          <a:custGeom>
            <a:avLst/>
            <a:gdLst/>
            <a:ahLst/>
            <a:cxnLst/>
            <a:rect l="l" t="t" r="r" b="b"/>
            <a:pathLst>
              <a:path w="994409" h="171450">
                <a:moveTo>
                  <a:pt x="822578" y="0"/>
                </a:moveTo>
                <a:lnTo>
                  <a:pt x="822578" y="171450"/>
                </a:lnTo>
                <a:lnTo>
                  <a:pt x="936878" y="114300"/>
                </a:lnTo>
                <a:lnTo>
                  <a:pt x="851153" y="114300"/>
                </a:lnTo>
                <a:lnTo>
                  <a:pt x="851153" y="57150"/>
                </a:lnTo>
                <a:lnTo>
                  <a:pt x="936878" y="57150"/>
                </a:lnTo>
                <a:lnTo>
                  <a:pt x="822578" y="0"/>
                </a:lnTo>
                <a:close/>
              </a:path>
              <a:path w="994409" h="171450">
                <a:moveTo>
                  <a:pt x="822578" y="57150"/>
                </a:moveTo>
                <a:lnTo>
                  <a:pt x="0" y="57150"/>
                </a:lnTo>
                <a:lnTo>
                  <a:pt x="0" y="114300"/>
                </a:lnTo>
                <a:lnTo>
                  <a:pt x="822578" y="114300"/>
                </a:lnTo>
                <a:lnTo>
                  <a:pt x="822578" y="57150"/>
                </a:lnTo>
                <a:close/>
              </a:path>
              <a:path w="994409" h="171450">
                <a:moveTo>
                  <a:pt x="936878" y="57150"/>
                </a:moveTo>
                <a:lnTo>
                  <a:pt x="851153" y="57150"/>
                </a:lnTo>
                <a:lnTo>
                  <a:pt x="851153" y="114300"/>
                </a:lnTo>
                <a:lnTo>
                  <a:pt x="936878" y="114300"/>
                </a:lnTo>
                <a:lnTo>
                  <a:pt x="994028" y="85725"/>
                </a:lnTo>
                <a:lnTo>
                  <a:pt x="936878" y="57150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4088236" y="9823832"/>
            <a:ext cx="2532696" cy="304892"/>
          </a:xfrm>
          <a:prstGeom prst="rect">
            <a:avLst/>
          </a:prstGeom>
        </p:spPr>
        <p:txBody>
          <a:bodyPr vert="horz" wrap="square" lIns="0" tIns="4763" rIns="0" bIns="0" rtlCol="0">
            <a:spAutoFit/>
          </a:bodyPr>
          <a:lstStyle/>
          <a:p>
            <a:pPr marL="19050" defTabSz="1371600">
              <a:spcBef>
                <a:spcPts val="38"/>
              </a:spcBef>
            </a:pPr>
            <a:r>
              <a:rPr sz="2475" b="1" baseline="2525" dirty="0">
                <a:solidFill>
                  <a:srgbClr val="FFFFFF"/>
                </a:solidFill>
                <a:latin typeface="Segoe UI"/>
                <a:cs typeface="Segoe UI"/>
              </a:rPr>
              <a:t>INDONESIAN</a:t>
            </a:r>
            <a:r>
              <a:rPr sz="2475" b="1" spc="-146" baseline="25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2475" b="1" spc="-269" baseline="2525" dirty="0">
                <a:solidFill>
                  <a:srgbClr val="FFFFFF"/>
                </a:solidFill>
                <a:latin typeface="Segoe UI"/>
                <a:cs typeface="Segoe UI"/>
              </a:rPr>
              <a:t>TRE</a:t>
            </a:r>
            <a:r>
              <a:rPr sz="1950" b="1" spc="-180" dirty="0">
                <a:solidFill>
                  <a:prstClr val="black"/>
                </a:solidFill>
                <a:latin typeface="Calibri"/>
                <a:cs typeface="Calibri"/>
              </a:rPr>
              <a:t>2</a:t>
            </a:r>
            <a:r>
              <a:rPr sz="2475" b="1" spc="-269" baseline="2525" dirty="0">
                <a:solidFill>
                  <a:srgbClr val="FFFFFF"/>
                </a:solidFill>
                <a:latin typeface="Segoe UI"/>
                <a:cs typeface="Segoe UI"/>
              </a:rPr>
              <a:t>A</a:t>
            </a:r>
            <a:r>
              <a:rPr sz="1950" b="1" spc="-180" dirty="0">
                <a:solidFill>
                  <a:prstClr val="black"/>
                </a:solidFill>
                <a:latin typeface="Calibri"/>
                <a:cs typeface="Calibri"/>
              </a:rPr>
              <a:t>1</a:t>
            </a:r>
            <a:r>
              <a:rPr sz="2475" b="1" spc="-269" baseline="2525" dirty="0">
                <a:solidFill>
                  <a:srgbClr val="FFFFFF"/>
                </a:solidFill>
                <a:latin typeface="Segoe UI"/>
                <a:cs typeface="Segoe UI"/>
              </a:rPr>
              <a:t>SURY</a:t>
            </a:r>
            <a:endParaRPr sz="2475" baseline="2525">
              <a:solidFill>
                <a:prstClr val="black"/>
              </a:solidFill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8325" y="1252729"/>
            <a:ext cx="14056043" cy="8352473"/>
            <a:chOff x="212216" y="835152"/>
            <a:chExt cx="9370695" cy="5568315"/>
          </a:xfrm>
        </p:grpSpPr>
        <p:sp>
          <p:nvSpPr>
            <p:cNvPr id="3" name="object 3"/>
            <p:cNvSpPr/>
            <p:nvPr/>
          </p:nvSpPr>
          <p:spPr>
            <a:xfrm>
              <a:off x="6195821" y="1030986"/>
              <a:ext cx="2696210" cy="5363210"/>
            </a:xfrm>
            <a:custGeom>
              <a:avLst/>
              <a:gdLst/>
              <a:ahLst/>
              <a:cxnLst/>
              <a:rect l="l" t="t" r="r" b="b"/>
              <a:pathLst>
                <a:path w="2696209" h="5363210">
                  <a:moveTo>
                    <a:pt x="0" y="449325"/>
                  </a:moveTo>
                  <a:lnTo>
                    <a:pt x="2636" y="400366"/>
                  </a:lnTo>
                  <a:lnTo>
                    <a:pt x="10363" y="352934"/>
                  </a:lnTo>
                  <a:lnTo>
                    <a:pt x="22906" y="307303"/>
                  </a:lnTo>
                  <a:lnTo>
                    <a:pt x="39992" y="263747"/>
                  </a:lnTo>
                  <a:lnTo>
                    <a:pt x="61345" y="222541"/>
                  </a:lnTo>
                  <a:lnTo>
                    <a:pt x="86693" y="183958"/>
                  </a:lnTo>
                  <a:lnTo>
                    <a:pt x="115760" y="148273"/>
                  </a:lnTo>
                  <a:lnTo>
                    <a:pt x="148273" y="115760"/>
                  </a:lnTo>
                  <a:lnTo>
                    <a:pt x="183958" y="86693"/>
                  </a:lnTo>
                  <a:lnTo>
                    <a:pt x="222541" y="61345"/>
                  </a:lnTo>
                  <a:lnTo>
                    <a:pt x="263747" y="39992"/>
                  </a:lnTo>
                  <a:lnTo>
                    <a:pt x="307303" y="22906"/>
                  </a:lnTo>
                  <a:lnTo>
                    <a:pt x="352934" y="10363"/>
                  </a:lnTo>
                  <a:lnTo>
                    <a:pt x="400366" y="2636"/>
                  </a:lnTo>
                  <a:lnTo>
                    <a:pt x="449325" y="0"/>
                  </a:lnTo>
                  <a:lnTo>
                    <a:pt x="2246629" y="0"/>
                  </a:lnTo>
                  <a:lnTo>
                    <a:pt x="2295589" y="2636"/>
                  </a:lnTo>
                  <a:lnTo>
                    <a:pt x="2343021" y="10363"/>
                  </a:lnTo>
                  <a:lnTo>
                    <a:pt x="2388652" y="22906"/>
                  </a:lnTo>
                  <a:lnTo>
                    <a:pt x="2432208" y="39992"/>
                  </a:lnTo>
                  <a:lnTo>
                    <a:pt x="2473414" y="61345"/>
                  </a:lnTo>
                  <a:lnTo>
                    <a:pt x="2511997" y="86693"/>
                  </a:lnTo>
                  <a:lnTo>
                    <a:pt x="2547682" y="115760"/>
                  </a:lnTo>
                  <a:lnTo>
                    <a:pt x="2580195" y="148273"/>
                  </a:lnTo>
                  <a:lnTo>
                    <a:pt x="2609262" y="183958"/>
                  </a:lnTo>
                  <a:lnTo>
                    <a:pt x="2634610" y="222541"/>
                  </a:lnTo>
                  <a:lnTo>
                    <a:pt x="2655963" y="263747"/>
                  </a:lnTo>
                  <a:lnTo>
                    <a:pt x="2673049" y="307303"/>
                  </a:lnTo>
                  <a:lnTo>
                    <a:pt x="2685592" y="352934"/>
                  </a:lnTo>
                  <a:lnTo>
                    <a:pt x="2693319" y="400366"/>
                  </a:lnTo>
                  <a:lnTo>
                    <a:pt x="2695955" y="449325"/>
                  </a:lnTo>
                  <a:lnTo>
                    <a:pt x="2695955" y="4913617"/>
                  </a:lnTo>
                  <a:lnTo>
                    <a:pt x="2693319" y="4962576"/>
                  </a:lnTo>
                  <a:lnTo>
                    <a:pt x="2685592" y="5010009"/>
                  </a:lnTo>
                  <a:lnTo>
                    <a:pt x="2673049" y="5055641"/>
                  </a:lnTo>
                  <a:lnTo>
                    <a:pt x="2655963" y="5099197"/>
                  </a:lnTo>
                  <a:lnTo>
                    <a:pt x="2634610" y="5140404"/>
                  </a:lnTo>
                  <a:lnTo>
                    <a:pt x="2609262" y="5178988"/>
                  </a:lnTo>
                  <a:lnTo>
                    <a:pt x="2580195" y="5214675"/>
                  </a:lnTo>
                  <a:lnTo>
                    <a:pt x="2547682" y="5247189"/>
                  </a:lnTo>
                  <a:lnTo>
                    <a:pt x="2511997" y="5276258"/>
                  </a:lnTo>
                  <a:lnTo>
                    <a:pt x="2473414" y="5301607"/>
                  </a:lnTo>
                  <a:lnTo>
                    <a:pt x="2432208" y="5322961"/>
                  </a:lnTo>
                  <a:lnTo>
                    <a:pt x="2388652" y="5340047"/>
                  </a:lnTo>
                  <a:lnTo>
                    <a:pt x="2343021" y="5352591"/>
                  </a:lnTo>
                  <a:lnTo>
                    <a:pt x="2295589" y="5360319"/>
                  </a:lnTo>
                  <a:lnTo>
                    <a:pt x="2246629" y="5362956"/>
                  </a:lnTo>
                  <a:lnTo>
                    <a:pt x="449325" y="5362956"/>
                  </a:lnTo>
                  <a:lnTo>
                    <a:pt x="400366" y="5360319"/>
                  </a:lnTo>
                  <a:lnTo>
                    <a:pt x="352934" y="5352591"/>
                  </a:lnTo>
                  <a:lnTo>
                    <a:pt x="307303" y="5340047"/>
                  </a:lnTo>
                  <a:lnTo>
                    <a:pt x="263747" y="5322961"/>
                  </a:lnTo>
                  <a:lnTo>
                    <a:pt x="222541" y="5301607"/>
                  </a:lnTo>
                  <a:lnTo>
                    <a:pt x="183958" y="5276258"/>
                  </a:lnTo>
                  <a:lnTo>
                    <a:pt x="148273" y="5247189"/>
                  </a:lnTo>
                  <a:lnTo>
                    <a:pt x="115760" y="5214675"/>
                  </a:lnTo>
                  <a:lnTo>
                    <a:pt x="86693" y="5178988"/>
                  </a:lnTo>
                  <a:lnTo>
                    <a:pt x="61345" y="5140404"/>
                  </a:lnTo>
                  <a:lnTo>
                    <a:pt x="39992" y="5099197"/>
                  </a:lnTo>
                  <a:lnTo>
                    <a:pt x="22906" y="5055641"/>
                  </a:lnTo>
                  <a:lnTo>
                    <a:pt x="10363" y="5010009"/>
                  </a:lnTo>
                  <a:lnTo>
                    <a:pt x="2636" y="4962576"/>
                  </a:lnTo>
                  <a:lnTo>
                    <a:pt x="0" y="4913617"/>
                  </a:lnTo>
                  <a:lnTo>
                    <a:pt x="0" y="449325"/>
                  </a:lnTo>
                  <a:close/>
                </a:path>
              </a:pathLst>
            </a:custGeom>
            <a:ln w="19049">
              <a:solidFill>
                <a:srgbClr val="EC7C3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71259" y="900684"/>
              <a:ext cx="605028" cy="60502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21741" y="1030986"/>
              <a:ext cx="5668010" cy="5363210"/>
            </a:xfrm>
            <a:custGeom>
              <a:avLst/>
              <a:gdLst/>
              <a:ahLst/>
              <a:cxnLst/>
              <a:rect l="l" t="t" r="r" b="b"/>
              <a:pathLst>
                <a:path w="5668010" h="5363210">
                  <a:moveTo>
                    <a:pt x="2971800" y="449325"/>
                  </a:moveTo>
                  <a:lnTo>
                    <a:pt x="2974436" y="400366"/>
                  </a:lnTo>
                  <a:lnTo>
                    <a:pt x="2982163" y="352934"/>
                  </a:lnTo>
                  <a:lnTo>
                    <a:pt x="2994706" y="307303"/>
                  </a:lnTo>
                  <a:lnTo>
                    <a:pt x="3011792" y="263747"/>
                  </a:lnTo>
                  <a:lnTo>
                    <a:pt x="3033145" y="222541"/>
                  </a:lnTo>
                  <a:lnTo>
                    <a:pt x="3058493" y="183958"/>
                  </a:lnTo>
                  <a:lnTo>
                    <a:pt x="3087560" y="148273"/>
                  </a:lnTo>
                  <a:lnTo>
                    <a:pt x="3120073" y="115760"/>
                  </a:lnTo>
                  <a:lnTo>
                    <a:pt x="3155758" y="86693"/>
                  </a:lnTo>
                  <a:lnTo>
                    <a:pt x="3194341" y="61345"/>
                  </a:lnTo>
                  <a:lnTo>
                    <a:pt x="3235547" y="39992"/>
                  </a:lnTo>
                  <a:lnTo>
                    <a:pt x="3279103" y="22906"/>
                  </a:lnTo>
                  <a:lnTo>
                    <a:pt x="3324734" y="10363"/>
                  </a:lnTo>
                  <a:lnTo>
                    <a:pt x="3372166" y="2636"/>
                  </a:lnTo>
                  <a:lnTo>
                    <a:pt x="3421126" y="0"/>
                  </a:lnTo>
                  <a:lnTo>
                    <a:pt x="5218430" y="0"/>
                  </a:lnTo>
                  <a:lnTo>
                    <a:pt x="5267389" y="2636"/>
                  </a:lnTo>
                  <a:lnTo>
                    <a:pt x="5314821" y="10363"/>
                  </a:lnTo>
                  <a:lnTo>
                    <a:pt x="5360452" y="22906"/>
                  </a:lnTo>
                  <a:lnTo>
                    <a:pt x="5404008" y="39992"/>
                  </a:lnTo>
                  <a:lnTo>
                    <a:pt x="5445214" y="61345"/>
                  </a:lnTo>
                  <a:lnTo>
                    <a:pt x="5483797" y="86693"/>
                  </a:lnTo>
                  <a:lnTo>
                    <a:pt x="5519482" y="115760"/>
                  </a:lnTo>
                  <a:lnTo>
                    <a:pt x="5551995" y="148273"/>
                  </a:lnTo>
                  <a:lnTo>
                    <a:pt x="5581062" y="183958"/>
                  </a:lnTo>
                  <a:lnTo>
                    <a:pt x="5606410" y="222541"/>
                  </a:lnTo>
                  <a:lnTo>
                    <a:pt x="5627763" y="263747"/>
                  </a:lnTo>
                  <a:lnTo>
                    <a:pt x="5644849" y="307303"/>
                  </a:lnTo>
                  <a:lnTo>
                    <a:pt x="5657392" y="352934"/>
                  </a:lnTo>
                  <a:lnTo>
                    <a:pt x="5665119" y="400366"/>
                  </a:lnTo>
                  <a:lnTo>
                    <a:pt x="5667756" y="449325"/>
                  </a:lnTo>
                  <a:lnTo>
                    <a:pt x="5667756" y="4913617"/>
                  </a:lnTo>
                  <a:lnTo>
                    <a:pt x="5665119" y="4962576"/>
                  </a:lnTo>
                  <a:lnTo>
                    <a:pt x="5657392" y="5010009"/>
                  </a:lnTo>
                  <a:lnTo>
                    <a:pt x="5644849" y="5055641"/>
                  </a:lnTo>
                  <a:lnTo>
                    <a:pt x="5627763" y="5099197"/>
                  </a:lnTo>
                  <a:lnTo>
                    <a:pt x="5606410" y="5140404"/>
                  </a:lnTo>
                  <a:lnTo>
                    <a:pt x="5581062" y="5178988"/>
                  </a:lnTo>
                  <a:lnTo>
                    <a:pt x="5551995" y="5214675"/>
                  </a:lnTo>
                  <a:lnTo>
                    <a:pt x="5519482" y="5247189"/>
                  </a:lnTo>
                  <a:lnTo>
                    <a:pt x="5483797" y="5276258"/>
                  </a:lnTo>
                  <a:lnTo>
                    <a:pt x="5445214" y="5301607"/>
                  </a:lnTo>
                  <a:lnTo>
                    <a:pt x="5404008" y="5322961"/>
                  </a:lnTo>
                  <a:lnTo>
                    <a:pt x="5360452" y="5340047"/>
                  </a:lnTo>
                  <a:lnTo>
                    <a:pt x="5314821" y="5352591"/>
                  </a:lnTo>
                  <a:lnTo>
                    <a:pt x="5267389" y="5360319"/>
                  </a:lnTo>
                  <a:lnTo>
                    <a:pt x="5218430" y="5362956"/>
                  </a:lnTo>
                  <a:lnTo>
                    <a:pt x="3421126" y="5362956"/>
                  </a:lnTo>
                  <a:lnTo>
                    <a:pt x="3372166" y="5360319"/>
                  </a:lnTo>
                  <a:lnTo>
                    <a:pt x="3324734" y="5352591"/>
                  </a:lnTo>
                  <a:lnTo>
                    <a:pt x="3279103" y="5340047"/>
                  </a:lnTo>
                  <a:lnTo>
                    <a:pt x="3235547" y="5322961"/>
                  </a:lnTo>
                  <a:lnTo>
                    <a:pt x="3194341" y="5301607"/>
                  </a:lnTo>
                  <a:lnTo>
                    <a:pt x="3155758" y="5276258"/>
                  </a:lnTo>
                  <a:lnTo>
                    <a:pt x="3120073" y="5247189"/>
                  </a:lnTo>
                  <a:lnTo>
                    <a:pt x="3087560" y="5214675"/>
                  </a:lnTo>
                  <a:lnTo>
                    <a:pt x="3058493" y="5178988"/>
                  </a:lnTo>
                  <a:lnTo>
                    <a:pt x="3033145" y="5140404"/>
                  </a:lnTo>
                  <a:lnTo>
                    <a:pt x="3011792" y="5099197"/>
                  </a:lnTo>
                  <a:lnTo>
                    <a:pt x="2994706" y="5055641"/>
                  </a:lnTo>
                  <a:lnTo>
                    <a:pt x="2982163" y="5010009"/>
                  </a:lnTo>
                  <a:lnTo>
                    <a:pt x="2974436" y="4962576"/>
                  </a:lnTo>
                  <a:lnTo>
                    <a:pt x="2971800" y="4913617"/>
                  </a:lnTo>
                  <a:lnTo>
                    <a:pt x="2971800" y="449325"/>
                  </a:lnTo>
                  <a:close/>
                </a:path>
                <a:path w="5668010" h="5363210">
                  <a:moveTo>
                    <a:pt x="0" y="449325"/>
                  </a:moveTo>
                  <a:lnTo>
                    <a:pt x="2636" y="400366"/>
                  </a:lnTo>
                  <a:lnTo>
                    <a:pt x="10364" y="352934"/>
                  </a:lnTo>
                  <a:lnTo>
                    <a:pt x="22908" y="307303"/>
                  </a:lnTo>
                  <a:lnTo>
                    <a:pt x="39994" y="263747"/>
                  </a:lnTo>
                  <a:lnTo>
                    <a:pt x="61348" y="222541"/>
                  </a:lnTo>
                  <a:lnTo>
                    <a:pt x="86697" y="183958"/>
                  </a:lnTo>
                  <a:lnTo>
                    <a:pt x="115766" y="148273"/>
                  </a:lnTo>
                  <a:lnTo>
                    <a:pt x="148280" y="115760"/>
                  </a:lnTo>
                  <a:lnTo>
                    <a:pt x="183967" y="86693"/>
                  </a:lnTo>
                  <a:lnTo>
                    <a:pt x="222551" y="61345"/>
                  </a:lnTo>
                  <a:lnTo>
                    <a:pt x="263758" y="39992"/>
                  </a:lnTo>
                  <a:lnTo>
                    <a:pt x="307314" y="22906"/>
                  </a:lnTo>
                  <a:lnTo>
                    <a:pt x="352946" y="10363"/>
                  </a:lnTo>
                  <a:lnTo>
                    <a:pt x="400379" y="2636"/>
                  </a:lnTo>
                  <a:lnTo>
                    <a:pt x="449338" y="0"/>
                  </a:lnTo>
                  <a:lnTo>
                    <a:pt x="2246630" y="0"/>
                  </a:lnTo>
                  <a:lnTo>
                    <a:pt x="2295589" y="2636"/>
                  </a:lnTo>
                  <a:lnTo>
                    <a:pt x="2343021" y="10363"/>
                  </a:lnTo>
                  <a:lnTo>
                    <a:pt x="2388652" y="22906"/>
                  </a:lnTo>
                  <a:lnTo>
                    <a:pt x="2432208" y="39992"/>
                  </a:lnTo>
                  <a:lnTo>
                    <a:pt x="2473414" y="61345"/>
                  </a:lnTo>
                  <a:lnTo>
                    <a:pt x="2511997" y="86693"/>
                  </a:lnTo>
                  <a:lnTo>
                    <a:pt x="2547682" y="115760"/>
                  </a:lnTo>
                  <a:lnTo>
                    <a:pt x="2580195" y="148273"/>
                  </a:lnTo>
                  <a:lnTo>
                    <a:pt x="2609262" y="183958"/>
                  </a:lnTo>
                  <a:lnTo>
                    <a:pt x="2634610" y="222541"/>
                  </a:lnTo>
                  <a:lnTo>
                    <a:pt x="2655963" y="263747"/>
                  </a:lnTo>
                  <a:lnTo>
                    <a:pt x="2673049" y="307303"/>
                  </a:lnTo>
                  <a:lnTo>
                    <a:pt x="2685592" y="352934"/>
                  </a:lnTo>
                  <a:lnTo>
                    <a:pt x="2693319" y="400366"/>
                  </a:lnTo>
                  <a:lnTo>
                    <a:pt x="2695956" y="449325"/>
                  </a:lnTo>
                  <a:lnTo>
                    <a:pt x="2695956" y="4913617"/>
                  </a:lnTo>
                  <a:lnTo>
                    <a:pt x="2693319" y="4962576"/>
                  </a:lnTo>
                  <a:lnTo>
                    <a:pt x="2685592" y="5010009"/>
                  </a:lnTo>
                  <a:lnTo>
                    <a:pt x="2673049" y="5055641"/>
                  </a:lnTo>
                  <a:lnTo>
                    <a:pt x="2655963" y="5099197"/>
                  </a:lnTo>
                  <a:lnTo>
                    <a:pt x="2634610" y="5140404"/>
                  </a:lnTo>
                  <a:lnTo>
                    <a:pt x="2609262" y="5178988"/>
                  </a:lnTo>
                  <a:lnTo>
                    <a:pt x="2580195" y="5214675"/>
                  </a:lnTo>
                  <a:lnTo>
                    <a:pt x="2547682" y="5247189"/>
                  </a:lnTo>
                  <a:lnTo>
                    <a:pt x="2511997" y="5276258"/>
                  </a:lnTo>
                  <a:lnTo>
                    <a:pt x="2473414" y="5301607"/>
                  </a:lnTo>
                  <a:lnTo>
                    <a:pt x="2432208" y="5322961"/>
                  </a:lnTo>
                  <a:lnTo>
                    <a:pt x="2388652" y="5340047"/>
                  </a:lnTo>
                  <a:lnTo>
                    <a:pt x="2343021" y="5352591"/>
                  </a:lnTo>
                  <a:lnTo>
                    <a:pt x="2295589" y="5360319"/>
                  </a:lnTo>
                  <a:lnTo>
                    <a:pt x="2246630" y="5362956"/>
                  </a:lnTo>
                  <a:lnTo>
                    <a:pt x="449338" y="5362956"/>
                  </a:lnTo>
                  <a:lnTo>
                    <a:pt x="400379" y="5360319"/>
                  </a:lnTo>
                  <a:lnTo>
                    <a:pt x="352946" y="5352591"/>
                  </a:lnTo>
                  <a:lnTo>
                    <a:pt x="307314" y="5340047"/>
                  </a:lnTo>
                  <a:lnTo>
                    <a:pt x="263758" y="5322961"/>
                  </a:lnTo>
                  <a:lnTo>
                    <a:pt x="222551" y="5301607"/>
                  </a:lnTo>
                  <a:lnTo>
                    <a:pt x="183967" y="5276258"/>
                  </a:lnTo>
                  <a:lnTo>
                    <a:pt x="148280" y="5247189"/>
                  </a:lnTo>
                  <a:lnTo>
                    <a:pt x="115766" y="5214675"/>
                  </a:lnTo>
                  <a:lnTo>
                    <a:pt x="86697" y="5178988"/>
                  </a:lnTo>
                  <a:lnTo>
                    <a:pt x="61348" y="5140404"/>
                  </a:lnTo>
                  <a:lnTo>
                    <a:pt x="39994" y="5099197"/>
                  </a:lnTo>
                  <a:lnTo>
                    <a:pt x="22908" y="5055641"/>
                  </a:lnTo>
                  <a:lnTo>
                    <a:pt x="10364" y="5010009"/>
                  </a:lnTo>
                  <a:lnTo>
                    <a:pt x="2636" y="4962576"/>
                  </a:lnTo>
                  <a:lnTo>
                    <a:pt x="0" y="4913617"/>
                  </a:lnTo>
                  <a:lnTo>
                    <a:pt x="0" y="449325"/>
                  </a:lnTo>
                  <a:close/>
                </a:path>
              </a:pathLst>
            </a:custGeom>
            <a:ln w="19050">
              <a:solidFill>
                <a:srgbClr val="EC7C3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3464" y="9715497"/>
            <a:ext cx="987552" cy="438912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785872" y="552830"/>
            <a:ext cx="13108305" cy="551113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>
              <a:spcBef>
                <a:spcPts val="158"/>
              </a:spcBef>
            </a:pPr>
            <a:r>
              <a:rPr sz="3450" b="1" dirty="0">
                <a:solidFill>
                  <a:srgbClr val="005FAC"/>
                </a:solidFill>
                <a:latin typeface="Arial"/>
                <a:cs typeface="Arial"/>
              </a:rPr>
              <a:t>4.</a:t>
            </a:r>
            <a:r>
              <a:rPr sz="3450" b="1" spc="-30" dirty="0">
                <a:solidFill>
                  <a:srgbClr val="005FAC"/>
                </a:solidFill>
                <a:latin typeface="Arial"/>
                <a:cs typeface="Arial"/>
              </a:rPr>
              <a:t> </a:t>
            </a:r>
            <a:r>
              <a:rPr sz="3450" b="1" dirty="0">
                <a:solidFill>
                  <a:srgbClr val="005FAC"/>
                </a:solidFill>
                <a:latin typeface="Arial"/>
                <a:cs typeface="Arial"/>
              </a:rPr>
              <a:t>Perekaman</a:t>
            </a:r>
            <a:r>
              <a:rPr sz="3450" b="1" spc="-15" dirty="0">
                <a:solidFill>
                  <a:srgbClr val="005FAC"/>
                </a:solidFill>
                <a:latin typeface="Arial"/>
                <a:cs typeface="Arial"/>
              </a:rPr>
              <a:t> </a:t>
            </a:r>
            <a:r>
              <a:rPr sz="3450" b="1" spc="-8" dirty="0">
                <a:solidFill>
                  <a:srgbClr val="005FAC"/>
                </a:solidFill>
                <a:latin typeface="Arial"/>
                <a:cs typeface="Arial"/>
              </a:rPr>
              <a:t>Data</a:t>
            </a:r>
            <a:r>
              <a:rPr sz="3450" b="1" spc="-68" dirty="0">
                <a:solidFill>
                  <a:srgbClr val="005FAC"/>
                </a:solidFill>
                <a:latin typeface="Arial"/>
                <a:cs typeface="Arial"/>
              </a:rPr>
              <a:t> </a:t>
            </a:r>
            <a:r>
              <a:rPr sz="3450" b="1" dirty="0">
                <a:solidFill>
                  <a:srgbClr val="005FAC"/>
                </a:solidFill>
                <a:latin typeface="Arial"/>
                <a:cs typeface="Arial"/>
              </a:rPr>
              <a:t>Kontrak</a:t>
            </a:r>
            <a:r>
              <a:rPr sz="3450" b="1" spc="-53" dirty="0">
                <a:solidFill>
                  <a:srgbClr val="005FAC"/>
                </a:solidFill>
                <a:latin typeface="Arial"/>
                <a:cs typeface="Arial"/>
              </a:rPr>
              <a:t> </a:t>
            </a:r>
            <a:r>
              <a:rPr sz="3450" b="1" dirty="0">
                <a:solidFill>
                  <a:srgbClr val="005FAC"/>
                </a:solidFill>
                <a:latin typeface="Arial"/>
                <a:cs typeface="Arial"/>
              </a:rPr>
              <a:t>Kegiatan</a:t>
            </a:r>
            <a:r>
              <a:rPr sz="3450" b="1" spc="-53" dirty="0">
                <a:solidFill>
                  <a:srgbClr val="005FAC"/>
                </a:solidFill>
                <a:latin typeface="Arial"/>
                <a:cs typeface="Arial"/>
              </a:rPr>
              <a:t> </a:t>
            </a:r>
            <a:r>
              <a:rPr sz="3450" b="1" dirty="0">
                <a:solidFill>
                  <a:srgbClr val="005FAC"/>
                </a:solidFill>
                <a:latin typeface="Arial"/>
                <a:cs typeface="Arial"/>
              </a:rPr>
              <a:t>DAK</a:t>
            </a:r>
            <a:r>
              <a:rPr sz="3450" b="1" spc="-30" dirty="0">
                <a:solidFill>
                  <a:srgbClr val="005FAC"/>
                </a:solidFill>
                <a:latin typeface="Arial"/>
                <a:cs typeface="Arial"/>
              </a:rPr>
              <a:t> </a:t>
            </a:r>
            <a:r>
              <a:rPr sz="3450" b="1" spc="-8" dirty="0">
                <a:solidFill>
                  <a:srgbClr val="005FAC"/>
                </a:solidFill>
                <a:latin typeface="Arial"/>
                <a:cs typeface="Arial"/>
              </a:rPr>
              <a:t>Fisik</a:t>
            </a:r>
            <a:r>
              <a:rPr sz="3450" b="1" spc="-15" dirty="0">
                <a:solidFill>
                  <a:srgbClr val="005FAC"/>
                </a:solidFill>
                <a:latin typeface="Arial"/>
                <a:cs typeface="Arial"/>
              </a:rPr>
              <a:t> </a:t>
            </a:r>
            <a:r>
              <a:rPr sz="3450" b="1" spc="-53" dirty="0">
                <a:solidFill>
                  <a:srgbClr val="005FAC"/>
                </a:solidFill>
                <a:latin typeface="Arial"/>
                <a:cs typeface="Arial"/>
              </a:rPr>
              <a:t>Tahun </a:t>
            </a:r>
            <a:r>
              <a:rPr sz="3450" b="1" dirty="0">
                <a:solidFill>
                  <a:srgbClr val="005FAC"/>
                </a:solidFill>
                <a:latin typeface="Arial"/>
                <a:cs typeface="Arial"/>
              </a:rPr>
              <a:t>Berjalan</a:t>
            </a:r>
            <a:endParaRPr sz="34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699052" y="1565148"/>
            <a:ext cx="1352550" cy="5732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3600" b="1" dirty="0">
                <a:solidFill>
                  <a:prstClr val="black"/>
                </a:solidFill>
                <a:latin typeface="Calibri"/>
                <a:cs typeface="Calibri"/>
              </a:rPr>
              <a:t>B</a:t>
            </a:r>
            <a:r>
              <a:rPr sz="3600" b="1" spc="-15" dirty="0">
                <a:solidFill>
                  <a:prstClr val="black"/>
                </a:solidFill>
                <a:latin typeface="Calibri"/>
                <a:cs typeface="Calibri"/>
              </a:rPr>
              <a:t>P</a:t>
            </a:r>
            <a:r>
              <a:rPr sz="3600" b="1" dirty="0">
                <a:solidFill>
                  <a:prstClr val="black"/>
                </a:solidFill>
                <a:latin typeface="Calibri"/>
                <a:cs typeface="Calibri"/>
              </a:rPr>
              <a:t>KAD</a:t>
            </a:r>
            <a:endParaRPr sz="3600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67461" y="1351025"/>
            <a:ext cx="5546406" cy="907733"/>
            <a:chOff x="178307" y="900683"/>
            <a:chExt cx="3697604" cy="60515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70503" y="900683"/>
              <a:ext cx="605027" cy="60502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8307" y="900683"/>
              <a:ext cx="605028" cy="605027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299058" y="1599820"/>
            <a:ext cx="5976938" cy="5732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  <a:tabLst>
                <a:tab pos="5072063" algn="l"/>
              </a:tabLst>
            </a:pPr>
            <a:r>
              <a:rPr sz="5400" b="1" spc="-11" baseline="1157" dirty="0">
                <a:solidFill>
                  <a:prstClr val="black"/>
                </a:solidFill>
                <a:latin typeface="Calibri"/>
                <a:cs typeface="Calibri"/>
              </a:rPr>
              <a:t>O</a:t>
            </a:r>
            <a:r>
              <a:rPr sz="5400" b="1" spc="-23" baseline="1157" dirty="0">
                <a:solidFill>
                  <a:prstClr val="black"/>
                </a:solidFill>
                <a:latin typeface="Calibri"/>
                <a:cs typeface="Calibri"/>
              </a:rPr>
              <a:t>P</a:t>
            </a:r>
            <a:r>
              <a:rPr sz="5400" b="1" spc="-11" baseline="1157" dirty="0">
                <a:solidFill>
                  <a:prstClr val="black"/>
                </a:solidFill>
                <a:latin typeface="Calibri"/>
                <a:cs typeface="Calibri"/>
              </a:rPr>
              <a:t>D/DINA</a:t>
            </a:r>
            <a:r>
              <a:rPr sz="5400" b="1" baseline="1157" dirty="0">
                <a:solidFill>
                  <a:prstClr val="black"/>
                </a:solidFill>
                <a:latin typeface="Calibri"/>
                <a:cs typeface="Calibri"/>
              </a:rPr>
              <a:t>S	</a:t>
            </a:r>
            <a:r>
              <a:rPr sz="3600" b="1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3600" b="1" spc="-15" dirty="0">
                <a:solidFill>
                  <a:prstClr val="black"/>
                </a:solidFill>
                <a:latin typeface="Calibri"/>
                <a:cs typeface="Calibri"/>
              </a:rPr>
              <a:t>P</a:t>
            </a:r>
            <a:r>
              <a:rPr sz="3600" b="1" dirty="0">
                <a:solidFill>
                  <a:prstClr val="black"/>
                </a:solidFill>
                <a:latin typeface="Calibri"/>
                <a:cs typeface="Calibri"/>
              </a:rPr>
              <a:t>IP</a:t>
            </a:r>
            <a:endParaRPr sz="36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81763" y="2420874"/>
            <a:ext cx="482918" cy="487680"/>
          </a:xfrm>
          <a:custGeom>
            <a:avLst/>
            <a:gdLst/>
            <a:ahLst/>
            <a:cxnLst/>
            <a:rect l="l" t="t" r="r" b="b"/>
            <a:pathLst>
              <a:path w="321945" h="325119">
                <a:moveTo>
                  <a:pt x="160782" y="0"/>
                </a:moveTo>
                <a:lnTo>
                  <a:pt x="118039" y="5796"/>
                </a:lnTo>
                <a:lnTo>
                  <a:pt x="79631" y="22154"/>
                </a:lnTo>
                <a:lnTo>
                  <a:pt x="47091" y="47529"/>
                </a:lnTo>
                <a:lnTo>
                  <a:pt x="21951" y="80376"/>
                </a:lnTo>
                <a:lnTo>
                  <a:pt x="5743" y="119150"/>
                </a:lnTo>
                <a:lnTo>
                  <a:pt x="0" y="162306"/>
                </a:lnTo>
                <a:lnTo>
                  <a:pt x="5743" y="205461"/>
                </a:lnTo>
                <a:lnTo>
                  <a:pt x="21951" y="244235"/>
                </a:lnTo>
                <a:lnTo>
                  <a:pt x="47091" y="277082"/>
                </a:lnTo>
                <a:lnTo>
                  <a:pt x="79631" y="302457"/>
                </a:lnTo>
                <a:lnTo>
                  <a:pt x="118039" y="318815"/>
                </a:lnTo>
                <a:lnTo>
                  <a:pt x="160782" y="324612"/>
                </a:lnTo>
                <a:lnTo>
                  <a:pt x="203524" y="318815"/>
                </a:lnTo>
                <a:lnTo>
                  <a:pt x="241932" y="302457"/>
                </a:lnTo>
                <a:lnTo>
                  <a:pt x="274472" y="277082"/>
                </a:lnTo>
                <a:lnTo>
                  <a:pt x="299612" y="244235"/>
                </a:lnTo>
                <a:lnTo>
                  <a:pt x="315820" y="205461"/>
                </a:lnTo>
                <a:lnTo>
                  <a:pt x="321564" y="162306"/>
                </a:lnTo>
                <a:lnTo>
                  <a:pt x="315820" y="119150"/>
                </a:lnTo>
                <a:lnTo>
                  <a:pt x="299612" y="80376"/>
                </a:lnTo>
                <a:lnTo>
                  <a:pt x="274472" y="47529"/>
                </a:lnTo>
                <a:lnTo>
                  <a:pt x="241932" y="22154"/>
                </a:lnTo>
                <a:lnTo>
                  <a:pt x="203524" y="5796"/>
                </a:lnTo>
                <a:lnTo>
                  <a:pt x="160782" y="0"/>
                </a:lnTo>
                <a:close/>
              </a:path>
            </a:pathLst>
          </a:custGeom>
          <a:solidFill>
            <a:srgbClr val="5B9BD4">
              <a:alpha val="85096"/>
            </a:srgbClr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98500" y="2406014"/>
            <a:ext cx="250508" cy="481863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3000" dirty="0">
                <a:solidFill>
                  <a:srgbClr val="FFFFFF"/>
                </a:solidFill>
                <a:latin typeface="Arial MT"/>
                <a:cs typeface="Arial MT"/>
              </a:rPr>
              <a:t>1</a:t>
            </a:r>
            <a:endParaRPr sz="3000">
              <a:solidFill>
                <a:prstClr val="black"/>
              </a:solidFill>
              <a:latin typeface="Arial MT"/>
              <a:cs typeface="Arial MT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84681" y="2432304"/>
            <a:ext cx="3381375" cy="2297430"/>
          </a:xfrm>
          <a:custGeom>
            <a:avLst/>
            <a:gdLst/>
            <a:ahLst/>
            <a:cxnLst/>
            <a:rect l="l" t="t" r="r" b="b"/>
            <a:pathLst>
              <a:path w="2254250" h="1531620">
                <a:moveTo>
                  <a:pt x="1998726" y="0"/>
                </a:moveTo>
                <a:lnTo>
                  <a:pt x="255270" y="0"/>
                </a:lnTo>
                <a:lnTo>
                  <a:pt x="209384" y="4113"/>
                </a:lnTo>
                <a:lnTo>
                  <a:pt x="166197" y="15971"/>
                </a:lnTo>
                <a:lnTo>
                  <a:pt x="126429" y="34854"/>
                </a:lnTo>
                <a:lnTo>
                  <a:pt x="90802" y="60040"/>
                </a:lnTo>
                <a:lnTo>
                  <a:pt x="60035" y="90807"/>
                </a:lnTo>
                <a:lnTo>
                  <a:pt x="34851" y="126435"/>
                </a:lnTo>
                <a:lnTo>
                  <a:pt x="15970" y="166202"/>
                </a:lnTo>
                <a:lnTo>
                  <a:pt x="4112" y="209387"/>
                </a:lnTo>
                <a:lnTo>
                  <a:pt x="0" y="255269"/>
                </a:lnTo>
                <a:lnTo>
                  <a:pt x="0" y="1276350"/>
                </a:lnTo>
                <a:lnTo>
                  <a:pt x="4112" y="1322232"/>
                </a:lnTo>
                <a:lnTo>
                  <a:pt x="15970" y="1365417"/>
                </a:lnTo>
                <a:lnTo>
                  <a:pt x="34851" y="1405184"/>
                </a:lnTo>
                <a:lnTo>
                  <a:pt x="60035" y="1440812"/>
                </a:lnTo>
                <a:lnTo>
                  <a:pt x="90802" y="1471579"/>
                </a:lnTo>
                <a:lnTo>
                  <a:pt x="126429" y="1496765"/>
                </a:lnTo>
                <a:lnTo>
                  <a:pt x="166197" y="1515648"/>
                </a:lnTo>
                <a:lnTo>
                  <a:pt x="209384" y="1527506"/>
                </a:lnTo>
                <a:lnTo>
                  <a:pt x="255270" y="1531619"/>
                </a:lnTo>
                <a:lnTo>
                  <a:pt x="1998726" y="1531619"/>
                </a:lnTo>
                <a:lnTo>
                  <a:pt x="2044608" y="1527506"/>
                </a:lnTo>
                <a:lnTo>
                  <a:pt x="2087793" y="1515648"/>
                </a:lnTo>
                <a:lnTo>
                  <a:pt x="2127560" y="1496765"/>
                </a:lnTo>
                <a:lnTo>
                  <a:pt x="2163188" y="1471579"/>
                </a:lnTo>
                <a:lnTo>
                  <a:pt x="2193955" y="1440812"/>
                </a:lnTo>
                <a:lnTo>
                  <a:pt x="2219141" y="1405184"/>
                </a:lnTo>
                <a:lnTo>
                  <a:pt x="2238024" y="1365417"/>
                </a:lnTo>
                <a:lnTo>
                  <a:pt x="2249882" y="1322232"/>
                </a:lnTo>
                <a:lnTo>
                  <a:pt x="2253996" y="1276350"/>
                </a:lnTo>
                <a:lnTo>
                  <a:pt x="2253996" y="255269"/>
                </a:lnTo>
                <a:lnTo>
                  <a:pt x="2249882" y="209387"/>
                </a:lnTo>
                <a:lnTo>
                  <a:pt x="2238024" y="166202"/>
                </a:lnTo>
                <a:lnTo>
                  <a:pt x="2219141" y="126435"/>
                </a:lnTo>
                <a:lnTo>
                  <a:pt x="2193955" y="90807"/>
                </a:lnTo>
                <a:lnTo>
                  <a:pt x="2163188" y="60040"/>
                </a:lnTo>
                <a:lnTo>
                  <a:pt x="2127560" y="34854"/>
                </a:lnTo>
                <a:lnTo>
                  <a:pt x="2087793" y="15971"/>
                </a:lnTo>
                <a:lnTo>
                  <a:pt x="2044608" y="4113"/>
                </a:lnTo>
                <a:lnTo>
                  <a:pt x="1998726" y="0"/>
                </a:lnTo>
                <a:close/>
              </a:path>
            </a:pathLst>
          </a:custGeom>
          <a:solidFill>
            <a:srgbClr val="FAE4D5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15720" y="2575559"/>
            <a:ext cx="2787015" cy="1959191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marR="7620" defTabSz="1371600">
              <a:spcBef>
                <a:spcPts val="158"/>
              </a:spcBef>
            </a:pPr>
            <a:r>
              <a:rPr sz="2100" b="1" spc="-38" dirty="0">
                <a:solidFill>
                  <a:prstClr val="black"/>
                </a:solidFill>
                <a:latin typeface="Calibri"/>
                <a:cs typeface="Calibri"/>
              </a:rPr>
              <a:t>R</a:t>
            </a:r>
            <a:r>
              <a:rPr sz="2100" b="1" spc="-8" dirty="0">
                <a:solidFill>
                  <a:prstClr val="black"/>
                </a:solidFill>
                <a:latin typeface="Calibri"/>
                <a:cs typeface="Calibri"/>
              </a:rPr>
              <a:t>e</a:t>
            </a:r>
            <a:r>
              <a:rPr sz="2100" b="1" spc="-23" dirty="0">
                <a:solidFill>
                  <a:prstClr val="black"/>
                </a:solidFill>
                <a:latin typeface="Calibri"/>
                <a:cs typeface="Calibri"/>
              </a:rPr>
              <a:t>k</a:t>
            </a: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am</a:t>
            </a:r>
            <a:r>
              <a:rPr sz="2100" b="1" spc="-8" dirty="0">
                <a:solidFill>
                  <a:prstClr val="black"/>
                </a:solidFill>
                <a:latin typeface="Calibri"/>
                <a:cs typeface="Calibri"/>
              </a:rPr>
              <a:t>/</a:t>
            </a: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ub</a:t>
            </a:r>
            <a:r>
              <a:rPr sz="2100" b="1" spc="-15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h/</a:t>
            </a:r>
            <a:r>
              <a:rPr sz="2100" b="1" spc="-23" dirty="0">
                <a:solidFill>
                  <a:prstClr val="black"/>
                </a:solidFill>
                <a:latin typeface="Calibri"/>
                <a:cs typeface="Calibri"/>
              </a:rPr>
              <a:t>h</a:t>
            </a: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100" b="1" spc="-15" dirty="0">
                <a:solidFill>
                  <a:prstClr val="black"/>
                </a:solidFill>
                <a:latin typeface="Calibri"/>
                <a:cs typeface="Calibri"/>
              </a:rPr>
              <a:t>p</a:t>
            </a: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us</a:t>
            </a:r>
            <a:r>
              <a:rPr sz="2100" b="1" spc="-5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d</a:t>
            </a: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at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a  </a:t>
            </a: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kontrak</a:t>
            </a:r>
            <a:r>
              <a:rPr sz="2100" spc="-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kegiatan</a:t>
            </a:r>
            <a:r>
              <a:rPr sz="21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pada 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30" dirty="0">
                <a:solidFill>
                  <a:prstClr val="black"/>
                </a:solidFill>
                <a:latin typeface="Calibri"/>
                <a:cs typeface="Calibri"/>
              </a:rPr>
              <a:t>OMSPAN</a:t>
            </a: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(dengan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 memperhatikan 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RK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yang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 telah</a:t>
            </a: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disetujui</a:t>
            </a:r>
            <a:r>
              <a:rPr sz="2100" spc="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oleh</a:t>
            </a: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K/L </a:t>
            </a:r>
            <a:r>
              <a:rPr sz="21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30" dirty="0">
                <a:solidFill>
                  <a:prstClr val="black"/>
                </a:solidFill>
                <a:latin typeface="Calibri"/>
                <a:cs typeface="Calibri"/>
              </a:rPr>
              <a:t>Teknis).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278373" y="2553461"/>
            <a:ext cx="3345180" cy="1225866"/>
          </a:xfrm>
          <a:custGeom>
            <a:avLst/>
            <a:gdLst/>
            <a:ahLst/>
            <a:cxnLst/>
            <a:rect l="l" t="t" r="r" b="b"/>
            <a:pathLst>
              <a:path w="2230120" h="817244">
                <a:moveTo>
                  <a:pt x="2093468" y="0"/>
                </a:moveTo>
                <a:lnTo>
                  <a:pt x="136144" y="0"/>
                </a:lnTo>
                <a:lnTo>
                  <a:pt x="93114" y="6941"/>
                </a:lnTo>
                <a:lnTo>
                  <a:pt x="55741" y="26269"/>
                </a:lnTo>
                <a:lnTo>
                  <a:pt x="26269" y="55741"/>
                </a:lnTo>
                <a:lnTo>
                  <a:pt x="6941" y="93114"/>
                </a:lnTo>
                <a:lnTo>
                  <a:pt x="0" y="136143"/>
                </a:lnTo>
                <a:lnTo>
                  <a:pt x="0" y="680719"/>
                </a:lnTo>
                <a:lnTo>
                  <a:pt x="6941" y="723749"/>
                </a:lnTo>
                <a:lnTo>
                  <a:pt x="26269" y="761122"/>
                </a:lnTo>
                <a:lnTo>
                  <a:pt x="55741" y="790594"/>
                </a:lnTo>
                <a:lnTo>
                  <a:pt x="93114" y="809922"/>
                </a:lnTo>
                <a:lnTo>
                  <a:pt x="136144" y="816863"/>
                </a:lnTo>
                <a:lnTo>
                  <a:pt x="2093468" y="816863"/>
                </a:lnTo>
                <a:lnTo>
                  <a:pt x="2136497" y="809922"/>
                </a:lnTo>
                <a:lnTo>
                  <a:pt x="2173870" y="790594"/>
                </a:lnTo>
                <a:lnTo>
                  <a:pt x="2203342" y="761122"/>
                </a:lnTo>
                <a:lnTo>
                  <a:pt x="2222670" y="723749"/>
                </a:lnTo>
                <a:lnTo>
                  <a:pt x="2229612" y="680719"/>
                </a:lnTo>
                <a:lnTo>
                  <a:pt x="2229612" y="136143"/>
                </a:lnTo>
                <a:lnTo>
                  <a:pt x="2222670" y="93114"/>
                </a:lnTo>
                <a:lnTo>
                  <a:pt x="2203342" y="55741"/>
                </a:lnTo>
                <a:lnTo>
                  <a:pt x="2173870" y="26269"/>
                </a:lnTo>
                <a:lnTo>
                  <a:pt x="2136497" y="6941"/>
                </a:lnTo>
                <a:lnTo>
                  <a:pt x="2093468" y="0"/>
                </a:lnTo>
                <a:close/>
              </a:path>
            </a:pathLst>
          </a:custGeom>
          <a:solidFill>
            <a:srgbClr val="E1EFD9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457825" y="2643683"/>
            <a:ext cx="2520315" cy="989695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marR="7620" defTabSz="1371600">
              <a:spcBef>
                <a:spcPts val="158"/>
              </a:spcBef>
            </a:pPr>
            <a:r>
              <a:rPr sz="2100" b="1" spc="-8" dirty="0">
                <a:solidFill>
                  <a:prstClr val="black"/>
                </a:solidFill>
                <a:latin typeface="Calibri"/>
                <a:cs typeface="Calibri"/>
              </a:rPr>
              <a:t>Mereviu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data </a:t>
            </a: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kontrak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 kegiatan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hasil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rekaman </a:t>
            </a:r>
            <a:r>
              <a:rPr sz="2100" spc="-45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OPD.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878323" y="2459735"/>
            <a:ext cx="482918" cy="489585"/>
          </a:xfrm>
          <a:custGeom>
            <a:avLst/>
            <a:gdLst/>
            <a:ahLst/>
            <a:cxnLst/>
            <a:rect l="l" t="t" r="r" b="b"/>
            <a:pathLst>
              <a:path w="321945" h="326389">
                <a:moveTo>
                  <a:pt x="160782" y="0"/>
                </a:moveTo>
                <a:lnTo>
                  <a:pt x="118048" y="5826"/>
                </a:lnTo>
                <a:lnTo>
                  <a:pt x="79643" y="22267"/>
                </a:lnTo>
                <a:lnTo>
                  <a:pt x="47101" y="47767"/>
                </a:lnTo>
                <a:lnTo>
                  <a:pt x="21956" y="80772"/>
                </a:lnTo>
                <a:lnTo>
                  <a:pt x="5744" y="119723"/>
                </a:lnTo>
                <a:lnTo>
                  <a:pt x="0" y="163067"/>
                </a:lnTo>
                <a:lnTo>
                  <a:pt x="5744" y="206412"/>
                </a:lnTo>
                <a:lnTo>
                  <a:pt x="21956" y="245363"/>
                </a:lnTo>
                <a:lnTo>
                  <a:pt x="47101" y="278368"/>
                </a:lnTo>
                <a:lnTo>
                  <a:pt x="79643" y="303868"/>
                </a:lnTo>
                <a:lnTo>
                  <a:pt x="118048" y="320309"/>
                </a:lnTo>
                <a:lnTo>
                  <a:pt x="160782" y="326136"/>
                </a:lnTo>
                <a:lnTo>
                  <a:pt x="203515" y="320309"/>
                </a:lnTo>
                <a:lnTo>
                  <a:pt x="241920" y="303868"/>
                </a:lnTo>
                <a:lnTo>
                  <a:pt x="274462" y="278368"/>
                </a:lnTo>
                <a:lnTo>
                  <a:pt x="299607" y="245363"/>
                </a:lnTo>
                <a:lnTo>
                  <a:pt x="315819" y="206412"/>
                </a:lnTo>
                <a:lnTo>
                  <a:pt x="321563" y="163067"/>
                </a:lnTo>
                <a:lnTo>
                  <a:pt x="315819" y="119723"/>
                </a:lnTo>
                <a:lnTo>
                  <a:pt x="299607" y="80772"/>
                </a:lnTo>
                <a:lnTo>
                  <a:pt x="274462" y="47767"/>
                </a:lnTo>
                <a:lnTo>
                  <a:pt x="241920" y="22267"/>
                </a:lnTo>
                <a:lnTo>
                  <a:pt x="203515" y="5826"/>
                </a:lnTo>
                <a:lnTo>
                  <a:pt x="160782" y="0"/>
                </a:lnTo>
                <a:close/>
              </a:path>
            </a:pathLst>
          </a:custGeom>
          <a:solidFill>
            <a:srgbClr val="5B9BD4">
              <a:alpha val="85096"/>
            </a:srgbClr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996054" y="2446211"/>
            <a:ext cx="250508" cy="481863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3000" dirty="0">
                <a:solidFill>
                  <a:srgbClr val="FFFFFF"/>
                </a:solidFill>
                <a:latin typeface="Arial MT"/>
                <a:cs typeface="Arial MT"/>
              </a:rPr>
              <a:t>2</a:t>
            </a:r>
            <a:endParaRPr sz="3000">
              <a:solidFill>
                <a:prstClr val="black"/>
              </a:solidFill>
              <a:latin typeface="Arial MT"/>
              <a:cs typeface="Arial MT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358383" y="4263390"/>
            <a:ext cx="3246120" cy="1225866"/>
          </a:xfrm>
          <a:custGeom>
            <a:avLst/>
            <a:gdLst/>
            <a:ahLst/>
            <a:cxnLst/>
            <a:rect l="l" t="t" r="r" b="b"/>
            <a:pathLst>
              <a:path w="2164079" h="817245">
                <a:moveTo>
                  <a:pt x="2027936" y="0"/>
                </a:moveTo>
                <a:lnTo>
                  <a:pt x="136144" y="0"/>
                </a:lnTo>
                <a:lnTo>
                  <a:pt x="93114" y="6941"/>
                </a:lnTo>
                <a:lnTo>
                  <a:pt x="55741" y="26269"/>
                </a:lnTo>
                <a:lnTo>
                  <a:pt x="26269" y="55741"/>
                </a:lnTo>
                <a:lnTo>
                  <a:pt x="6941" y="93114"/>
                </a:lnTo>
                <a:lnTo>
                  <a:pt x="0" y="136143"/>
                </a:lnTo>
                <a:lnTo>
                  <a:pt x="0" y="680719"/>
                </a:lnTo>
                <a:lnTo>
                  <a:pt x="6941" y="723749"/>
                </a:lnTo>
                <a:lnTo>
                  <a:pt x="26269" y="761122"/>
                </a:lnTo>
                <a:lnTo>
                  <a:pt x="55741" y="790594"/>
                </a:lnTo>
                <a:lnTo>
                  <a:pt x="93114" y="809922"/>
                </a:lnTo>
                <a:lnTo>
                  <a:pt x="136144" y="816863"/>
                </a:lnTo>
                <a:lnTo>
                  <a:pt x="2027936" y="816863"/>
                </a:lnTo>
                <a:lnTo>
                  <a:pt x="2070965" y="809922"/>
                </a:lnTo>
                <a:lnTo>
                  <a:pt x="2108338" y="790594"/>
                </a:lnTo>
                <a:lnTo>
                  <a:pt x="2137810" y="761122"/>
                </a:lnTo>
                <a:lnTo>
                  <a:pt x="2157138" y="723749"/>
                </a:lnTo>
                <a:lnTo>
                  <a:pt x="2164080" y="680719"/>
                </a:lnTo>
                <a:lnTo>
                  <a:pt x="2164080" y="136143"/>
                </a:lnTo>
                <a:lnTo>
                  <a:pt x="2157138" y="93114"/>
                </a:lnTo>
                <a:lnTo>
                  <a:pt x="2137810" y="55741"/>
                </a:lnTo>
                <a:lnTo>
                  <a:pt x="2108338" y="26269"/>
                </a:lnTo>
                <a:lnTo>
                  <a:pt x="2070965" y="6941"/>
                </a:lnTo>
                <a:lnTo>
                  <a:pt x="2027936" y="0"/>
                </a:lnTo>
                <a:close/>
              </a:path>
            </a:pathLst>
          </a:custGeom>
          <a:solidFill>
            <a:srgbClr val="E1EFD9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537264" y="4355402"/>
            <a:ext cx="2395538" cy="989695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marR="7620" algn="just" defTabSz="1371600">
              <a:spcBef>
                <a:spcPts val="158"/>
              </a:spcBef>
            </a:pP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Me</a:t>
            </a:r>
            <a:r>
              <a:rPr sz="2100" b="1" spc="-38" dirty="0">
                <a:solidFill>
                  <a:prstClr val="black"/>
                </a:solidFill>
                <a:latin typeface="Calibri"/>
                <a:cs typeface="Calibri"/>
              </a:rPr>
              <a:t>n</a:t>
            </a:r>
            <a:r>
              <a:rPr sz="2100" b="1" spc="-30" dirty="0">
                <a:solidFill>
                  <a:prstClr val="black"/>
                </a:solidFill>
                <a:latin typeface="Calibri"/>
                <a:cs typeface="Calibri"/>
              </a:rPr>
              <a:t>y</a:t>
            </a:r>
            <a:r>
              <a:rPr sz="2100" b="1" spc="-23" dirty="0">
                <a:solidFill>
                  <a:prstClr val="black"/>
                </a:solidFill>
                <a:latin typeface="Calibri"/>
                <a:cs typeface="Calibri"/>
              </a:rPr>
              <a:t>e</a:t>
            </a: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tuju</a:t>
            </a:r>
            <a:r>
              <a:rPr sz="2100" b="1" spc="8" dirty="0">
                <a:solidFill>
                  <a:prstClr val="black"/>
                </a:solidFill>
                <a:latin typeface="Calibri"/>
                <a:cs typeface="Calibri"/>
              </a:rPr>
              <a:t>i</a:t>
            </a:r>
            <a:r>
              <a:rPr sz="2100" b="1" spc="-8" dirty="0">
                <a:solidFill>
                  <a:prstClr val="black"/>
                </a:solidFill>
                <a:latin typeface="Calibri"/>
                <a:cs typeface="Calibri"/>
              </a:rPr>
              <a:t>/m</a:t>
            </a:r>
            <a:r>
              <a:rPr sz="2100" b="1" spc="-23" dirty="0">
                <a:solidFill>
                  <a:prstClr val="black"/>
                </a:solidFill>
                <a:latin typeface="Calibri"/>
                <a:cs typeface="Calibri"/>
              </a:rPr>
              <a:t>e</a:t>
            </a: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n</a:t>
            </a:r>
            <a:r>
              <a:rPr sz="2100" b="1" spc="-15" dirty="0">
                <a:solidFill>
                  <a:prstClr val="black"/>
                </a:solidFill>
                <a:latin typeface="Calibri"/>
                <a:cs typeface="Calibri"/>
              </a:rPr>
              <a:t>o</a:t>
            </a: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lak 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data </a:t>
            </a: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kontrak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kegiatan </a:t>
            </a:r>
            <a:r>
              <a:rPr sz="2100" spc="-45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hasil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rekaman </a:t>
            </a: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OPD.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876039" y="4176522"/>
            <a:ext cx="482918" cy="487680"/>
          </a:xfrm>
          <a:custGeom>
            <a:avLst/>
            <a:gdLst/>
            <a:ahLst/>
            <a:cxnLst/>
            <a:rect l="l" t="t" r="r" b="b"/>
            <a:pathLst>
              <a:path w="321945" h="325119">
                <a:moveTo>
                  <a:pt x="160781" y="0"/>
                </a:moveTo>
                <a:lnTo>
                  <a:pt x="118048" y="5796"/>
                </a:lnTo>
                <a:lnTo>
                  <a:pt x="79643" y="22154"/>
                </a:lnTo>
                <a:lnTo>
                  <a:pt x="47101" y="47529"/>
                </a:lnTo>
                <a:lnTo>
                  <a:pt x="21956" y="80376"/>
                </a:lnTo>
                <a:lnTo>
                  <a:pt x="5744" y="119150"/>
                </a:lnTo>
                <a:lnTo>
                  <a:pt x="0" y="162305"/>
                </a:lnTo>
                <a:lnTo>
                  <a:pt x="5744" y="205461"/>
                </a:lnTo>
                <a:lnTo>
                  <a:pt x="21956" y="244235"/>
                </a:lnTo>
                <a:lnTo>
                  <a:pt x="47101" y="277082"/>
                </a:lnTo>
                <a:lnTo>
                  <a:pt x="79643" y="302457"/>
                </a:lnTo>
                <a:lnTo>
                  <a:pt x="118048" y="318815"/>
                </a:lnTo>
                <a:lnTo>
                  <a:pt x="160781" y="324612"/>
                </a:lnTo>
                <a:lnTo>
                  <a:pt x="203515" y="318815"/>
                </a:lnTo>
                <a:lnTo>
                  <a:pt x="241920" y="302457"/>
                </a:lnTo>
                <a:lnTo>
                  <a:pt x="274462" y="277082"/>
                </a:lnTo>
                <a:lnTo>
                  <a:pt x="299607" y="244235"/>
                </a:lnTo>
                <a:lnTo>
                  <a:pt x="315819" y="205461"/>
                </a:lnTo>
                <a:lnTo>
                  <a:pt x="321563" y="162305"/>
                </a:lnTo>
                <a:lnTo>
                  <a:pt x="315819" y="119150"/>
                </a:lnTo>
                <a:lnTo>
                  <a:pt x="299607" y="80376"/>
                </a:lnTo>
                <a:lnTo>
                  <a:pt x="274462" y="47529"/>
                </a:lnTo>
                <a:lnTo>
                  <a:pt x="241920" y="22154"/>
                </a:lnTo>
                <a:lnTo>
                  <a:pt x="203515" y="5796"/>
                </a:lnTo>
                <a:lnTo>
                  <a:pt x="160781" y="0"/>
                </a:lnTo>
                <a:close/>
              </a:path>
            </a:pathLst>
          </a:custGeom>
          <a:solidFill>
            <a:srgbClr val="5B9BD4">
              <a:alpha val="85096"/>
            </a:srgbClr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92813" y="4161206"/>
            <a:ext cx="251460" cy="481863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3000" dirty="0">
                <a:solidFill>
                  <a:srgbClr val="FFFFFF"/>
                </a:solidFill>
                <a:latin typeface="Arial MT"/>
                <a:cs typeface="Arial MT"/>
              </a:rPr>
              <a:t>3</a:t>
            </a:r>
            <a:endParaRPr sz="3000">
              <a:solidFill>
                <a:prstClr val="black"/>
              </a:solidFill>
              <a:latin typeface="Arial MT"/>
              <a:cs typeface="Arial MT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9418319" y="4085082"/>
            <a:ext cx="484823" cy="489585"/>
          </a:xfrm>
          <a:custGeom>
            <a:avLst/>
            <a:gdLst/>
            <a:ahLst/>
            <a:cxnLst/>
            <a:rect l="l" t="t" r="r" b="b"/>
            <a:pathLst>
              <a:path w="323215" h="326389">
                <a:moveTo>
                  <a:pt x="161544" y="0"/>
                </a:moveTo>
                <a:lnTo>
                  <a:pt x="118577" y="5826"/>
                </a:lnTo>
                <a:lnTo>
                  <a:pt x="79981" y="22267"/>
                </a:lnTo>
                <a:lnTo>
                  <a:pt x="47291" y="47767"/>
                </a:lnTo>
                <a:lnTo>
                  <a:pt x="22041" y="80772"/>
                </a:lnTo>
                <a:lnTo>
                  <a:pt x="5766" y="119723"/>
                </a:lnTo>
                <a:lnTo>
                  <a:pt x="0" y="163067"/>
                </a:lnTo>
                <a:lnTo>
                  <a:pt x="5766" y="206412"/>
                </a:lnTo>
                <a:lnTo>
                  <a:pt x="22041" y="245363"/>
                </a:lnTo>
                <a:lnTo>
                  <a:pt x="47291" y="278368"/>
                </a:lnTo>
                <a:lnTo>
                  <a:pt x="79981" y="303868"/>
                </a:lnTo>
                <a:lnTo>
                  <a:pt x="118577" y="320309"/>
                </a:lnTo>
                <a:lnTo>
                  <a:pt x="161544" y="326136"/>
                </a:lnTo>
                <a:lnTo>
                  <a:pt x="204510" y="320309"/>
                </a:lnTo>
                <a:lnTo>
                  <a:pt x="243106" y="303868"/>
                </a:lnTo>
                <a:lnTo>
                  <a:pt x="275796" y="278368"/>
                </a:lnTo>
                <a:lnTo>
                  <a:pt x="301046" y="245363"/>
                </a:lnTo>
                <a:lnTo>
                  <a:pt x="317321" y="206412"/>
                </a:lnTo>
                <a:lnTo>
                  <a:pt x="323088" y="163067"/>
                </a:lnTo>
                <a:lnTo>
                  <a:pt x="317321" y="119723"/>
                </a:lnTo>
                <a:lnTo>
                  <a:pt x="301046" y="80772"/>
                </a:lnTo>
                <a:lnTo>
                  <a:pt x="275796" y="47767"/>
                </a:lnTo>
                <a:lnTo>
                  <a:pt x="243106" y="22267"/>
                </a:lnTo>
                <a:lnTo>
                  <a:pt x="204510" y="5826"/>
                </a:lnTo>
                <a:lnTo>
                  <a:pt x="161544" y="0"/>
                </a:lnTo>
                <a:close/>
              </a:path>
            </a:pathLst>
          </a:custGeom>
          <a:solidFill>
            <a:srgbClr val="5B9BD4">
              <a:alpha val="85096"/>
            </a:srgbClr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536810" y="4070984"/>
            <a:ext cx="250508" cy="481863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3000" dirty="0">
                <a:solidFill>
                  <a:srgbClr val="FFFFFF"/>
                </a:solidFill>
                <a:latin typeface="Arial MT"/>
                <a:cs typeface="Arial MT"/>
              </a:rPr>
              <a:t>4</a:t>
            </a:r>
            <a:endParaRPr sz="3000">
              <a:solidFill>
                <a:prstClr val="black"/>
              </a:solidFill>
              <a:latin typeface="Arial MT"/>
              <a:cs typeface="Arial MT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9877806" y="4286251"/>
            <a:ext cx="3246120" cy="1227773"/>
          </a:xfrm>
          <a:custGeom>
            <a:avLst/>
            <a:gdLst/>
            <a:ahLst/>
            <a:cxnLst/>
            <a:rect l="l" t="t" r="r" b="b"/>
            <a:pathLst>
              <a:path w="2164079" h="818514">
                <a:moveTo>
                  <a:pt x="2027681" y="0"/>
                </a:moveTo>
                <a:lnTo>
                  <a:pt x="136398" y="0"/>
                </a:lnTo>
                <a:lnTo>
                  <a:pt x="93293" y="6955"/>
                </a:lnTo>
                <a:lnTo>
                  <a:pt x="55851" y="26322"/>
                </a:lnTo>
                <a:lnTo>
                  <a:pt x="26322" y="55851"/>
                </a:lnTo>
                <a:lnTo>
                  <a:pt x="6955" y="93293"/>
                </a:lnTo>
                <a:lnTo>
                  <a:pt x="0" y="136398"/>
                </a:lnTo>
                <a:lnTo>
                  <a:pt x="0" y="681989"/>
                </a:lnTo>
                <a:lnTo>
                  <a:pt x="6955" y="725094"/>
                </a:lnTo>
                <a:lnTo>
                  <a:pt x="26322" y="762536"/>
                </a:lnTo>
                <a:lnTo>
                  <a:pt x="55851" y="792065"/>
                </a:lnTo>
                <a:lnTo>
                  <a:pt x="93293" y="811432"/>
                </a:lnTo>
                <a:lnTo>
                  <a:pt x="136398" y="818388"/>
                </a:lnTo>
                <a:lnTo>
                  <a:pt x="2027681" y="818388"/>
                </a:lnTo>
                <a:lnTo>
                  <a:pt x="2070786" y="811432"/>
                </a:lnTo>
                <a:lnTo>
                  <a:pt x="2108228" y="792065"/>
                </a:lnTo>
                <a:lnTo>
                  <a:pt x="2137757" y="762536"/>
                </a:lnTo>
                <a:lnTo>
                  <a:pt x="2157124" y="725094"/>
                </a:lnTo>
                <a:lnTo>
                  <a:pt x="2164079" y="681989"/>
                </a:lnTo>
                <a:lnTo>
                  <a:pt x="2164079" y="136398"/>
                </a:lnTo>
                <a:lnTo>
                  <a:pt x="2157124" y="93293"/>
                </a:lnTo>
                <a:lnTo>
                  <a:pt x="2137757" y="55851"/>
                </a:lnTo>
                <a:lnTo>
                  <a:pt x="2108228" y="26322"/>
                </a:lnTo>
                <a:lnTo>
                  <a:pt x="2070786" y="6955"/>
                </a:lnTo>
                <a:lnTo>
                  <a:pt x="2027681" y="0"/>
                </a:lnTo>
                <a:close/>
              </a:path>
            </a:pathLst>
          </a:custGeom>
          <a:solidFill>
            <a:srgbClr val="DEEBF7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057258" y="4379214"/>
            <a:ext cx="2559368" cy="989695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marR="7620" defTabSz="1371600">
              <a:spcBef>
                <a:spcPts val="158"/>
              </a:spcBef>
            </a:pPr>
            <a:r>
              <a:rPr sz="2100" b="1" spc="-8" dirty="0">
                <a:solidFill>
                  <a:prstClr val="black"/>
                </a:solidFill>
                <a:latin typeface="Calibri"/>
                <a:cs typeface="Calibri"/>
              </a:rPr>
              <a:t>Menyetujui/menolak </a:t>
            </a:r>
            <a:r>
              <a:rPr sz="2100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data </a:t>
            </a: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kontrak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kegiatan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yang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 telah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direviu</a:t>
            </a:r>
            <a:r>
              <a:rPr sz="2100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60" dirty="0">
                <a:solidFill>
                  <a:prstClr val="black"/>
                </a:solidFill>
                <a:latin typeface="Calibri"/>
                <a:cs typeface="Calibri"/>
              </a:rPr>
              <a:t>APIP.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9877806" y="6014466"/>
            <a:ext cx="3246120" cy="866775"/>
          </a:xfrm>
          <a:custGeom>
            <a:avLst/>
            <a:gdLst/>
            <a:ahLst/>
            <a:cxnLst/>
            <a:rect l="l" t="t" r="r" b="b"/>
            <a:pathLst>
              <a:path w="2164079" h="577850">
                <a:moveTo>
                  <a:pt x="2067814" y="0"/>
                </a:moveTo>
                <a:lnTo>
                  <a:pt x="96266" y="0"/>
                </a:lnTo>
                <a:lnTo>
                  <a:pt x="58775" y="7558"/>
                </a:lnTo>
                <a:lnTo>
                  <a:pt x="28178" y="28178"/>
                </a:lnTo>
                <a:lnTo>
                  <a:pt x="7558" y="58775"/>
                </a:lnTo>
                <a:lnTo>
                  <a:pt x="0" y="96265"/>
                </a:lnTo>
                <a:lnTo>
                  <a:pt x="0" y="481329"/>
                </a:lnTo>
                <a:lnTo>
                  <a:pt x="7558" y="518820"/>
                </a:lnTo>
                <a:lnTo>
                  <a:pt x="28178" y="549417"/>
                </a:lnTo>
                <a:lnTo>
                  <a:pt x="58775" y="570037"/>
                </a:lnTo>
                <a:lnTo>
                  <a:pt x="96266" y="577595"/>
                </a:lnTo>
                <a:lnTo>
                  <a:pt x="2067814" y="577595"/>
                </a:lnTo>
                <a:lnTo>
                  <a:pt x="2105304" y="570037"/>
                </a:lnTo>
                <a:lnTo>
                  <a:pt x="2135901" y="549417"/>
                </a:lnTo>
                <a:lnTo>
                  <a:pt x="2156521" y="518820"/>
                </a:lnTo>
                <a:lnTo>
                  <a:pt x="2164079" y="481329"/>
                </a:lnTo>
                <a:lnTo>
                  <a:pt x="2164079" y="96265"/>
                </a:lnTo>
                <a:lnTo>
                  <a:pt x="2156521" y="58775"/>
                </a:lnTo>
                <a:lnTo>
                  <a:pt x="2135901" y="28178"/>
                </a:lnTo>
                <a:lnTo>
                  <a:pt x="2105304" y="7558"/>
                </a:lnTo>
                <a:lnTo>
                  <a:pt x="2067814" y="0"/>
                </a:lnTo>
                <a:close/>
              </a:path>
            </a:pathLst>
          </a:custGeom>
          <a:solidFill>
            <a:srgbClr val="DEEBF7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039731" y="6088760"/>
            <a:ext cx="2657475" cy="665567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marR="7620" defTabSz="1371600">
              <a:spcBef>
                <a:spcPts val="150"/>
              </a:spcBef>
            </a:pPr>
            <a:r>
              <a:rPr sz="2100" b="1" spc="-8" dirty="0">
                <a:solidFill>
                  <a:prstClr val="black"/>
                </a:solidFill>
                <a:latin typeface="Calibri"/>
                <a:cs typeface="Calibri"/>
              </a:rPr>
              <a:t>Cetak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data </a:t>
            </a: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kontrak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 kegiatan</a:t>
            </a:r>
            <a:r>
              <a:rPr sz="2100" spc="-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pada</a:t>
            </a:r>
            <a:r>
              <a:rPr sz="2100" spc="-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OMSPAN.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9861803" y="1405891"/>
            <a:ext cx="8055293" cy="8121968"/>
            <a:chOff x="6574535" y="937260"/>
            <a:chExt cx="5370195" cy="5414645"/>
          </a:xfrm>
        </p:grpSpPr>
        <p:sp>
          <p:nvSpPr>
            <p:cNvPr id="32" name="object 32"/>
            <p:cNvSpPr/>
            <p:nvPr/>
          </p:nvSpPr>
          <p:spPr>
            <a:xfrm>
              <a:off x="6574535" y="4968239"/>
              <a:ext cx="2164080" cy="817244"/>
            </a:xfrm>
            <a:custGeom>
              <a:avLst/>
              <a:gdLst/>
              <a:ahLst/>
              <a:cxnLst/>
              <a:rect l="l" t="t" r="r" b="b"/>
              <a:pathLst>
                <a:path w="2164079" h="817245">
                  <a:moveTo>
                    <a:pt x="2027936" y="0"/>
                  </a:moveTo>
                  <a:lnTo>
                    <a:pt x="136144" y="0"/>
                  </a:lnTo>
                  <a:lnTo>
                    <a:pt x="93114" y="6941"/>
                  </a:lnTo>
                  <a:lnTo>
                    <a:pt x="55741" y="26269"/>
                  </a:lnTo>
                  <a:lnTo>
                    <a:pt x="26269" y="55741"/>
                  </a:lnTo>
                  <a:lnTo>
                    <a:pt x="6941" y="93114"/>
                  </a:lnTo>
                  <a:lnTo>
                    <a:pt x="0" y="136144"/>
                  </a:lnTo>
                  <a:lnTo>
                    <a:pt x="0" y="680720"/>
                  </a:lnTo>
                  <a:lnTo>
                    <a:pt x="6941" y="723749"/>
                  </a:lnTo>
                  <a:lnTo>
                    <a:pt x="26269" y="761122"/>
                  </a:lnTo>
                  <a:lnTo>
                    <a:pt x="55741" y="790594"/>
                  </a:lnTo>
                  <a:lnTo>
                    <a:pt x="93114" y="809922"/>
                  </a:lnTo>
                  <a:lnTo>
                    <a:pt x="136144" y="816864"/>
                  </a:lnTo>
                  <a:lnTo>
                    <a:pt x="2027936" y="816864"/>
                  </a:lnTo>
                  <a:lnTo>
                    <a:pt x="2070965" y="809922"/>
                  </a:lnTo>
                  <a:lnTo>
                    <a:pt x="2108338" y="790594"/>
                  </a:lnTo>
                  <a:lnTo>
                    <a:pt x="2137810" y="761122"/>
                  </a:lnTo>
                  <a:lnTo>
                    <a:pt x="2157138" y="723749"/>
                  </a:lnTo>
                  <a:lnTo>
                    <a:pt x="2164080" y="680720"/>
                  </a:lnTo>
                  <a:lnTo>
                    <a:pt x="2164080" y="136144"/>
                  </a:lnTo>
                  <a:lnTo>
                    <a:pt x="2157138" y="93114"/>
                  </a:lnTo>
                  <a:lnTo>
                    <a:pt x="2137810" y="55741"/>
                  </a:lnTo>
                  <a:lnTo>
                    <a:pt x="2108338" y="26269"/>
                  </a:lnTo>
                  <a:lnTo>
                    <a:pt x="2070965" y="6941"/>
                  </a:lnTo>
                  <a:lnTo>
                    <a:pt x="2027936" y="0"/>
                  </a:lnTo>
                  <a:close/>
                </a:path>
              </a:pathLst>
            </a:custGeom>
            <a:solidFill>
              <a:srgbClr val="DEEBF7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9240773" y="977646"/>
              <a:ext cx="2694940" cy="5364480"/>
            </a:xfrm>
            <a:custGeom>
              <a:avLst/>
              <a:gdLst/>
              <a:ahLst/>
              <a:cxnLst/>
              <a:rect l="l" t="t" r="r" b="b"/>
              <a:pathLst>
                <a:path w="2694940" h="5364480">
                  <a:moveTo>
                    <a:pt x="0" y="449071"/>
                  </a:moveTo>
                  <a:lnTo>
                    <a:pt x="2634" y="400137"/>
                  </a:lnTo>
                  <a:lnTo>
                    <a:pt x="10357" y="352730"/>
                  </a:lnTo>
                  <a:lnTo>
                    <a:pt x="22892" y="307124"/>
                  </a:lnTo>
                  <a:lnTo>
                    <a:pt x="39967" y="263592"/>
                  </a:lnTo>
                  <a:lnTo>
                    <a:pt x="61308" y="222409"/>
                  </a:lnTo>
                  <a:lnTo>
                    <a:pt x="86640" y="183849"/>
                  </a:lnTo>
                  <a:lnTo>
                    <a:pt x="115690" y="148184"/>
                  </a:lnTo>
                  <a:lnTo>
                    <a:pt x="148184" y="115690"/>
                  </a:lnTo>
                  <a:lnTo>
                    <a:pt x="183849" y="86640"/>
                  </a:lnTo>
                  <a:lnTo>
                    <a:pt x="222409" y="61308"/>
                  </a:lnTo>
                  <a:lnTo>
                    <a:pt x="263592" y="39967"/>
                  </a:lnTo>
                  <a:lnTo>
                    <a:pt x="307124" y="22892"/>
                  </a:lnTo>
                  <a:lnTo>
                    <a:pt x="352730" y="10357"/>
                  </a:lnTo>
                  <a:lnTo>
                    <a:pt x="400137" y="2634"/>
                  </a:lnTo>
                  <a:lnTo>
                    <a:pt x="449072" y="0"/>
                  </a:lnTo>
                  <a:lnTo>
                    <a:pt x="2245359" y="0"/>
                  </a:lnTo>
                  <a:lnTo>
                    <a:pt x="2294294" y="2634"/>
                  </a:lnTo>
                  <a:lnTo>
                    <a:pt x="2341701" y="10357"/>
                  </a:lnTo>
                  <a:lnTo>
                    <a:pt x="2387307" y="22892"/>
                  </a:lnTo>
                  <a:lnTo>
                    <a:pt x="2430839" y="39967"/>
                  </a:lnTo>
                  <a:lnTo>
                    <a:pt x="2472022" y="61308"/>
                  </a:lnTo>
                  <a:lnTo>
                    <a:pt x="2510582" y="86640"/>
                  </a:lnTo>
                  <a:lnTo>
                    <a:pt x="2546247" y="115690"/>
                  </a:lnTo>
                  <a:lnTo>
                    <a:pt x="2578741" y="148184"/>
                  </a:lnTo>
                  <a:lnTo>
                    <a:pt x="2607791" y="183849"/>
                  </a:lnTo>
                  <a:lnTo>
                    <a:pt x="2633123" y="222409"/>
                  </a:lnTo>
                  <a:lnTo>
                    <a:pt x="2654464" y="263592"/>
                  </a:lnTo>
                  <a:lnTo>
                    <a:pt x="2671539" y="307124"/>
                  </a:lnTo>
                  <a:lnTo>
                    <a:pt x="2684074" y="352730"/>
                  </a:lnTo>
                  <a:lnTo>
                    <a:pt x="2691797" y="400137"/>
                  </a:lnTo>
                  <a:lnTo>
                    <a:pt x="2694431" y="449071"/>
                  </a:lnTo>
                  <a:lnTo>
                    <a:pt x="2694431" y="4915395"/>
                  </a:lnTo>
                  <a:lnTo>
                    <a:pt x="2691797" y="4964327"/>
                  </a:lnTo>
                  <a:lnTo>
                    <a:pt x="2684074" y="5011733"/>
                  </a:lnTo>
                  <a:lnTo>
                    <a:pt x="2671539" y="5057339"/>
                  </a:lnTo>
                  <a:lnTo>
                    <a:pt x="2654464" y="5100871"/>
                  </a:lnTo>
                  <a:lnTo>
                    <a:pt x="2633123" y="5142055"/>
                  </a:lnTo>
                  <a:lnTo>
                    <a:pt x="2607791" y="5180617"/>
                  </a:lnTo>
                  <a:lnTo>
                    <a:pt x="2578741" y="5216283"/>
                  </a:lnTo>
                  <a:lnTo>
                    <a:pt x="2546247" y="5248779"/>
                  </a:lnTo>
                  <a:lnTo>
                    <a:pt x="2510582" y="5277831"/>
                  </a:lnTo>
                  <a:lnTo>
                    <a:pt x="2472022" y="5303165"/>
                  </a:lnTo>
                  <a:lnTo>
                    <a:pt x="2430839" y="5324508"/>
                  </a:lnTo>
                  <a:lnTo>
                    <a:pt x="2387307" y="5341584"/>
                  </a:lnTo>
                  <a:lnTo>
                    <a:pt x="2341701" y="5354121"/>
                  </a:lnTo>
                  <a:lnTo>
                    <a:pt x="2294294" y="5361844"/>
                  </a:lnTo>
                  <a:lnTo>
                    <a:pt x="2245359" y="5364480"/>
                  </a:lnTo>
                  <a:lnTo>
                    <a:pt x="449072" y="5364480"/>
                  </a:lnTo>
                  <a:lnTo>
                    <a:pt x="400137" y="5361844"/>
                  </a:lnTo>
                  <a:lnTo>
                    <a:pt x="352730" y="5354121"/>
                  </a:lnTo>
                  <a:lnTo>
                    <a:pt x="307124" y="5341584"/>
                  </a:lnTo>
                  <a:lnTo>
                    <a:pt x="263592" y="5324508"/>
                  </a:lnTo>
                  <a:lnTo>
                    <a:pt x="222409" y="5303165"/>
                  </a:lnTo>
                  <a:lnTo>
                    <a:pt x="183849" y="5277831"/>
                  </a:lnTo>
                  <a:lnTo>
                    <a:pt x="148184" y="5248779"/>
                  </a:lnTo>
                  <a:lnTo>
                    <a:pt x="115690" y="5216283"/>
                  </a:lnTo>
                  <a:lnTo>
                    <a:pt x="86640" y="5180617"/>
                  </a:lnTo>
                  <a:lnTo>
                    <a:pt x="61308" y="5142055"/>
                  </a:lnTo>
                  <a:lnTo>
                    <a:pt x="39967" y="5100871"/>
                  </a:lnTo>
                  <a:lnTo>
                    <a:pt x="22892" y="5057339"/>
                  </a:lnTo>
                  <a:lnTo>
                    <a:pt x="10357" y="5011733"/>
                  </a:lnTo>
                  <a:lnTo>
                    <a:pt x="2634" y="4964327"/>
                  </a:lnTo>
                  <a:lnTo>
                    <a:pt x="0" y="4915395"/>
                  </a:lnTo>
                  <a:lnTo>
                    <a:pt x="0" y="449071"/>
                  </a:lnTo>
                  <a:close/>
                </a:path>
              </a:pathLst>
            </a:custGeom>
            <a:ln w="19050">
              <a:solidFill>
                <a:srgbClr val="EC7C3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34" name="object 3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40011" y="937260"/>
              <a:ext cx="553211" cy="554736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14706027" y="1604390"/>
            <a:ext cx="2904171" cy="526106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defTabSz="1371600">
              <a:spcBef>
                <a:spcPts val="143"/>
              </a:spcBef>
            </a:pPr>
            <a:r>
              <a:rPr sz="3300" b="1" spc="-45" dirty="0">
                <a:solidFill>
                  <a:prstClr val="black"/>
                </a:solidFill>
                <a:latin typeface="Calibri"/>
                <a:cs typeface="Calibri"/>
              </a:rPr>
              <a:t>KEPALA</a:t>
            </a:r>
            <a:r>
              <a:rPr sz="3300" b="1" spc="-11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300" b="1" spc="-23" dirty="0">
                <a:solidFill>
                  <a:prstClr val="black"/>
                </a:solidFill>
                <a:latin typeface="Calibri"/>
                <a:cs typeface="Calibri"/>
              </a:rPr>
              <a:t>DAERAH</a:t>
            </a:r>
            <a:endParaRPr sz="33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4461235" y="7482078"/>
            <a:ext cx="3248978" cy="1225866"/>
          </a:xfrm>
          <a:custGeom>
            <a:avLst/>
            <a:gdLst/>
            <a:ahLst/>
            <a:cxnLst/>
            <a:rect l="l" t="t" r="r" b="b"/>
            <a:pathLst>
              <a:path w="2165984" h="817245">
                <a:moveTo>
                  <a:pt x="2029459" y="0"/>
                </a:moveTo>
                <a:lnTo>
                  <a:pt x="136144" y="0"/>
                </a:lnTo>
                <a:lnTo>
                  <a:pt x="93114" y="6941"/>
                </a:lnTo>
                <a:lnTo>
                  <a:pt x="55741" y="26269"/>
                </a:lnTo>
                <a:lnTo>
                  <a:pt x="26269" y="55741"/>
                </a:lnTo>
                <a:lnTo>
                  <a:pt x="6941" y="93114"/>
                </a:lnTo>
                <a:lnTo>
                  <a:pt x="0" y="136144"/>
                </a:lnTo>
                <a:lnTo>
                  <a:pt x="0" y="680720"/>
                </a:lnTo>
                <a:lnTo>
                  <a:pt x="6941" y="723749"/>
                </a:lnTo>
                <a:lnTo>
                  <a:pt x="26269" y="761122"/>
                </a:lnTo>
                <a:lnTo>
                  <a:pt x="55741" y="790594"/>
                </a:lnTo>
                <a:lnTo>
                  <a:pt x="93114" y="809922"/>
                </a:lnTo>
                <a:lnTo>
                  <a:pt x="136144" y="816864"/>
                </a:lnTo>
                <a:lnTo>
                  <a:pt x="2029459" y="816864"/>
                </a:lnTo>
                <a:lnTo>
                  <a:pt x="2072489" y="809922"/>
                </a:lnTo>
                <a:lnTo>
                  <a:pt x="2109862" y="790594"/>
                </a:lnTo>
                <a:lnTo>
                  <a:pt x="2139334" y="761122"/>
                </a:lnTo>
                <a:lnTo>
                  <a:pt x="2158662" y="723749"/>
                </a:lnTo>
                <a:lnTo>
                  <a:pt x="2165604" y="680720"/>
                </a:lnTo>
                <a:lnTo>
                  <a:pt x="2165604" y="136144"/>
                </a:lnTo>
                <a:lnTo>
                  <a:pt x="2158662" y="93114"/>
                </a:lnTo>
                <a:lnTo>
                  <a:pt x="2139334" y="55741"/>
                </a:lnTo>
                <a:lnTo>
                  <a:pt x="2109862" y="26269"/>
                </a:lnTo>
                <a:lnTo>
                  <a:pt x="2072489" y="6941"/>
                </a:lnTo>
                <a:lnTo>
                  <a:pt x="2029459" y="0"/>
                </a:lnTo>
                <a:close/>
              </a:path>
            </a:pathLst>
          </a:custGeom>
          <a:solidFill>
            <a:srgbClr val="FFF1CC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4642020" y="7574089"/>
            <a:ext cx="2620328" cy="98873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marR="7620" defTabSz="1371600">
              <a:spcBef>
                <a:spcPts val="150"/>
              </a:spcBef>
            </a:pPr>
            <a:r>
              <a:rPr sz="2100" b="1" spc="-8" dirty="0">
                <a:solidFill>
                  <a:prstClr val="black"/>
                </a:solidFill>
                <a:latin typeface="Calibri"/>
                <a:cs typeface="Calibri"/>
              </a:rPr>
              <a:t>Menandatangani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data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kontrak</a:t>
            </a:r>
            <a:r>
              <a:rPr sz="2100" spc="-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kegiatan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yang </a:t>
            </a:r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diserahkan </a:t>
            </a:r>
            <a:r>
              <a:rPr sz="2100" dirty="0">
                <a:solidFill>
                  <a:prstClr val="black"/>
                </a:solidFill>
                <a:latin typeface="Calibri"/>
                <a:cs typeface="Calibri"/>
              </a:rPr>
              <a:t>oleh</a:t>
            </a:r>
            <a:r>
              <a:rPr sz="2100" spc="-3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BPKAD.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9374885" y="5932169"/>
            <a:ext cx="482918" cy="487680"/>
          </a:xfrm>
          <a:custGeom>
            <a:avLst/>
            <a:gdLst/>
            <a:ahLst/>
            <a:cxnLst/>
            <a:rect l="l" t="t" r="r" b="b"/>
            <a:pathLst>
              <a:path w="321945" h="325120">
                <a:moveTo>
                  <a:pt x="160781" y="0"/>
                </a:moveTo>
                <a:lnTo>
                  <a:pt x="118048" y="5796"/>
                </a:lnTo>
                <a:lnTo>
                  <a:pt x="79643" y="22154"/>
                </a:lnTo>
                <a:lnTo>
                  <a:pt x="47101" y="47529"/>
                </a:lnTo>
                <a:lnTo>
                  <a:pt x="21956" y="80376"/>
                </a:lnTo>
                <a:lnTo>
                  <a:pt x="5744" y="119150"/>
                </a:lnTo>
                <a:lnTo>
                  <a:pt x="0" y="162306"/>
                </a:lnTo>
                <a:lnTo>
                  <a:pt x="5744" y="205461"/>
                </a:lnTo>
                <a:lnTo>
                  <a:pt x="21956" y="244235"/>
                </a:lnTo>
                <a:lnTo>
                  <a:pt x="47101" y="277082"/>
                </a:lnTo>
                <a:lnTo>
                  <a:pt x="79643" y="302457"/>
                </a:lnTo>
                <a:lnTo>
                  <a:pt x="118048" y="318815"/>
                </a:lnTo>
                <a:lnTo>
                  <a:pt x="160781" y="324612"/>
                </a:lnTo>
                <a:lnTo>
                  <a:pt x="203515" y="318815"/>
                </a:lnTo>
                <a:lnTo>
                  <a:pt x="241920" y="302457"/>
                </a:lnTo>
                <a:lnTo>
                  <a:pt x="274462" y="277082"/>
                </a:lnTo>
                <a:lnTo>
                  <a:pt x="299607" y="244235"/>
                </a:lnTo>
                <a:lnTo>
                  <a:pt x="315819" y="205461"/>
                </a:lnTo>
                <a:lnTo>
                  <a:pt x="321564" y="162306"/>
                </a:lnTo>
                <a:lnTo>
                  <a:pt x="315819" y="119150"/>
                </a:lnTo>
                <a:lnTo>
                  <a:pt x="299607" y="80376"/>
                </a:lnTo>
                <a:lnTo>
                  <a:pt x="274462" y="47529"/>
                </a:lnTo>
                <a:lnTo>
                  <a:pt x="241920" y="22154"/>
                </a:lnTo>
                <a:lnTo>
                  <a:pt x="203515" y="5796"/>
                </a:lnTo>
                <a:lnTo>
                  <a:pt x="160781" y="0"/>
                </a:lnTo>
                <a:close/>
              </a:path>
            </a:pathLst>
          </a:custGeom>
          <a:solidFill>
            <a:srgbClr val="5B9BD4">
              <a:alpha val="85096"/>
            </a:srgbClr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492614" y="5917691"/>
            <a:ext cx="250508" cy="480901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3000" dirty="0">
                <a:solidFill>
                  <a:srgbClr val="FFFFFF"/>
                </a:solidFill>
                <a:latin typeface="Arial MT"/>
                <a:cs typeface="Arial MT"/>
              </a:rPr>
              <a:t>5</a:t>
            </a:r>
            <a:endParaRPr sz="3000">
              <a:solidFill>
                <a:prstClr val="black"/>
              </a:solidFill>
              <a:latin typeface="Arial MT"/>
              <a:cs typeface="Arial MT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9425179" y="7454646"/>
            <a:ext cx="482918" cy="487680"/>
          </a:xfrm>
          <a:custGeom>
            <a:avLst/>
            <a:gdLst/>
            <a:ahLst/>
            <a:cxnLst/>
            <a:rect l="l" t="t" r="r" b="b"/>
            <a:pathLst>
              <a:path w="321945" h="325120">
                <a:moveTo>
                  <a:pt x="160782" y="0"/>
                </a:moveTo>
                <a:lnTo>
                  <a:pt x="118048" y="5796"/>
                </a:lnTo>
                <a:lnTo>
                  <a:pt x="79643" y="22154"/>
                </a:lnTo>
                <a:lnTo>
                  <a:pt x="47101" y="47529"/>
                </a:lnTo>
                <a:lnTo>
                  <a:pt x="21956" y="80376"/>
                </a:lnTo>
                <a:lnTo>
                  <a:pt x="5744" y="119150"/>
                </a:lnTo>
                <a:lnTo>
                  <a:pt x="0" y="162306"/>
                </a:lnTo>
                <a:lnTo>
                  <a:pt x="5744" y="205461"/>
                </a:lnTo>
                <a:lnTo>
                  <a:pt x="21956" y="244235"/>
                </a:lnTo>
                <a:lnTo>
                  <a:pt x="47101" y="277082"/>
                </a:lnTo>
                <a:lnTo>
                  <a:pt x="79643" y="302457"/>
                </a:lnTo>
                <a:lnTo>
                  <a:pt x="118048" y="318815"/>
                </a:lnTo>
                <a:lnTo>
                  <a:pt x="160782" y="324612"/>
                </a:lnTo>
                <a:lnTo>
                  <a:pt x="203515" y="318815"/>
                </a:lnTo>
                <a:lnTo>
                  <a:pt x="241920" y="302457"/>
                </a:lnTo>
                <a:lnTo>
                  <a:pt x="274462" y="277082"/>
                </a:lnTo>
                <a:lnTo>
                  <a:pt x="299607" y="244235"/>
                </a:lnTo>
                <a:lnTo>
                  <a:pt x="315819" y="205461"/>
                </a:lnTo>
                <a:lnTo>
                  <a:pt x="321564" y="162306"/>
                </a:lnTo>
                <a:lnTo>
                  <a:pt x="315819" y="119150"/>
                </a:lnTo>
                <a:lnTo>
                  <a:pt x="299607" y="80376"/>
                </a:lnTo>
                <a:lnTo>
                  <a:pt x="274462" y="47529"/>
                </a:lnTo>
                <a:lnTo>
                  <a:pt x="241920" y="22154"/>
                </a:lnTo>
                <a:lnTo>
                  <a:pt x="203515" y="5796"/>
                </a:lnTo>
                <a:lnTo>
                  <a:pt x="160782" y="0"/>
                </a:lnTo>
                <a:close/>
              </a:path>
            </a:pathLst>
          </a:custGeom>
          <a:solidFill>
            <a:srgbClr val="5B9BD4">
              <a:alpha val="85096"/>
            </a:srgbClr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542907" y="7555419"/>
            <a:ext cx="3169920" cy="977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 defTabSz="1371600">
              <a:lnSpc>
                <a:spcPts val="2730"/>
              </a:lnSpc>
              <a:tabLst>
                <a:tab pos="515303" algn="l"/>
              </a:tabLst>
            </a:pPr>
            <a:r>
              <a:rPr sz="3000" dirty="0">
                <a:solidFill>
                  <a:srgbClr val="FFFFFF"/>
                </a:solidFill>
                <a:latin typeface="Arial MT"/>
                <a:cs typeface="Arial MT"/>
              </a:rPr>
              <a:t>6	</a:t>
            </a:r>
            <a:r>
              <a:rPr sz="3150" b="1" spc="-11" baseline="1984" dirty="0">
                <a:solidFill>
                  <a:prstClr val="black"/>
                </a:solidFill>
                <a:latin typeface="Calibri"/>
                <a:cs typeface="Calibri"/>
              </a:rPr>
              <a:t>Menyampaikan</a:t>
            </a:r>
            <a:r>
              <a:rPr sz="3150" b="1" spc="-146" baseline="1984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150" spc="-23" baseline="1984" dirty="0">
                <a:solidFill>
                  <a:prstClr val="black"/>
                </a:solidFill>
                <a:latin typeface="Calibri"/>
                <a:cs typeface="Calibri"/>
              </a:rPr>
              <a:t>data</a:t>
            </a:r>
            <a:endParaRPr sz="3150" baseline="1984">
              <a:solidFill>
                <a:prstClr val="black"/>
              </a:solidFill>
              <a:latin typeface="Calibri"/>
              <a:cs typeface="Calibri"/>
            </a:endParaRPr>
          </a:p>
          <a:p>
            <a:pPr marL="515303" defTabSz="1371600">
              <a:lnSpc>
                <a:spcPts val="2393"/>
              </a:lnSpc>
            </a:pP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kontrak</a:t>
            </a:r>
            <a:r>
              <a:rPr sz="2100" spc="-5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kegiatan </a:t>
            </a:r>
            <a:r>
              <a:rPr sz="2100" spc="-23" dirty="0">
                <a:solidFill>
                  <a:prstClr val="black"/>
                </a:solidFill>
                <a:latin typeface="Calibri"/>
                <a:cs typeface="Calibri"/>
              </a:rPr>
              <a:t>kepada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  <a:p>
            <a:pPr marL="515303" defTabSz="1371600"/>
            <a:r>
              <a:rPr sz="2100" spc="-8" dirty="0">
                <a:solidFill>
                  <a:prstClr val="black"/>
                </a:solidFill>
                <a:latin typeface="Calibri"/>
                <a:cs typeface="Calibri"/>
              </a:rPr>
              <a:t>Kepala</a:t>
            </a:r>
            <a:r>
              <a:rPr sz="2100" spc="-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prstClr val="black"/>
                </a:solidFill>
                <a:latin typeface="Calibri"/>
                <a:cs typeface="Calibri"/>
              </a:rPr>
              <a:t>Daerah.</a:t>
            </a:r>
            <a:endParaRPr sz="21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14026897" y="7415783"/>
            <a:ext cx="482918" cy="489585"/>
          </a:xfrm>
          <a:custGeom>
            <a:avLst/>
            <a:gdLst/>
            <a:ahLst/>
            <a:cxnLst/>
            <a:rect l="l" t="t" r="r" b="b"/>
            <a:pathLst>
              <a:path w="321945" h="326389">
                <a:moveTo>
                  <a:pt x="160781" y="0"/>
                </a:moveTo>
                <a:lnTo>
                  <a:pt x="118048" y="5826"/>
                </a:lnTo>
                <a:lnTo>
                  <a:pt x="79643" y="22267"/>
                </a:lnTo>
                <a:lnTo>
                  <a:pt x="47101" y="47767"/>
                </a:lnTo>
                <a:lnTo>
                  <a:pt x="21956" y="80772"/>
                </a:lnTo>
                <a:lnTo>
                  <a:pt x="5744" y="119723"/>
                </a:lnTo>
                <a:lnTo>
                  <a:pt x="0" y="163068"/>
                </a:lnTo>
                <a:lnTo>
                  <a:pt x="5744" y="206412"/>
                </a:lnTo>
                <a:lnTo>
                  <a:pt x="21956" y="245364"/>
                </a:lnTo>
                <a:lnTo>
                  <a:pt x="47101" y="278368"/>
                </a:lnTo>
                <a:lnTo>
                  <a:pt x="79643" y="303868"/>
                </a:lnTo>
                <a:lnTo>
                  <a:pt x="118048" y="320309"/>
                </a:lnTo>
                <a:lnTo>
                  <a:pt x="160781" y="326136"/>
                </a:lnTo>
                <a:lnTo>
                  <a:pt x="203515" y="320309"/>
                </a:lnTo>
                <a:lnTo>
                  <a:pt x="241920" y="303868"/>
                </a:lnTo>
                <a:lnTo>
                  <a:pt x="274462" y="278368"/>
                </a:lnTo>
                <a:lnTo>
                  <a:pt x="299607" y="245364"/>
                </a:lnTo>
                <a:lnTo>
                  <a:pt x="315819" y="206412"/>
                </a:lnTo>
                <a:lnTo>
                  <a:pt x="321563" y="163068"/>
                </a:lnTo>
                <a:lnTo>
                  <a:pt x="315819" y="119723"/>
                </a:lnTo>
                <a:lnTo>
                  <a:pt x="299607" y="80772"/>
                </a:lnTo>
                <a:lnTo>
                  <a:pt x="274462" y="47767"/>
                </a:lnTo>
                <a:lnTo>
                  <a:pt x="241920" y="22267"/>
                </a:lnTo>
                <a:lnTo>
                  <a:pt x="203515" y="5826"/>
                </a:lnTo>
                <a:lnTo>
                  <a:pt x="160781" y="0"/>
                </a:lnTo>
                <a:close/>
              </a:path>
            </a:pathLst>
          </a:custGeom>
          <a:solidFill>
            <a:srgbClr val="5B9BD4">
              <a:alpha val="85096"/>
            </a:srgbClr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4145006" y="7402754"/>
            <a:ext cx="251460" cy="481863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3000" dirty="0">
                <a:solidFill>
                  <a:srgbClr val="FFFFFF"/>
                </a:solidFill>
                <a:latin typeface="Arial MT"/>
                <a:cs typeface="Arial MT"/>
              </a:rPr>
              <a:t>7</a:t>
            </a:r>
            <a:endParaRPr sz="3000">
              <a:solidFill>
                <a:prstClr val="black"/>
              </a:solidFill>
              <a:latin typeface="Arial MT"/>
              <a:cs typeface="Arial MT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4265676" y="3131248"/>
            <a:ext cx="10066020" cy="5062538"/>
          </a:xfrm>
          <a:custGeom>
            <a:avLst/>
            <a:gdLst/>
            <a:ahLst/>
            <a:cxnLst/>
            <a:rect l="l" t="t" r="r" b="b"/>
            <a:pathLst>
              <a:path w="6710680" h="3375025">
                <a:moveTo>
                  <a:pt x="662813" y="85725"/>
                </a:moveTo>
                <a:lnTo>
                  <a:pt x="605663" y="57150"/>
                </a:lnTo>
                <a:lnTo>
                  <a:pt x="491363" y="0"/>
                </a:lnTo>
                <a:lnTo>
                  <a:pt x="491363" y="57150"/>
                </a:lnTo>
                <a:lnTo>
                  <a:pt x="0" y="57150"/>
                </a:lnTo>
                <a:lnTo>
                  <a:pt x="0" y="114300"/>
                </a:lnTo>
                <a:lnTo>
                  <a:pt x="491363" y="114300"/>
                </a:lnTo>
                <a:lnTo>
                  <a:pt x="491363" y="171450"/>
                </a:lnTo>
                <a:lnTo>
                  <a:pt x="605663" y="114300"/>
                </a:lnTo>
                <a:lnTo>
                  <a:pt x="662813" y="85725"/>
                </a:lnTo>
                <a:close/>
              </a:path>
              <a:path w="6710680" h="3375025">
                <a:moveTo>
                  <a:pt x="1876425" y="629031"/>
                </a:moveTo>
                <a:lnTo>
                  <a:pt x="1819275" y="629031"/>
                </a:lnTo>
                <a:lnTo>
                  <a:pt x="1819275" y="434721"/>
                </a:lnTo>
                <a:lnTo>
                  <a:pt x="1762125" y="434721"/>
                </a:lnTo>
                <a:lnTo>
                  <a:pt x="1762125" y="629031"/>
                </a:lnTo>
                <a:lnTo>
                  <a:pt x="1704975" y="629031"/>
                </a:lnTo>
                <a:lnTo>
                  <a:pt x="1790700" y="800481"/>
                </a:lnTo>
                <a:lnTo>
                  <a:pt x="1862137" y="657606"/>
                </a:lnTo>
                <a:lnTo>
                  <a:pt x="1876425" y="629031"/>
                </a:lnTo>
                <a:close/>
              </a:path>
              <a:path w="6710680" h="3375025">
                <a:moveTo>
                  <a:pt x="3696208" y="1163193"/>
                </a:moveTo>
                <a:lnTo>
                  <a:pt x="3639058" y="1134618"/>
                </a:lnTo>
                <a:lnTo>
                  <a:pt x="3524758" y="1077468"/>
                </a:lnTo>
                <a:lnTo>
                  <a:pt x="3524758" y="1134618"/>
                </a:lnTo>
                <a:lnTo>
                  <a:pt x="2892552" y="1134618"/>
                </a:lnTo>
                <a:lnTo>
                  <a:pt x="2892552" y="1191768"/>
                </a:lnTo>
                <a:lnTo>
                  <a:pt x="3524758" y="1191768"/>
                </a:lnTo>
                <a:lnTo>
                  <a:pt x="3524758" y="1248918"/>
                </a:lnTo>
                <a:lnTo>
                  <a:pt x="3639058" y="1191768"/>
                </a:lnTo>
                <a:lnTo>
                  <a:pt x="3696208" y="1163193"/>
                </a:lnTo>
                <a:close/>
              </a:path>
              <a:path w="6710680" h="3375025">
                <a:moveTo>
                  <a:pt x="4823841" y="2694051"/>
                </a:moveTo>
                <a:lnTo>
                  <a:pt x="4766691" y="2694051"/>
                </a:lnTo>
                <a:lnTo>
                  <a:pt x="4766691" y="2499741"/>
                </a:lnTo>
                <a:lnTo>
                  <a:pt x="4709541" y="2499741"/>
                </a:lnTo>
                <a:lnTo>
                  <a:pt x="4709541" y="2694051"/>
                </a:lnTo>
                <a:lnTo>
                  <a:pt x="4652391" y="2694051"/>
                </a:lnTo>
                <a:lnTo>
                  <a:pt x="4738116" y="2865501"/>
                </a:lnTo>
                <a:lnTo>
                  <a:pt x="4809553" y="2722626"/>
                </a:lnTo>
                <a:lnTo>
                  <a:pt x="4823841" y="2694051"/>
                </a:lnTo>
                <a:close/>
              </a:path>
              <a:path w="6710680" h="3375025">
                <a:moveTo>
                  <a:pt x="4823841" y="1787271"/>
                </a:moveTo>
                <a:lnTo>
                  <a:pt x="4766691" y="1787271"/>
                </a:lnTo>
                <a:lnTo>
                  <a:pt x="4766691" y="1592961"/>
                </a:lnTo>
                <a:lnTo>
                  <a:pt x="4709541" y="1592961"/>
                </a:lnTo>
                <a:lnTo>
                  <a:pt x="4709541" y="1787271"/>
                </a:lnTo>
                <a:lnTo>
                  <a:pt x="4652391" y="1787271"/>
                </a:lnTo>
                <a:lnTo>
                  <a:pt x="4738116" y="1958721"/>
                </a:lnTo>
                <a:lnTo>
                  <a:pt x="4809553" y="1815846"/>
                </a:lnTo>
                <a:lnTo>
                  <a:pt x="4823841" y="1787271"/>
                </a:lnTo>
                <a:close/>
              </a:path>
              <a:path w="6710680" h="3375025">
                <a:moveTo>
                  <a:pt x="6710680" y="3289173"/>
                </a:moveTo>
                <a:lnTo>
                  <a:pt x="6653530" y="3260598"/>
                </a:lnTo>
                <a:lnTo>
                  <a:pt x="6539230" y="3203448"/>
                </a:lnTo>
                <a:lnTo>
                  <a:pt x="6539230" y="3260598"/>
                </a:lnTo>
                <a:lnTo>
                  <a:pt x="5907024" y="3260598"/>
                </a:lnTo>
                <a:lnTo>
                  <a:pt x="5907024" y="3317748"/>
                </a:lnTo>
                <a:lnTo>
                  <a:pt x="6539230" y="3317748"/>
                </a:lnTo>
                <a:lnTo>
                  <a:pt x="6539230" y="3374898"/>
                </a:lnTo>
                <a:lnTo>
                  <a:pt x="6653530" y="3317748"/>
                </a:lnTo>
                <a:lnTo>
                  <a:pt x="6710680" y="3289173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4088236" y="9823832"/>
            <a:ext cx="2532696" cy="304892"/>
          </a:xfrm>
          <a:prstGeom prst="rect">
            <a:avLst/>
          </a:prstGeom>
        </p:spPr>
        <p:txBody>
          <a:bodyPr vert="horz" wrap="square" lIns="0" tIns="4763" rIns="0" bIns="0" rtlCol="0">
            <a:spAutoFit/>
          </a:bodyPr>
          <a:lstStyle/>
          <a:p>
            <a:pPr marL="19050" defTabSz="1371600">
              <a:spcBef>
                <a:spcPts val="38"/>
              </a:spcBef>
            </a:pPr>
            <a:r>
              <a:rPr sz="2475" b="1" baseline="2525" dirty="0">
                <a:solidFill>
                  <a:srgbClr val="FFFFFF"/>
                </a:solidFill>
                <a:latin typeface="Segoe UI"/>
                <a:cs typeface="Segoe UI"/>
              </a:rPr>
              <a:t>INDONESIAN</a:t>
            </a:r>
            <a:r>
              <a:rPr sz="2475" b="1" spc="-146" baseline="25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2475" b="1" spc="-269" baseline="2525" dirty="0">
                <a:solidFill>
                  <a:srgbClr val="FFFFFF"/>
                </a:solidFill>
                <a:latin typeface="Segoe UI"/>
                <a:cs typeface="Segoe UI"/>
              </a:rPr>
              <a:t>TRE</a:t>
            </a:r>
            <a:r>
              <a:rPr sz="1950" b="1" spc="-180" dirty="0">
                <a:solidFill>
                  <a:prstClr val="black"/>
                </a:solidFill>
                <a:latin typeface="Calibri"/>
                <a:cs typeface="Calibri"/>
              </a:rPr>
              <a:t>2</a:t>
            </a:r>
            <a:r>
              <a:rPr sz="2475" b="1" spc="-269" baseline="2525" dirty="0">
                <a:solidFill>
                  <a:srgbClr val="FFFFFF"/>
                </a:solidFill>
                <a:latin typeface="Segoe UI"/>
                <a:cs typeface="Segoe UI"/>
              </a:rPr>
              <a:t>A</a:t>
            </a:r>
            <a:r>
              <a:rPr sz="1950" b="1" spc="-180" dirty="0">
                <a:solidFill>
                  <a:prstClr val="black"/>
                </a:solidFill>
                <a:latin typeface="Calibri"/>
                <a:cs typeface="Calibri"/>
              </a:rPr>
              <a:t>2</a:t>
            </a:r>
            <a:r>
              <a:rPr sz="2475" b="1" spc="-269" baseline="2525" dirty="0">
                <a:solidFill>
                  <a:srgbClr val="FFFFFF"/>
                </a:solidFill>
                <a:latin typeface="Segoe UI"/>
                <a:cs typeface="Segoe UI"/>
              </a:rPr>
              <a:t>SURY</a:t>
            </a:r>
            <a:endParaRPr sz="2475" baseline="2525">
              <a:solidFill>
                <a:prstClr val="black"/>
              </a:solidFill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567910" y="9697212"/>
            <a:ext cx="590550" cy="590550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393192" y="0"/>
                </a:moveTo>
                <a:lnTo>
                  <a:pt x="0" y="0"/>
                </a:lnTo>
                <a:lnTo>
                  <a:pt x="0" y="393191"/>
                </a:lnTo>
                <a:lnTo>
                  <a:pt x="393192" y="393191"/>
                </a:lnTo>
                <a:lnTo>
                  <a:pt x="393192" y="0"/>
                </a:lnTo>
                <a:close/>
              </a:path>
            </a:pathLst>
          </a:custGeom>
          <a:solidFill>
            <a:srgbClr val="FBB812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957047" y="9697212"/>
            <a:ext cx="4451033" cy="592455"/>
          </a:xfrm>
          <a:custGeom>
            <a:avLst/>
            <a:gdLst/>
            <a:ahLst/>
            <a:cxnLst/>
            <a:rect l="l" t="t" r="r" b="b"/>
            <a:pathLst>
              <a:path w="2967354" h="394970">
                <a:moveTo>
                  <a:pt x="2967228" y="0"/>
                </a:moveTo>
                <a:lnTo>
                  <a:pt x="387223" y="0"/>
                </a:lnTo>
                <a:lnTo>
                  <a:pt x="387223" y="761"/>
                </a:lnTo>
                <a:lnTo>
                  <a:pt x="315468" y="7975"/>
                </a:lnTo>
                <a:lnTo>
                  <a:pt x="267690" y="20907"/>
                </a:lnTo>
                <a:lnTo>
                  <a:pt x="222511" y="39469"/>
                </a:lnTo>
                <a:lnTo>
                  <a:pt x="180338" y="63257"/>
                </a:lnTo>
                <a:lnTo>
                  <a:pt x="141577" y="91864"/>
                </a:lnTo>
                <a:lnTo>
                  <a:pt x="106636" y="124886"/>
                </a:lnTo>
                <a:lnTo>
                  <a:pt x="75922" y="161918"/>
                </a:lnTo>
                <a:lnTo>
                  <a:pt x="49842" y="202556"/>
                </a:lnTo>
                <a:lnTo>
                  <a:pt x="28802" y="246394"/>
                </a:lnTo>
                <a:lnTo>
                  <a:pt x="13211" y="293027"/>
                </a:lnTo>
                <a:lnTo>
                  <a:pt x="3474" y="342050"/>
                </a:lnTo>
                <a:lnTo>
                  <a:pt x="0" y="393059"/>
                </a:lnTo>
                <a:lnTo>
                  <a:pt x="394716" y="394715"/>
                </a:lnTo>
                <a:lnTo>
                  <a:pt x="394716" y="393623"/>
                </a:lnTo>
                <a:lnTo>
                  <a:pt x="2967228" y="393623"/>
                </a:lnTo>
                <a:lnTo>
                  <a:pt x="2967228" y="0"/>
                </a:lnTo>
                <a:close/>
              </a:path>
            </a:pathLst>
          </a:custGeom>
          <a:solidFill>
            <a:srgbClr val="005FAC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088236" y="9840467"/>
            <a:ext cx="2475546" cy="2731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1650" b="1" dirty="0">
                <a:solidFill>
                  <a:srgbClr val="FFFFFF"/>
                </a:solidFill>
                <a:latin typeface="Segoe UI"/>
                <a:cs typeface="Segoe UI"/>
              </a:rPr>
              <a:t>INDONESIAN</a:t>
            </a:r>
            <a:r>
              <a:rPr sz="1650" b="1" spc="-10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50" b="1" dirty="0">
                <a:solidFill>
                  <a:srgbClr val="FFFFFF"/>
                </a:solidFill>
                <a:latin typeface="Segoe UI"/>
                <a:cs typeface="Segoe UI"/>
              </a:rPr>
              <a:t>TREASURY</a:t>
            </a:r>
            <a:endParaRPr sz="1650">
              <a:solidFill>
                <a:prstClr val="black"/>
              </a:solidFill>
              <a:latin typeface="Segoe UI"/>
              <a:cs typeface="Segoe U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068077" y="308453"/>
            <a:ext cx="805353" cy="96210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2194" y="308453"/>
            <a:ext cx="1030103" cy="955860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4458951" y="1252728"/>
            <a:ext cx="2288858" cy="68580"/>
          </a:xfrm>
          <a:custGeom>
            <a:avLst/>
            <a:gdLst/>
            <a:ahLst/>
            <a:cxnLst/>
            <a:rect l="l" t="t" r="r" b="b"/>
            <a:pathLst>
              <a:path w="1525904" h="45719">
                <a:moveTo>
                  <a:pt x="1502664" y="0"/>
                </a:moveTo>
                <a:lnTo>
                  <a:pt x="22859" y="0"/>
                </a:lnTo>
                <a:lnTo>
                  <a:pt x="13983" y="1803"/>
                </a:lnTo>
                <a:lnTo>
                  <a:pt x="6715" y="6715"/>
                </a:lnTo>
                <a:lnTo>
                  <a:pt x="1803" y="13983"/>
                </a:lnTo>
                <a:lnTo>
                  <a:pt x="0" y="22860"/>
                </a:lnTo>
                <a:lnTo>
                  <a:pt x="1803" y="31736"/>
                </a:lnTo>
                <a:lnTo>
                  <a:pt x="6715" y="39004"/>
                </a:lnTo>
                <a:lnTo>
                  <a:pt x="13983" y="43916"/>
                </a:lnTo>
                <a:lnTo>
                  <a:pt x="22859" y="45720"/>
                </a:lnTo>
                <a:lnTo>
                  <a:pt x="1502664" y="45720"/>
                </a:lnTo>
                <a:lnTo>
                  <a:pt x="1511540" y="43916"/>
                </a:lnTo>
                <a:lnTo>
                  <a:pt x="1518808" y="39004"/>
                </a:lnTo>
                <a:lnTo>
                  <a:pt x="1523720" y="31736"/>
                </a:lnTo>
                <a:lnTo>
                  <a:pt x="1525524" y="22860"/>
                </a:lnTo>
                <a:lnTo>
                  <a:pt x="1523720" y="13983"/>
                </a:lnTo>
                <a:lnTo>
                  <a:pt x="1518808" y="6715"/>
                </a:lnTo>
                <a:lnTo>
                  <a:pt x="1511540" y="1803"/>
                </a:lnTo>
                <a:lnTo>
                  <a:pt x="1502664" y="0"/>
                </a:lnTo>
                <a:close/>
              </a:path>
            </a:pathLst>
          </a:custGeom>
          <a:solidFill>
            <a:srgbClr val="FBB812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538478" y="1252729"/>
            <a:ext cx="12835890" cy="1262063"/>
            <a:chOff x="1025652" y="835152"/>
            <a:chExt cx="8557260" cy="841375"/>
          </a:xfrm>
        </p:grpSpPr>
        <p:sp>
          <p:nvSpPr>
            <p:cNvPr id="9" name="object 9"/>
            <p:cNvSpPr/>
            <p:nvPr/>
          </p:nvSpPr>
          <p:spPr>
            <a:xfrm>
              <a:off x="1025652" y="835152"/>
              <a:ext cx="8557260" cy="45720"/>
            </a:xfrm>
            <a:custGeom>
              <a:avLst/>
              <a:gdLst/>
              <a:ahLst/>
              <a:cxnLst/>
              <a:rect l="l" t="t" r="r" b="b"/>
              <a:pathLst>
                <a:path w="8557260" h="45719">
                  <a:moveTo>
                    <a:pt x="8534400" y="0"/>
                  </a:moveTo>
                  <a:lnTo>
                    <a:pt x="22859" y="0"/>
                  </a:lnTo>
                  <a:lnTo>
                    <a:pt x="13962" y="1803"/>
                  </a:lnTo>
                  <a:lnTo>
                    <a:pt x="6696" y="6715"/>
                  </a:lnTo>
                  <a:lnTo>
                    <a:pt x="1796" y="13983"/>
                  </a:lnTo>
                  <a:lnTo>
                    <a:pt x="0" y="22860"/>
                  </a:lnTo>
                  <a:lnTo>
                    <a:pt x="1796" y="31736"/>
                  </a:lnTo>
                  <a:lnTo>
                    <a:pt x="6696" y="39004"/>
                  </a:lnTo>
                  <a:lnTo>
                    <a:pt x="13962" y="43916"/>
                  </a:lnTo>
                  <a:lnTo>
                    <a:pt x="22859" y="45720"/>
                  </a:lnTo>
                  <a:lnTo>
                    <a:pt x="8534400" y="45720"/>
                  </a:lnTo>
                  <a:lnTo>
                    <a:pt x="8543276" y="43916"/>
                  </a:lnTo>
                  <a:lnTo>
                    <a:pt x="8550544" y="39004"/>
                  </a:lnTo>
                  <a:lnTo>
                    <a:pt x="8555456" y="31736"/>
                  </a:lnTo>
                  <a:lnTo>
                    <a:pt x="8557260" y="22860"/>
                  </a:lnTo>
                  <a:lnTo>
                    <a:pt x="8555456" y="13983"/>
                  </a:lnTo>
                  <a:lnTo>
                    <a:pt x="8550544" y="6715"/>
                  </a:lnTo>
                  <a:lnTo>
                    <a:pt x="8543276" y="1803"/>
                  </a:lnTo>
                  <a:lnTo>
                    <a:pt x="8534400" y="0"/>
                  </a:lnTo>
                  <a:close/>
                </a:path>
              </a:pathLst>
            </a:custGeom>
            <a:solidFill>
              <a:srgbClr val="005FAC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43100" y="913329"/>
              <a:ext cx="806195" cy="762617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83464" y="9715497"/>
            <a:ext cx="987552" cy="438912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959608" y="529971"/>
            <a:ext cx="12767310" cy="5732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sz="3600" b="1" dirty="0">
                <a:solidFill>
                  <a:srgbClr val="005FAC"/>
                </a:solidFill>
                <a:latin typeface="Arial"/>
                <a:cs typeface="Arial"/>
              </a:rPr>
              <a:t>5.</a:t>
            </a:r>
            <a:r>
              <a:rPr sz="3600" b="1" spc="-8" dirty="0">
                <a:solidFill>
                  <a:srgbClr val="005FAC"/>
                </a:solidFill>
                <a:latin typeface="Arial"/>
                <a:cs typeface="Arial"/>
              </a:rPr>
              <a:t> Penyampaian</a:t>
            </a:r>
            <a:r>
              <a:rPr sz="3600" b="1" spc="38" dirty="0">
                <a:solidFill>
                  <a:srgbClr val="005FAC"/>
                </a:solidFill>
                <a:latin typeface="Arial"/>
                <a:cs typeface="Arial"/>
              </a:rPr>
              <a:t> </a:t>
            </a:r>
            <a:r>
              <a:rPr sz="3600" b="1" spc="-8" dirty="0">
                <a:solidFill>
                  <a:srgbClr val="005FAC"/>
                </a:solidFill>
                <a:latin typeface="Arial"/>
                <a:cs typeface="Arial"/>
              </a:rPr>
              <a:t>Dokumen</a:t>
            </a:r>
            <a:r>
              <a:rPr sz="3600" b="1" spc="-15" dirty="0">
                <a:solidFill>
                  <a:srgbClr val="005FAC"/>
                </a:solidFill>
                <a:latin typeface="Arial"/>
                <a:cs typeface="Arial"/>
              </a:rPr>
              <a:t> </a:t>
            </a:r>
            <a:r>
              <a:rPr sz="3600" b="1" spc="-8" dirty="0">
                <a:solidFill>
                  <a:srgbClr val="005FAC"/>
                </a:solidFill>
                <a:latin typeface="Arial"/>
                <a:cs typeface="Arial"/>
              </a:rPr>
              <a:t>Persyaratan</a:t>
            </a:r>
            <a:r>
              <a:rPr sz="3600" b="1" spc="60" dirty="0">
                <a:solidFill>
                  <a:srgbClr val="005FAC"/>
                </a:solidFill>
                <a:latin typeface="Arial"/>
                <a:cs typeface="Arial"/>
              </a:rPr>
              <a:t> </a:t>
            </a:r>
            <a:r>
              <a:rPr sz="3600" b="1" spc="-8" dirty="0">
                <a:solidFill>
                  <a:srgbClr val="005FAC"/>
                </a:solidFill>
                <a:latin typeface="Arial"/>
                <a:cs typeface="Arial"/>
              </a:rPr>
              <a:t>DAK</a:t>
            </a:r>
            <a:r>
              <a:rPr sz="3600" b="1" spc="23" dirty="0">
                <a:solidFill>
                  <a:srgbClr val="005FAC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005FAC"/>
                </a:solidFill>
                <a:latin typeface="Arial"/>
                <a:cs typeface="Arial"/>
              </a:rPr>
              <a:t>Fisik</a:t>
            </a:r>
            <a:r>
              <a:rPr sz="3600" b="1" spc="-30" dirty="0">
                <a:solidFill>
                  <a:srgbClr val="005FAC"/>
                </a:solidFill>
                <a:latin typeface="Arial"/>
                <a:cs typeface="Arial"/>
              </a:rPr>
              <a:t> </a:t>
            </a:r>
            <a:r>
              <a:rPr sz="3600" b="1" spc="-8" dirty="0">
                <a:solidFill>
                  <a:srgbClr val="005FAC"/>
                </a:solidFill>
                <a:latin typeface="Arial"/>
                <a:cs typeface="Arial"/>
              </a:rPr>
              <a:t>ke</a:t>
            </a:r>
            <a:r>
              <a:rPr sz="3600" b="1" spc="8" dirty="0">
                <a:solidFill>
                  <a:srgbClr val="005FAC"/>
                </a:solidFill>
                <a:latin typeface="Arial"/>
                <a:cs typeface="Arial"/>
              </a:rPr>
              <a:t> </a:t>
            </a:r>
            <a:r>
              <a:rPr sz="3600" b="1" spc="-8" dirty="0">
                <a:solidFill>
                  <a:srgbClr val="005FAC"/>
                </a:solidFill>
                <a:latin typeface="Arial"/>
                <a:cs typeface="Arial"/>
              </a:rPr>
              <a:t>KPPN</a:t>
            </a:r>
            <a:endParaRPr sz="36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822191" y="2976372"/>
            <a:ext cx="3642360" cy="4924425"/>
          </a:xfrm>
          <a:custGeom>
            <a:avLst/>
            <a:gdLst/>
            <a:ahLst/>
            <a:cxnLst/>
            <a:rect l="l" t="t" r="r" b="b"/>
            <a:pathLst>
              <a:path w="2428240" h="3282950">
                <a:moveTo>
                  <a:pt x="2023110" y="0"/>
                </a:moveTo>
                <a:lnTo>
                  <a:pt x="404622" y="0"/>
                </a:lnTo>
                <a:lnTo>
                  <a:pt x="357424" y="2721"/>
                </a:lnTo>
                <a:lnTo>
                  <a:pt x="311829" y="10683"/>
                </a:lnTo>
                <a:lnTo>
                  <a:pt x="268138" y="23583"/>
                </a:lnTo>
                <a:lnTo>
                  <a:pt x="226656" y="41116"/>
                </a:lnTo>
                <a:lnTo>
                  <a:pt x="187685" y="62981"/>
                </a:lnTo>
                <a:lnTo>
                  <a:pt x="151529" y="88874"/>
                </a:lnTo>
                <a:lnTo>
                  <a:pt x="118491" y="118491"/>
                </a:lnTo>
                <a:lnTo>
                  <a:pt x="88874" y="151529"/>
                </a:lnTo>
                <a:lnTo>
                  <a:pt x="62981" y="187685"/>
                </a:lnTo>
                <a:lnTo>
                  <a:pt x="41116" y="226656"/>
                </a:lnTo>
                <a:lnTo>
                  <a:pt x="23583" y="268138"/>
                </a:lnTo>
                <a:lnTo>
                  <a:pt x="10683" y="311829"/>
                </a:lnTo>
                <a:lnTo>
                  <a:pt x="2721" y="357424"/>
                </a:lnTo>
                <a:lnTo>
                  <a:pt x="0" y="404622"/>
                </a:lnTo>
                <a:lnTo>
                  <a:pt x="0" y="2878074"/>
                </a:lnTo>
                <a:lnTo>
                  <a:pt x="2721" y="2925271"/>
                </a:lnTo>
                <a:lnTo>
                  <a:pt x="10683" y="2970866"/>
                </a:lnTo>
                <a:lnTo>
                  <a:pt x="23583" y="3014557"/>
                </a:lnTo>
                <a:lnTo>
                  <a:pt x="41116" y="3056039"/>
                </a:lnTo>
                <a:lnTo>
                  <a:pt x="62981" y="3095010"/>
                </a:lnTo>
                <a:lnTo>
                  <a:pt x="88874" y="3131166"/>
                </a:lnTo>
                <a:lnTo>
                  <a:pt x="118490" y="3164205"/>
                </a:lnTo>
                <a:lnTo>
                  <a:pt x="151529" y="3193821"/>
                </a:lnTo>
                <a:lnTo>
                  <a:pt x="187685" y="3219714"/>
                </a:lnTo>
                <a:lnTo>
                  <a:pt x="226656" y="3241579"/>
                </a:lnTo>
                <a:lnTo>
                  <a:pt x="268138" y="3259112"/>
                </a:lnTo>
                <a:lnTo>
                  <a:pt x="311829" y="3272012"/>
                </a:lnTo>
                <a:lnTo>
                  <a:pt x="357424" y="3279974"/>
                </a:lnTo>
                <a:lnTo>
                  <a:pt x="404622" y="3282696"/>
                </a:lnTo>
                <a:lnTo>
                  <a:pt x="2023110" y="3282696"/>
                </a:lnTo>
                <a:lnTo>
                  <a:pt x="2070307" y="3279974"/>
                </a:lnTo>
                <a:lnTo>
                  <a:pt x="2115902" y="3272012"/>
                </a:lnTo>
                <a:lnTo>
                  <a:pt x="2159593" y="3259112"/>
                </a:lnTo>
                <a:lnTo>
                  <a:pt x="2201075" y="3241579"/>
                </a:lnTo>
                <a:lnTo>
                  <a:pt x="2240046" y="3219714"/>
                </a:lnTo>
                <a:lnTo>
                  <a:pt x="2276202" y="3193821"/>
                </a:lnTo>
                <a:lnTo>
                  <a:pt x="2309241" y="3164205"/>
                </a:lnTo>
                <a:lnTo>
                  <a:pt x="2338857" y="3131166"/>
                </a:lnTo>
                <a:lnTo>
                  <a:pt x="2364750" y="3095010"/>
                </a:lnTo>
                <a:lnTo>
                  <a:pt x="2386615" y="3056039"/>
                </a:lnTo>
                <a:lnTo>
                  <a:pt x="2404148" y="3014557"/>
                </a:lnTo>
                <a:lnTo>
                  <a:pt x="2417048" y="2970866"/>
                </a:lnTo>
                <a:lnTo>
                  <a:pt x="2425010" y="2925271"/>
                </a:lnTo>
                <a:lnTo>
                  <a:pt x="2427732" y="2878074"/>
                </a:lnTo>
                <a:lnTo>
                  <a:pt x="2427732" y="404622"/>
                </a:lnTo>
                <a:lnTo>
                  <a:pt x="2425010" y="357424"/>
                </a:lnTo>
                <a:lnTo>
                  <a:pt x="2417048" y="311829"/>
                </a:lnTo>
                <a:lnTo>
                  <a:pt x="2404148" y="268138"/>
                </a:lnTo>
                <a:lnTo>
                  <a:pt x="2386615" y="226656"/>
                </a:lnTo>
                <a:lnTo>
                  <a:pt x="2364750" y="187685"/>
                </a:lnTo>
                <a:lnTo>
                  <a:pt x="2338857" y="151529"/>
                </a:lnTo>
                <a:lnTo>
                  <a:pt x="2309241" y="118491"/>
                </a:lnTo>
                <a:lnTo>
                  <a:pt x="2276202" y="88874"/>
                </a:lnTo>
                <a:lnTo>
                  <a:pt x="2240046" y="62981"/>
                </a:lnTo>
                <a:lnTo>
                  <a:pt x="2201075" y="41116"/>
                </a:lnTo>
                <a:lnTo>
                  <a:pt x="2159593" y="23583"/>
                </a:lnTo>
                <a:lnTo>
                  <a:pt x="2115902" y="10683"/>
                </a:lnTo>
                <a:lnTo>
                  <a:pt x="2070307" y="2721"/>
                </a:lnTo>
                <a:lnTo>
                  <a:pt x="2023110" y="0"/>
                </a:lnTo>
                <a:close/>
              </a:path>
            </a:pathLst>
          </a:custGeom>
          <a:solidFill>
            <a:srgbClr val="E1EFD9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118228" y="3187254"/>
            <a:ext cx="2983230" cy="1495602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marR="7620" algn="just" defTabSz="1371600">
              <a:spcBef>
                <a:spcPts val="143"/>
              </a:spcBef>
            </a:pPr>
            <a:r>
              <a:rPr sz="2400" b="1" spc="-15" dirty="0">
                <a:solidFill>
                  <a:prstClr val="black"/>
                </a:solidFill>
                <a:latin typeface="Calibri"/>
                <a:cs typeface="Calibri"/>
              </a:rPr>
              <a:t>Mengunggah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dokumen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prstClr val="black"/>
                </a:solidFill>
                <a:latin typeface="Calibri"/>
                <a:cs typeface="Calibri"/>
              </a:rPr>
              <a:t>syarat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penyaluran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yang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 telah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ditandatangani </a:t>
            </a:r>
            <a:r>
              <a:rPr sz="2400" spc="-45" dirty="0">
                <a:solidFill>
                  <a:prstClr val="black"/>
                </a:solidFill>
                <a:latin typeface="Calibri"/>
                <a:cs typeface="Calibri"/>
              </a:rPr>
              <a:t>ke </a:t>
            </a:r>
            <a:r>
              <a:rPr sz="2400" spc="-52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prstClr val="black"/>
                </a:solidFill>
                <a:latin typeface="Calibri"/>
                <a:cs typeface="Calibri"/>
              </a:rPr>
              <a:t>OMSPAN-TKD,</a:t>
            </a:r>
            <a:r>
              <a:rPr sz="2400" spc="-8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meliputi: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118228" y="4650296"/>
            <a:ext cx="2799396" cy="2603598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448628" marR="620076" indent="-430530" defTabSz="1371600">
              <a:spcBef>
                <a:spcPts val="143"/>
              </a:spcBef>
              <a:buFont typeface="Arial MT"/>
              <a:buChar char="•"/>
              <a:tabLst>
                <a:tab pos="448628" algn="l"/>
                <a:tab pos="449580" algn="l"/>
              </a:tabLst>
            </a:pP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LRPD-CO</a:t>
            </a:r>
            <a:r>
              <a:rPr sz="2400" spc="-12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98" dirty="0">
                <a:solidFill>
                  <a:prstClr val="black"/>
                </a:solidFill>
                <a:latin typeface="Calibri"/>
                <a:cs typeface="Calibri"/>
              </a:rPr>
              <a:t>TAYL </a:t>
            </a:r>
            <a:r>
              <a:rPr sz="2400" spc="-51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prstClr val="black"/>
                </a:solidFill>
                <a:latin typeface="Calibri"/>
                <a:cs typeface="Calibri"/>
              </a:rPr>
              <a:t>(Tahunan);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448628" indent="-430530" defTabSz="1371600">
              <a:buFont typeface="Arial MT"/>
              <a:buChar char="•"/>
              <a:tabLst>
                <a:tab pos="448628" algn="l"/>
                <a:tab pos="449580" algn="l"/>
              </a:tabLst>
            </a:pP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LHR APIP</a:t>
            </a:r>
            <a:r>
              <a:rPr sz="2400" spc="-5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prstClr val="black"/>
                </a:solidFill>
                <a:latin typeface="Calibri"/>
                <a:cs typeface="Calibri"/>
              </a:rPr>
              <a:t>Tahunan;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448628" marR="206693" indent="-430530" defTabSz="1371600">
              <a:buFont typeface="Arial MT"/>
              <a:buChar char="•"/>
              <a:tabLst>
                <a:tab pos="448628" algn="l"/>
                <a:tab pos="449580" algn="l"/>
              </a:tabLst>
            </a:pP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Laporan Sisa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DAK </a:t>
            </a:r>
            <a:r>
              <a:rPr sz="2400" spc="-52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Fisik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3" dirty="0">
                <a:solidFill>
                  <a:prstClr val="black"/>
                </a:solidFill>
                <a:latin typeface="Calibri"/>
                <a:cs typeface="Calibri"/>
              </a:rPr>
              <a:t>TAYL;</a:t>
            </a:r>
            <a:r>
              <a:rPr sz="2400" spc="-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dan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448628" marR="539115" indent="-430530" defTabSz="1371600">
              <a:buFont typeface="Arial MT"/>
              <a:buChar char="•"/>
              <a:tabLst>
                <a:tab pos="448628" algn="l"/>
                <a:tab pos="449580" algn="l"/>
              </a:tabLst>
            </a:pP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Daftar</a:t>
            </a:r>
            <a:r>
              <a:rPr sz="2400" spc="-12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Kontrak </a:t>
            </a:r>
            <a:r>
              <a:rPr sz="2400" spc="-52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Kegiatan.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8782812" y="2976372"/>
            <a:ext cx="3417570" cy="2606040"/>
          </a:xfrm>
          <a:custGeom>
            <a:avLst/>
            <a:gdLst/>
            <a:ahLst/>
            <a:cxnLst/>
            <a:rect l="l" t="t" r="r" b="b"/>
            <a:pathLst>
              <a:path w="2278379" h="1737360">
                <a:moveTo>
                  <a:pt x="1988819" y="0"/>
                </a:moveTo>
                <a:lnTo>
                  <a:pt x="289559" y="0"/>
                </a:lnTo>
                <a:lnTo>
                  <a:pt x="242598" y="3790"/>
                </a:lnTo>
                <a:lnTo>
                  <a:pt x="198046" y="14764"/>
                </a:lnTo>
                <a:lnTo>
                  <a:pt x="156502" y="32325"/>
                </a:lnTo>
                <a:lnTo>
                  <a:pt x="118561" y="55875"/>
                </a:lnTo>
                <a:lnTo>
                  <a:pt x="84820" y="84820"/>
                </a:lnTo>
                <a:lnTo>
                  <a:pt x="55875" y="118561"/>
                </a:lnTo>
                <a:lnTo>
                  <a:pt x="32325" y="156502"/>
                </a:lnTo>
                <a:lnTo>
                  <a:pt x="14764" y="198046"/>
                </a:lnTo>
                <a:lnTo>
                  <a:pt x="3790" y="242598"/>
                </a:lnTo>
                <a:lnTo>
                  <a:pt x="0" y="289560"/>
                </a:lnTo>
                <a:lnTo>
                  <a:pt x="0" y="1447800"/>
                </a:lnTo>
                <a:lnTo>
                  <a:pt x="3790" y="1494761"/>
                </a:lnTo>
                <a:lnTo>
                  <a:pt x="14764" y="1539313"/>
                </a:lnTo>
                <a:lnTo>
                  <a:pt x="32325" y="1580857"/>
                </a:lnTo>
                <a:lnTo>
                  <a:pt x="55875" y="1618798"/>
                </a:lnTo>
                <a:lnTo>
                  <a:pt x="84820" y="1652539"/>
                </a:lnTo>
                <a:lnTo>
                  <a:pt x="118561" y="1681484"/>
                </a:lnTo>
                <a:lnTo>
                  <a:pt x="156502" y="1705034"/>
                </a:lnTo>
                <a:lnTo>
                  <a:pt x="198046" y="1722595"/>
                </a:lnTo>
                <a:lnTo>
                  <a:pt x="242598" y="1733569"/>
                </a:lnTo>
                <a:lnTo>
                  <a:pt x="289559" y="1737359"/>
                </a:lnTo>
                <a:lnTo>
                  <a:pt x="1988819" y="1737359"/>
                </a:lnTo>
                <a:lnTo>
                  <a:pt x="2035781" y="1733569"/>
                </a:lnTo>
                <a:lnTo>
                  <a:pt x="2080333" y="1722595"/>
                </a:lnTo>
                <a:lnTo>
                  <a:pt x="2121877" y="1705034"/>
                </a:lnTo>
                <a:lnTo>
                  <a:pt x="2159818" y="1681484"/>
                </a:lnTo>
                <a:lnTo>
                  <a:pt x="2193559" y="1652539"/>
                </a:lnTo>
                <a:lnTo>
                  <a:pt x="2222504" y="1618798"/>
                </a:lnTo>
                <a:lnTo>
                  <a:pt x="2246054" y="1580857"/>
                </a:lnTo>
                <a:lnTo>
                  <a:pt x="2263615" y="1539313"/>
                </a:lnTo>
                <a:lnTo>
                  <a:pt x="2274589" y="1494761"/>
                </a:lnTo>
                <a:lnTo>
                  <a:pt x="2278380" y="1447800"/>
                </a:lnTo>
                <a:lnTo>
                  <a:pt x="2278380" y="289560"/>
                </a:lnTo>
                <a:lnTo>
                  <a:pt x="2274589" y="242598"/>
                </a:lnTo>
                <a:lnTo>
                  <a:pt x="2263615" y="198046"/>
                </a:lnTo>
                <a:lnTo>
                  <a:pt x="2246054" y="156502"/>
                </a:lnTo>
                <a:lnTo>
                  <a:pt x="2222504" y="118561"/>
                </a:lnTo>
                <a:lnTo>
                  <a:pt x="2193559" y="84820"/>
                </a:lnTo>
                <a:lnTo>
                  <a:pt x="2159818" y="55875"/>
                </a:lnTo>
                <a:lnTo>
                  <a:pt x="2121877" y="32325"/>
                </a:lnTo>
                <a:lnTo>
                  <a:pt x="2080333" y="14764"/>
                </a:lnTo>
                <a:lnTo>
                  <a:pt x="2035781" y="3790"/>
                </a:lnTo>
                <a:lnTo>
                  <a:pt x="1988819" y="0"/>
                </a:lnTo>
                <a:close/>
              </a:path>
            </a:pathLst>
          </a:custGeom>
          <a:solidFill>
            <a:srgbClr val="E1EFD9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029320" y="3136581"/>
            <a:ext cx="2766059" cy="2234266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marR="7620" defTabSz="1371600">
              <a:spcBef>
                <a:spcPts val="143"/>
              </a:spcBef>
            </a:pPr>
            <a:r>
              <a:rPr sz="2400" b="1" spc="-8" dirty="0">
                <a:solidFill>
                  <a:prstClr val="black"/>
                </a:solidFill>
                <a:latin typeface="Calibri"/>
                <a:cs typeface="Calibri"/>
              </a:rPr>
              <a:t>Kirim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dokumen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prstClr val="black"/>
                </a:solidFill>
                <a:latin typeface="Calibri"/>
                <a:cs typeface="Calibri"/>
              </a:rPr>
              <a:t>persyaratan </a:t>
            </a:r>
            <a:r>
              <a:rPr sz="2400" spc="-23" dirty="0">
                <a:solidFill>
                  <a:prstClr val="black"/>
                </a:solidFill>
                <a:latin typeface="Calibri"/>
                <a:cs typeface="Calibri"/>
              </a:rPr>
              <a:t> penyaluran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yang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telah </a:t>
            </a:r>
            <a:r>
              <a:rPr sz="2400" spc="-52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lengkap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dan benar </a:t>
            </a:r>
            <a:r>
              <a:rPr sz="2400" spc="-90" dirty="0">
                <a:solidFill>
                  <a:prstClr val="black"/>
                </a:solidFill>
                <a:latin typeface="Calibri"/>
                <a:cs typeface="Calibri"/>
              </a:rPr>
              <a:t>ke </a:t>
            </a:r>
            <a:r>
              <a:rPr sz="2400" spc="-8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KPPN</a:t>
            </a:r>
            <a:r>
              <a:rPr sz="2400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prstClr val="black"/>
                </a:solidFill>
                <a:latin typeface="Calibri"/>
                <a:cs typeface="Calibri"/>
              </a:rPr>
              <a:t>melalui 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prstClr val="black"/>
                </a:solidFill>
                <a:latin typeface="Calibri"/>
                <a:cs typeface="Calibri"/>
              </a:rPr>
              <a:t>OMSPAN-TKD.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287774" y="1546479"/>
            <a:ext cx="1571625" cy="664606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defTabSz="1371600">
              <a:spcBef>
                <a:spcPts val="143"/>
              </a:spcBef>
            </a:pPr>
            <a:r>
              <a:rPr sz="4200" b="1" spc="-8" dirty="0">
                <a:solidFill>
                  <a:prstClr val="black"/>
                </a:solidFill>
                <a:latin typeface="Calibri"/>
                <a:cs typeface="Calibri"/>
              </a:rPr>
              <a:t>BPKAD</a:t>
            </a:r>
            <a:endParaRPr sz="42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964717" y="3585005"/>
            <a:ext cx="707708" cy="705801"/>
          </a:xfrm>
          <a:custGeom>
            <a:avLst/>
            <a:gdLst/>
            <a:ahLst/>
            <a:cxnLst/>
            <a:rect l="l" t="t" r="r" b="b"/>
            <a:pathLst>
              <a:path w="471804" h="470535">
                <a:moveTo>
                  <a:pt x="454471" y="0"/>
                </a:moveTo>
                <a:lnTo>
                  <a:pt x="452187" y="97"/>
                </a:lnTo>
                <a:lnTo>
                  <a:pt x="450534" y="405"/>
                </a:lnTo>
                <a:lnTo>
                  <a:pt x="448642" y="1076"/>
                </a:lnTo>
                <a:lnTo>
                  <a:pt x="448329" y="1090"/>
                </a:lnTo>
                <a:lnTo>
                  <a:pt x="447909" y="1244"/>
                </a:lnTo>
                <a:lnTo>
                  <a:pt x="4036" y="190253"/>
                </a:lnTo>
                <a:lnTo>
                  <a:pt x="0" y="196448"/>
                </a:lnTo>
                <a:lnTo>
                  <a:pt x="148" y="210070"/>
                </a:lnTo>
                <a:lnTo>
                  <a:pt x="4316" y="216167"/>
                </a:lnTo>
                <a:lnTo>
                  <a:pt x="181033" y="286904"/>
                </a:lnTo>
                <a:lnTo>
                  <a:pt x="181454" y="287450"/>
                </a:lnTo>
                <a:lnTo>
                  <a:pt x="181664" y="288107"/>
                </a:lnTo>
                <a:lnTo>
                  <a:pt x="182673" y="289114"/>
                </a:lnTo>
                <a:lnTo>
                  <a:pt x="183331" y="289324"/>
                </a:lnTo>
                <a:lnTo>
                  <a:pt x="183892" y="289757"/>
                </a:lnTo>
                <a:lnTo>
                  <a:pt x="254745" y="466131"/>
                </a:lnTo>
                <a:lnTo>
                  <a:pt x="260868" y="470310"/>
                </a:lnTo>
                <a:lnTo>
                  <a:pt x="267677" y="470384"/>
                </a:lnTo>
                <a:lnTo>
                  <a:pt x="274627" y="470384"/>
                </a:lnTo>
                <a:lnTo>
                  <a:pt x="280735" y="466362"/>
                </a:lnTo>
                <a:lnTo>
                  <a:pt x="305040" y="409494"/>
                </a:lnTo>
                <a:lnTo>
                  <a:pt x="268336" y="409494"/>
                </a:lnTo>
                <a:lnTo>
                  <a:pt x="215837" y="278821"/>
                </a:lnTo>
                <a:lnTo>
                  <a:pt x="239697" y="255004"/>
                </a:lnTo>
                <a:lnTo>
                  <a:pt x="191976" y="255004"/>
                </a:lnTo>
                <a:lnTo>
                  <a:pt x="61066" y="202602"/>
                </a:lnTo>
                <a:lnTo>
                  <a:pt x="380955" y="66373"/>
                </a:lnTo>
                <a:lnTo>
                  <a:pt x="451687" y="66373"/>
                </a:lnTo>
                <a:lnTo>
                  <a:pt x="470079" y="23341"/>
                </a:lnTo>
                <a:lnTo>
                  <a:pt x="470233" y="22641"/>
                </a:lnTo>
                <a:lnTo>
                  <a:pt x="470920" y="20739"/>
                </a:lnTo>
                <a:lnTo>
                  <a:pt x="471228" y="19089"/>
                </a:lnTo>
                <a:lnTo>
                  <a:pt x="471130" y="14222"/>
                </a:lnTo>
                <a:lnTo>
                  <a:pt x="470863" y="12852"/>
                </a:lnTo>
                <a:lnTo>
                  <a:pt x="470219" y="10936"/>
                </a:lnTo>
                <a:lnTo>
                  <a:pt x="470079" y="10376"/>
                </a:lnTo>
                <a:lnTo>
                  <a:pt x="460313" y="1076"/>
                </a:lnTo>
                <a:lnTo>
                  <a:pt x="458436" y="461"/>
                </a:lnTo>
                <a:lnTo>
                  <a:pt x="457077" y="195"/>
                </a:lnTo>
                <a:lnTo>
                  <a:pt x="454471" y="0"/>
                </a:lnTo>
                <a:close/>
              </a:path>
              <a:path w="471804" h="470535">
                <a:moveTo>
                  <a:pt x="441502" y="90204"/>
                </a:moveTo>
                <a:lnTo>
                  <a:pt x="404802" y="90204"/>
                </a:lnTo>
                <a:lnTo>
                  <a:pt x="268336" y="409494"/>
                </a:lnTo>
                <a:lnTo>
                  <a:pt x="305040" y="409494"/>
                </a:lnTo>
                <a:lnTo>
                  <a:pt x="441502" y="90204"/>
                </a:lnTo>
                <a:close/>
              </a:path>
              <a:path w="471804" h="470535">
                <a:moveTo>
                  <a:pt x="451687" y="66373"/>
                </a:moveTo>
                <a:lnTo>
                  <a:pt x="380955" y="66373"/>
                </a:lnTo>
                <a:lnTo>
                  <a:pt x="191976" y="255004"/>
                </a:lnTo>
                <a:lnTo>
                  <a:pt x="239697" y="255004"/>
                </a:lnTo>
                <a:lnTo>
                  <a:pt x="404802" y="90204"/>
                </a:lnTo>
                <a:lnTo>
                  <a:pt x="441502" y="90204"/>
                </a:lnTo>
                <a:lnTo>
                  <a:pt x="451687" y="66373"/>
                </a:lnTo>
                <a:close/>
              </a:path>
            </a:pathLst>
          </a:custGeom>
          <a:solidFill>
            <a:srgbClr val="FFC533"/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097531" y="2734056"/>
            <a:ext cx="484823" cy="487680"/>
          </a:xfrm>
          <a:custGeom>
            <a:avLst/>
            <a:gdLst/>
            <a:ahLst/>
            <a:cxnLst/>
            <a:rect l="l" t="t" r="r" b="b"/>
            <a:pathLst>
              <a:path w="323214" h="325119">
                <a:moveTo>
                  <a:pt x="161544" y="0"/>
                </a:moveTo>
                <a:lnTo>
                  <a:pt x="118577" y="5796"/>
                </a:lnTo>
                <a:lnTo>
                  <a:pt x="79981" y="22154"/>
                </a:lnTo>
                <a:lnTo>
                  <a:pt x="47291" y="47529"/>
                </a:lnTo>
                <a:lnTo>
                  <a:pt x="22041" y="80376"/>
                </a:lnTo>
                <a:lnTo>
                  <a:pt x="5766" y="119150"/>
                </a:lnTo>
                <a:lnTo>
                  <a:pt x="0" y="162306"/>
                </a:lnTo>
                <a:lnTo>
                  <a:pt x="5766" y="205461"/>
                </a:lnTo>
                <a:lnTo>
                  <a:pt x="22041" y="244235"/>
                </a:lnTo>
                <a:lnTo>
                  <a:pt x="47291" y="277082"/>
                </a:lnTo>
                <a:lnTo>
                  <a:pt x="79981" y="302457"/>
                </a:lnTo>
                <a:lnTo>
                  <a:pt x="118577" y="318815"/>
                </a:lnTo>
                <a:lnTo>
                  <a:pt x="161544" y="324612"/>
                </a:lnTo>
                <a:lnTo>
                  <a:pt x="204510" y="318815"/>
                </a:lnTo>
                <a:lnTo>
                  <a:pt x="243106" y="302457"/>
                </a:lnTo>
                <a:lnTo>
                  <a:pt x="275796" y="277082"/>
                </a:lnTo>
                <a:lnTo>
                  <a:pt x="301046" y="244235"/>
                </a:lnTo>
                <a:lnTo>
                  <a:pt x="317321" y="205461"/>
                </a:lnTo>
                <a:lnTo>
                  <a:pt x="323088" y="162306"/>
                </a:lnTo>
                <a:lnTo>
                  <a:pt x="317321" y="119150"/>
                </a:lnTo>
                <a:lnTo>
                  <a:pt x="301046" y="80376"/>
                </a:lnTo>
                <a:lnTo>
                  <a:pt x="275796" y="47529"/>
                </a:lnTo>
                <a:lnTo>
                  <a:pt x="243106" y="22154"/>
                </a:lnTo>
                <a:lnTo>
                  <a:pt x="204510" y="5796"/>
                </a:lnTo>
                <a:lnTo>
                  <a:pt x="161544" y="0"/>
                </a:lnTo>
                <a:close/>
              </a:path>
            </a:pathLst>
          </a:custGeom>
          <a:solidFill>
            <a:srgbClr val="5B9BD4">
              <a:alpha val="85096"/>
            </a:srgbClr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215258" y="2718168"/>
            <a:ext cx="251460" cy="481863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3000" dirty="0">
                <a:solidFill>
                  <a:srgbClr val="FFFFFF"/>
                </a:solidFill>
                <a:latin typeface="Arial MT"/>
                <a:cs typeface="Arial MT"/>
              </a:rPr>
              <a:t>1</a:t>
            </a:r>
            <a:endParaRPr sz="3000">
              <a:solidFill>
                <a:prstClr val="black"/>
              </a:solidFill>
              <a:latin typeface="Arial MT"/>
              <a:cs typeface="Arial MT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8247887" y="2734056"/>
            <a:ext cx="484823" cy="487680"/>
          </a:xfrm>
          <a:custGeom>
            <a:avLst/>
            <a:gdLst/>
            <a:ahLst/>
            <a:cxnLst/>
            <a:rect l="l" t="t" r="r" b="b"/>
            <a:pathLst>
              <a:path w="323214" h="325119">
                <a:moveTo>
                  <a:pt x="161544" y="0"/>
                </a:moveTo>
                <a:lnTo>
                  <a:pt x="118577" y="5796"/>
                </a:lnTo>
                <a:lnTo>
                  <a:pt x="79981" y="22154"/>
                </a:lnTo>
                <a:lnTo>
                  <a:pt x="47291" y="47529"/>
                </a:lnTo>
                <a:lnTo>
                  <a:pt x="22041" y="80376"/>
                </a:lnTo>
                <a:lnTo>
                  <a:pt x="5766" y="119150"/>
                </a:lnTo>
                <a:lnTo>
                  <a:pt x="0" y="162306"/>
                </a:lnTo>
                <a:lnTo>
                  <a:pt x="5766" y="205461"/>
                </a:lnTo>
                <a:lnTo>
                  <a:pt x="22041" y="244235"/>
                </a:lnTo>
                <a:lnTo>
                  <a:pt x="47291" y="277082"/>
                </a:lnTo>
                <a:lnTo>
                  <a:pt x="79981" y="302457"/>
                </a:lnTo>
                <a:lnTo>
                  <a:pt x="118577" y="318815"/>
                </a:lnTo>
                <a:lnTo>
                  <a:pt x="161544" y="324612"/>
                </a:lnTo>
                <a:lnTo>
                  <a:pt x="204510" y="318815"/>
                </a:lnTo>
                <a:lnTo>
                  <a:pt x="243106" y="302457"/>
                </a:lnTo>
                <a:lnTo>
                  <a:pt x="275796" y="277082"/>
                </a:lnTo>
                <a:lnTo>
                  <a:pt x="301046" y="244235"/>
                </a:lnTo>
                <a:lnTo>
                  <a:pt x="317321" y="205461"/>
                </a:lnTo>
                <a:lnTo>
                  <a:pt x="323088" y="162306"/>
                </a:lnTo>
                <a:lnTo>
                  <a:pt x="317321" y="119150"/>
                </a:lnTo>
                <a:lnTo>
                  <a:pt x="301046" y="80376"/>
                </a:lnTo>
                <a:lnTo>
                  <a:pt x="275796" y="47529"/>
                </a:lnTo>
                <a:lnTo>
                  <a:pt x="243106" y="22154"/>
                </a:lnTo>
                <a:lnTo>
                  <a:pt x="204510" y="5796"/>
                </a:lnTo>
                <a:lnTo>
                  <a:pt x="161544" y="0"/>
                </a:lnTo>
                <a:close/>
              </a:path>
            </a:pathLst>
          </a:custGeom>
          <a:solidFill>
            <a:srgbClr val="5B9BD4">
              <a:alpha val="85096"/>
            </a:srgbClr>
          </a:solidFill>
        </p:spPr>
        <p:txBody>
          <a:bodyPr wrap="square" lIns="0" tIns="0" rIns="0" bIns="0" rtlCol="0"/>
          <a:lstStyle/>
          <a:p>
            <a:pPr defTabSz="1371600"/>
            <a:endParaRPr sz="2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365998" y="2718168"/>
            <a:ext cx="251460" cy="481863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3000" dirty="0">
                <a:solidFill>
                  <a:srgbClr val="FFFFFF"/>
                </a:solidFill>
                <a:latin typeface="Arial MT"/>
                <a:cs typeface="Arial MT"/>
              </a:rPr>
              <a:t>2</a:t>
            </a:r>
            <a:endParaRPr sz="3000">
              <a:solidFill>
                <a:prstClr val="black"/>
              </a:solidFill>
              <a:latin typeface="Arial MT"/>
              <a:cs typeface="Arial MT"/>
            </a:endParaRPr>
          </a:p>
        </p:txBody>
      </p:sp>
      <p:pic>
        <p:nvPicPr>
          <p:cNvPr id="24" name="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672097" y="3566159"/>
            <a:ext cx="885153" cy="1209294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4190" cy="10287000"/>
            <a:chOff x="0" y="0"/>
            <a:chExt cx="1218946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88951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70860" y="2426207"/>
              <a:ext cx="3643122" cy="150495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28943" y="2426207"/>
              <a:ext cx="3124961" cy="150495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223699" y="3943541"/>
            <a:ext cx="7829550" cy="1265731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sz="8100" b="1" spc="-8" dirty="0">
                <a:solidFill>
                  <a:srgbClr val="FFFFFF"/>
                </a:solidFill>
                <a:latin typeface="Tahoma"/>
                <a:cs typeface="Tahoma"/>
              </a:rPr>
              <a:t>TERIMA</a:t>
            </a:r>
            <a:r>
              <a:rPr sz="8100" b="1" spc="-83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100" b="1" spc="-8" dirty="0">
                <a:solidFill>
                  <a:srgbClr val="FFFFFF"/>
                </a:solidFill>
                <a:latin typeface="Tahoma"/>
                <a:cs typeface="Tahoma"/>
              </a:rPr>
              <a:t>KASIH</a:t>
            </a:r>
            <a:endParaRPr sz="81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723644" y="516637"/>
            <a:ext cx="14836140" cy="9375458"/>
            <a:chOff x="1149096" y="344424"/>
            <a:chExt cx="9890760" cy="6250305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49096" y="344424"/>
              <a:ext cx="9890760" cy="457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77056" y="6348983"/>
              <a:ext cx="240791" cy="24079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48299" y="6355079"/>
              <a:ext cx="239267" cy="23926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901684" y="6348983"/>
              <a:ext cx="239268" cy="24079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241804" y="6355079"/>
              <a:ext cx="262128" cy="239268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3796283" y="9596780"/>
            <a:ext cx="1611630" cy="179857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defTabSz="1371600">
              <a:spcBef>
                <a:spcPts val="143"/>
              </a:spcBef>
            </a:pPr>
            <a:r>
              <a:rPr sz="1050" spc="-15" dirty="0">
                <a:solidFill>
                  <a:srgbClr val="FFFFFF"/>
                </a:solidFill>
                <a:latin typeface="Arial MT"/>
                <a:cs typeface="Arial MT"/>
                <a:hlinkClick r:id="rId10"/>
              </a:rPr>
              <a:t>www.</a:t>
            </a:r>
            <a:r>
              <a:rPr sz="1050" b="1" spc="-15" dirty="0">
                <a:solidFill>
                  <a:srgbClr val="FFFFFF"/>
                </a:solidFill>
                <a:latin typeface="Arial"/>
                <a:cs typeface="Arial"/>
                <a:hlinkClick r:id="rId10"/>
              </a:rPr>
              <a:t>djpb</a:t>
            </a:r>
            <a:r>
              <a:rPr sz="1050" spc="-15" dirty="0">
                <a:solidFill>
                  <a:srgbClr val="FFFFFF"/>
                </a:solidFill>
                <a:latin typeface="Arial MT"/>
                <a:cs typeface="Arial MT"/>
                <a:hlinkClick r:id="rId10"/>
              </a:rPr>
              <a:t>.kemenkeu.go.id</a:t>
            </a:r>
            <a:endParaRPr sz="1050">
              <a:solidFill>
                <a:prstClr val="black"/>
              </a:solidFill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49542" y="9603638"/>
            <a:ext cx="1513523" cy="179857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defTabSz="1371600">
              <a:spcBef>
                <a:spcPts val="143"/>
              </a:spcBef>
            </a:pPr>
            <a:r>
              <a:rPr sz="1050" spc="-15" dirty="0">
                <a:solidFill>
                  <a:srgbClr val="FFFFFF"/>
                </a:solidFill>
                <a:latin typeface="Arial MT"/>
                <a:cs typeface="Arial MT"/>
              </a:rPr>
              <a:t>@ditjen</a:t>
            </a:r>
            <a:r>
              <a:rPr sz="1050" b="1" spc="-15" dirty="0">
                <a:solidFill>
                  <a:srgbClr val="FFFFFF"/>
                </a:solidFill>
                <a:latin typeface="Arial"/>
                <a:cs typeface="Arial"/>
              </a:rPr>
              <a:t>perbendaharaan</a:t>
            </a:r>
            <a:endParaRPr sz="105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611934" y="9610953"/>
            <a:ext cx="1181100" cy="179857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defTabSz="1371600">
              <a:spcBef>
                <a:spcPts val="143"/>
              </a:spcBef>
            </a:pPr>
            <a:r>
              <a:rPr sz="1050" b="1" spc="-8" dirty="0">
                <a:solidFill>
                  <a:srgbClr val="FFFFFF"/>
                </a:solidFill>
                <a:latin typeface="Arial"/>
                <a:cs typeface="Arial"/>
              </a:rPr>
              <a:t>DJPb</a:t>
            </a:r>
            <a:r>
              <a:rPr sz="1050" spc="-8" dirty="0">
                <a:solidFill>
                  <a:srgbClr val="FFFFFF"/>
                </a:solidFill>
                <a:latin typeface="Arial MT"/>
                <a:cs typeface="Arial MT"/>
              </a:rPr>
              <a:t>.KemenkeuRI</a:t>
            </a:r>
            <a:endParaRPr sz="1050">
              <a:solidFill>
                <a:prstClr val="black"/>
              </a:solidFill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630091" y="9539630"/>
            <a:ext cx="2327910" cy="341440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defTabSz="1371600">
              <a:spcBef>
                <a:spcPts val="143"/>
              </a:spcBef>
            </a:pPr>
            <a:r>
              <a:rPr sz="1050" b="1" spc="-8" dirty="0">
                <a:solidFill>
                  <a:srgbClr val="FFFFFF"/>
                </a:solidFill>
                <a:latin typeface="Arial"/>
                <a:cs typeface="Arial"/>
              </a:rPr>
              <a:t>Direktorat</a:t>
            </a:r>
            <a:r>
              <a:rPr sz="1050" b="1" spc="3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b="1" spc="-15" dirty="0">
                <a:solidFill>
                  <a:srgbClr val="FFFFFF"/>
                </a:solidFill>
                <a:latin typeface="Arial"/>
                <a:cs typeface="Arial"/>
              </a:rPr>
              <a:t>Jenderal</a:t>
            </a:r>
            <a:r>
              <a:rPr sz="1050" b="1" spc="2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b="1" spc="-15" dirty="0">
                <a:solidFill>
                  <a:srgbClr val="FFFFFF"/>
                </a:solidFill>
                <a:latin typeface="Arial"/>
                <a:cs typeface="Arial"/>
              </a:rPr>
              <a:t>Perbendaharaan</a:t>
            </a:r>
            <a:endParaRPr sz="1050">
              <a:solidFill>
                <a:prstClr val="black"/>
              </a:solidFill>
              <a:latin typeface="Arial"/>
              <a:cs typeface="Arial"/>
            </a:endParaRPr>
          </a:p>
          <a:p>
            <a:pPr marL="19050" defTabSz="1371600"/>
            <a:r>
              <a:rPr sz="1050" spc="-8" dirty="0">
                <a:solidFill>
                  <a:srgbClr val="FFFFFF"/>
                </a:solidFill>
                <a:latin typeface="Arial MT"/>
                <a:cs typeface="Arial MT"/>
              </a:rPr>
              <a:t>-</a:t>
            </a:r>
            <a:r>
              <a:rPr sz="1050" spc="-23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050" spc="-8" dirty="0">
                <a:solidFill>
                  <a:srgbClr val="FFFFFF"/>
                </a:solidFill>
                <a:latin typeface="Arial MT"/>
                <a:cs typeface="Arial MT"/>
              </a:rPr>
              <a:t>DJPb</a:t>
            </a:r>
            <a:r>
              <a:rPr sz="105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050" spc="-8" dirty="0">
                <a:solidFill>
                  <a:srgbClr val="FFFFFF"/>
                </a:solidFill>
                <a:latin typeface="Arial MT"/>
                <a:cs typeface="Arial MT"/>
              </a:rPr>
              <a:t>Kemenkeu</a:t>
            </a:r>
            <a:r>
              <a:rPr sz="105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050" spc="-8" dirty="0">
                <a:solidFill>
                  <a:srgbClr val="FFFFFF"/>
                </a:solidFill>
                <a:latin typeface="Arial MT"/>
                <a:cs typeface="Arial MT"/>
              </a:rPr>
              <a:t>RI</a:t>
            </a:r>
            <a:endParaRPr sz="1050">
              <a:solidFill>
                <a:prstClr val="black"/>
              </a:solidFill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837347" y="9596780"/>
            <a:ext cx="1352550" cy="179857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defTabSz="1371600">
              <a:spcBef>
                <a:spcPts val="143"/>
              </a:spcBef>
            </a:pPr>
            <a:r>
              <a:rPr sz="1050" spc="-8" dirty="0">
                <a:solidFill>
                  <a:srgbClr val="FFFFFF"/>
                </a:solidFill>
                <a:latin typeface="Arial MT"/>
                <a:cs typeface="Arial MT"/>
              </a:rPr>
              <a:t>@</a:t>
            </a:r>
            <a:r>
              <a:rPr sz="1050" b="1" spc="-8" dirty="0">
                <a:solidFill>
                  <a:srgbClr val="FFFFFF"/>
                </a:solidFill>
                <a:latin typeface="Arial"/>
                <a:cs typeface="Arial"/>
              </a:rPr>
              <a:t>DJPb</a:t>
            </a:r>
            <a:r>
              <a:rPr sz="1050" spc="-8" dirty="0">
                <a:solidFill>
                  <a:srgbClr val="FFFFFF"/>
                </a:solidFill>
                <a:latin typeface="Arial MT"/>
                <a:cs typeface="Arial MT"/>
              </a:rPr>
              <a:t>Kemenkeu_RI</a:t>
            </a:r>
            <a:endParaRPr sz="1050">
              <a:solidFill>
                <a:prstClr val="black"/>
              </a:solidFill>
              <a:latin typeface="Arial MT"/>
              <a:cs typeface="Arial MT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7948421" y="859535"/>
            <a:ext cx="2666046" cy="9050655"/>
            <a:chOff x="5298947" y="573023"/>
            <a:chExt cx="1777364" cy="6033770"/>
          </a:xfrm>
        </p:grpSpPr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801611" y="6347459"/>
              <a:ext cx="259079" cy="25908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298947" y="5070347"/>
              <a:ext cx="519684" cy="60959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978651" y="5291327"/>
              <a:ext cx="1097279" cy="30937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5923787" y="5076444"/>
              <a:ext cx="0" cy="584835"/>
            </a:xfrm>
            <a:custGeom>
              <a:avLst/>
              <a:gdLst/>
              <a:ahLst/>
              <a:cxnLst/>
              <a:rect l="l" t="t" r="r" b="b"/>
              <a:pathLst>
                <a:path h="584835">
                  <a:moveTo>
                    <a:pt x="0" y="0"/>
                  </a:moveTo>
                  <a:lnTo>
                    <a:pt x="0" y="58453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743955" y="573023"/>
              <a:ext cx="736091" cy="52730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588507" y="1085087"/>
              <a:ext cx="1007363" cy="18745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3653</TotalTime>
  <Words>3325</Words>
  <Application>Microsoft Office PowerPoint</Application>
  <PresentationFormat>Custom</PresentationFormat>
  <Paragraphs>551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Arial</vt:lpstr>
      <vt:lpstr>Arial MT</vt:lpstr>
      <vt:lpstr>Arial Nova Cond</vt:lpstr>
      <vt:lpstr>Calibri</vt:lpstr>
      <vt:lpstr>Segoe UI</vt:lpstr>
      <vt:lpstr>Tahoma</vt:lpstr>
      <vt:lpstr>Wingdings</vt:lpstr>
      <vt:lpstr>2_Office Theme</vt:lpstr>
      <vt:lpstr>Office Theme</vt:lpstr>
      <vt:lpstr>EVALUASI PENYALURAN DAK FISIK 2024 &amp; MEKANISME  PENYALURAN  DAK FISIK 2025</vt:lpstr>
      <vt:lpstr>EVALUASI PENYALURAN TAHUN 2024</vt:lpstr>
      <vt:lpstr>EVALUASI PENYALURAN TAHUN 2024</vt:lpstr>
      <vt:lpstr>EVALUASI PENYALURAN TAHUN 2024</vt:lpstr>
      <vt:lpstr>PowerPoint Presentation</vt:lpstr>
      <vt:lpstr>MONITORING PENYALURAN TAHUN 2025</vt:lpstr>
      <vt:lpstr>PENYALURAN DAK FISIK</vt:lpstr>
      <vt:lpstr>MEKANISME PENYALURAN DAK FISIK</vt:lpstr>
      <vt:lpstr>TAHAPAN PENYALURAN DAK FISIK</vt:lpstr>
      <vt:lpstr>MEKANISME PENYALURAN DAK FISIK SEKALIGUS</vt:lpstr>
      <vt:lpstr>DOK. SYARAT PENYALURAN DAK FISIK BERTAHAP</vt:lpstr>
      <vt:lpstr>BESARAN PENYALURAN DAK FISIK BERTAHAP</vt:lpstr>
      <vt:lpstr>KEGIATAN PENUNJANG DAK FISIK</vt:lpstr>
      <vt:lpstr>PENYAMPAIAN DOKUMEN PERSYARATAN</vt:lpstr>
      <vt:lpstr>PENANDATANGANAN DOKUMEN PERSYARATAN</vt:lpstr>
      <vt:lpstr>PEMUTAKHIRAN DAFTAR KONTRAK KEGIATAN</vt:lpstr>
      <vt:lpstr>PEMUTAKHIRAN DKK SEKALIGUS REKOMENDASI</vt:lpstr>
      <vt:lpstr>ALUR PENYALURAN DAK FISIK</vt:lpstr>
      <vt:lpstr>PELAKSANAAN REVIU APIP</vt:lpstr>
      <vt:lpstr>SISA DAK FISIK</vt:lpstr>
      <vt:lpstr>Tahapan Pemenuhan Dokumen Persyaratan  Penyaluran DAK Fisik</vt:lpstr>
      <vt:lpstr>PowerPoint Presentation</vt:lpstr>
      <vt:lpstr>1. Penyelesaian Pertanggungjawaban DAK Fisik TAYL (LRPD-CO Tahunan)</vt:lpstr>
      <vt:lpstr>2. Pencetakan Laporan Hasil Reviu (LHR) APIP Tahunan</vt:lpstr>
      <vt:lpstr>3. Pelaporan Sisa DAK Fisik TAYL</vt:lpstr>
      <vt:lpstr>4. Perekaman Data Kontrak Kegiatan DAK Fisik Tahun Berjalan</vt:lpstr>
      <vt:lpstr>5. Penyampaian Dokumen Persyaratan DAK Fisik ke KPPN</vt:lpstr>
      <vt:lpstr>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Hadi Subeno</cp:lastModifiedBy>
  <cp:revision>28</cp:revision>
  <dcterms:created xsi:type="dcterms:W3CDTF">2024-05-15T01:35:33Z</dcterms:created>
  <dcterms:modified xsi:type="dcterms:W3CDTF">2025-04-21T12:07:38Z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2024-05-15T00:00:00Z</vt:filetime>
  </property>
</Properties>
</file>